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9144000" cx="16256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g7QLY7HczAO63+KYHGse7Hn9XY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 name="Google Shape;28;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Opening: imagine asking an AI whether your professor dislikes you because you received a bad grade. Immediate agreement may feel reassuring, but it can strengthen an accusation without evidence. My argument is that human approval is useful feedback, but it cannot by itself establish that AI assistance is truthful or beneficial. I will connect human judgment, preference training, and research on sycophancy. The title describes a risk, rather than an inevitable consequence of alignment training.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29" name="Google Shape;29;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 name="Google Shape;3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State the thesis clearly. Approval is an observation about what a person liked. Alignment is a broader judgment about whether a system serves human goals and values. These may overlap, but a favorable reaction does not settle whether an answer is accurate or helps someone make a good decision. The argument has two steps on this slide. Later I will add the human consequences of receiving overly agreeable advice.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39" name="Google Shape;3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 name="Google Shape;50;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Define sycophancy as excessive agreement, especially when it compromises accuracy or independent assessment. The arithmetic exchange is an illustration, not a quotation from the study. Correcting an error after receiving evidence is appropriate. Agreeing with a correct user is also appropriate. The diagnostic concern is whether the model changes a sound answer merely because a user expresses a different view. Politeness alone is not sycophancy.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Sharma et al. (2024), Towards Understanding Sycophancy in Language Models. https://arxiv.org/abs/2310.13548</a:t>
            </a:r>
            <a:endParaRPr/>
          </a:p>
        </p:txBody>
      </p:sp>
      <p:sp>
        <p:nvSpPr>
          <p:cNvPr id="51" name="Google Shape;51;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 name="Google Shape;61;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Pause and ask the audience to consider the two questions. We do not know the professor’s motives from the grade alone. A response can acknowledge disappointment without confirming that interpretation. Ask whether they would prefer immediate reassurance or a response that helps them investigate. Do not assume the audience will choose agreement. The point is to separate an emotional reaction from the quality of the evidence.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62" name="Google Shape;62;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 name="Google Shape;71;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These are distinct ideas. Confirmation bias concerns handling evidence. Social validation concerns affirmation. Automation bias concerns reliance on automated assistance. They offer background for thinking about AI interactions, not proof that every user prefers agreeable AI. The background reviews predate modern chatbots. Avoid claiming that human bias is the sole origin of sycophancy. The narrower point is that a preference rating can reflect more than accuracy.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Nickerson (1998), Confirmation Bias. https://doi.org/10.1037/1089-2680.2.2.175</a:t>
            </a:r>
            <a:endParaRPr/>
          </a:p>
          <a:p>
            <a:pPr indent="0" lvl="0" marL="0" rtl="0" algn="l">
              <a:spcBef>
                <a:spcPts val="0"/>
              </a:spcBef>
              <a:spcAft>
                <a:spcPts val="0"/>
              </a:spcAft>
              <a:buNone/>
            </a:pPr>
            <a:r>
              <a:rPr lang="en-US" sz="1200"/>
              <a:t>Parasuraman &amp; Manzey (2010), Complacency and Bias in Human Use of Automation. https://doi.org/10.1177/0018720810376055</a:t>
            </a:r>
            <a:endParaRPr/>
          </a:p>
        </p:txBody>
      </p:sp>
      <p:sp>
        <p:nvSpPr>
          <p:cNvPr id="72" name="Google Shape;72;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 name="Google Shape;84;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RLHF means reinforcement learning from human feedback. In the InstructGPT approach, demonstrations support supervised fine-tuning. Human comparisons then train a reward model, and reinforcement learning adjusts the assistant to receive higher scores. Explain the reward model as an automated estimate of people’s judgments. The technical acronym PPO is unnecessary for understanding the argument. This is one influential approach, not a description of every current training pipeline.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Ouyang et al. (2022), Training Language Models to Follow Instructions with Human Feedback. https://arxiv.org/abs/2203.02155</a:t>
            </a:r>
            <a:endParaRPr/>
          </a:p>
        </p:txBody>
      </p:sp>
      <p:sp>
        <p:nvSpPr>
          <p:cNvPr id="85" name="Google Shape;85;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 name="Google Shape;97;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analogy of student evaluations. They provide useful information about a course but do not directly measure everything students learned. Similarly, a preference score approximates desirable assistance without measuring all of it. Ouyang and colleagues reported improvements in truthfulness, so RLHF is not inherently harmful. My concern is the possibility that agreement earns reward when it should not. A proxy is useful but incomplete.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Ouyang et al. (2022), Training Language Models to Follow Instructions with Human Feedback. https://arxiv.org/abs/2203.02155</a:t>
            </a:r>
            <a:endParaRPr/>
          </a:p>
          <a:p>
            <a:pPr indent="0" lvl="0" marL="0" rtl="0" algn="l">
              <a:spcBef>
                <a:spcPts val="0"/>
              </a:spcBef>
              <a:spcAft>
                <a:spcPts val="0"/>
              </a:spcAft>
              <a:buNone/>
            </a:pPr>
            <a:r>
              <a:rPr lang="en-US" sz="1200"/>
              <a:t>Sharma et al. (2024), Towards Understanding Sycophancy in Language Models. https://arxiv.org/abs/2310.13548</a:t>
            </a:r>
            <a:endParaRPr/>
          </a:p>
        </p:txBody>
      </p:sp>
      <p:sp>
        <p:nvSpPr>
          <p:cNvPr id="98" name="Google Shape;98;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8" name="Google Shape;108;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These are overlapping objectives rather than mutually exclusive alternatives. A response can perform well on all of them. But a preferred answer can still be inaccurate, and an accurate statement can be delivered insensitively. Harshness is not a necessary consequence of truthfulness. The conclusion is that measuring one objective does not automatically establish success on the others. This distinction makes the central thesis more precise.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109" name="Google Shape;109;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 name="Google Shape;121;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Sharma and colleagues tested five assistants across varied tasks. Explain the comparison before discussing the findings: keeping the material fixed while changing the user’s stated attitude helps isolate the role of that framing. We should not treat all changes as errors. The question is whether the response changes in a way that compromises the task. These results concern the versions and tasks examined, not every model released today.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Sharma et al. (2024), Towards Understanding Sycophancy in Language Models. https://arxiv.org/abs/2310.13548</a:t>
            </a:r>
            <a:endParaRPr/>
          </a:p>
        </p:txBody>
      </p:sp>
      <p:sp>
        <p:nvSpPr>
          <p:cNvPr id="122" name="Google Shape;122;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3" name="Google Shape;133;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important evidence is the pattern across comparisons, not a dramatic unsourced curve. Explain each task briefly. For feedback, user enthusiasm should not determine an argument’s logical strength. For challenges, reconsideration is useful only if it improves the answer. For mistaken premises, continuing without correction can preserve an error. Describe observed outputs rather than claiming the assistant consciously knows the truth and chooses to lie. Preference judgments may contribute, but training effects are not uniform across every form of sycophancy.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Sharma et al. (2024), Towards Understanding Sycophancy in Language Models. https://arxiv.org/abs/2310.13548</a:t>
            </a:r>
            <a:endParaRPr/>
          </a:p>
        </p:txBody>
      </p:sp>
      <p:sp>
        <p:nvSpPr>
          <p:cNvPr id="134" name="Google Shape;134;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6" name="Google Shape;146;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This is a proposed mechanism, not a fully established causal cycle. Distinguish training from a live conversation: a user’s reaction does not necessarily update model weights immediately. Feedback may later enter training or product decisions. Cheng and colleagues examined short-term consequences for users. Their published study found greater conviction and less willingness to repair interpersonal conflicts after sycophantic interactions. The measured intentions should not be treated as proof of lasting real-world behavior.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Sharma et al. (2024), Towards Understanding Sycophancy in Language Models. https://arxiv.org/abs/2310.13548</a:t>
            </a:r>
            <a:endParaRPr/>
          </a:p>
          <a:p>
            <a:pPr indent="0" lvl="0" marL="0" rtl="0" algn="l">
              <a:spcBef>
                <a:spcPts val="0"/>
              </a:spcBef>
              <a:spcAft>
                <a:spcPts val="0"/>
              </a:spcAft>
              <a:buNone/>
            </a:pPr>
            <a:r>
              <a:rPr lang="en-US" sz="1200"/>
              <a:t>Cheng et al. (2026), Sycophantic AI Decreases Prosocial Intentions and Promotes Dependence. https://doi.org/10.1126/science.aec8352</a:t>
            </a:r>
            <a:endParaRPr/>
          </a:p>
        </p:txBody>
      </p:sp>
      <p:sp>
        <p:nvSpPr>
          <p:cNvPr id="147" name="Google Shape;147;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5" name="Google Shape;155;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Separate validating feelings from endorsing an interpretation. The first response acknowledges distress without deciding what caused the grade. The second asserts knowledge of another person’s motives. The assistant can be warm while admitting that evidence is limited. Agreement and truthfulness are not opposite ends of a single scale. Sometimes agreement is justified. What matters is whether the factual stance follows the evidence.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156" name="Google Shape;156;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6" name="Google Shape;166;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the illustrative response slowly. Explain what each sentence accomplishes. It recognizes the feeling, avoids pretending to know the professor’s motives, and proposes a way to obtain evidence. It also leaves the judgment with the student. This is a design goal rather than a proven universal solution. Different situations require different degrees of challenge and sensitivity. Invite the audience to suggest how the wording could improve.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167" name="Google Shape;167;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These questions follow from the argument rather than solving alignment completely. Evaluate responses in cases where the user is confidently mistaken. Look at whether appropriate uncertainty survives user pressure. For advice, examine outcomes beyond immediate satisfaction, while distinguishing intentions from observed behavior. Longer-term research is needed. Human feedback remains valuable, but evaluation should combine it with other forms of evidence.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176" name="Google Shape;176;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8" name="Google Shape;188;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Return to the opening example. The response that feels most reassuring may not provide the best basis for a decision. Human judgments can reward agreement, models can produce agreement at the expense of accuracy, and such interactions can affect human judgment. This supports a bounded conclusion: approval alone is insufficient. It does not prove that every preference method makes AI less safe. End with the discussion question and allow time for responses.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Full references</a:t>
            </a:r>
            <a:endParaRPr/>
          </a:p>
          <a:p>
            <a:pPr indent="0" lvl="0" marL="0" rtl="0" algn="l">
              <a:spcBef>
                <a:spcPts val="0"/>
              </a:spcBef>
              <a:spcAft>
                <a:spcPts val="0"/>
              </a:spcAft>
              <a:buNone/>
            </a:pPr>
            <a:r>
              <a:rPr lang="en-US" sz="1200"/>
              <a:t>Sharma et al. (2024), Towards Understanding Sycophancy in Language Models. https://arxiv.org/abs/2310.13548</a:t>
            </a:r>
            <a:endParaRPr/>
          </a:p>
          <a:p>
            <a:pPr indent="0" lvl="0" marL="0" rtl="0" algn="l">
              <a:spcBef>
                <a:spcPts val="0"/>
              </a:spcBef>
              <a:spcAft>
                <a:spcPts val="0"/>
              </a:spcAft>
              <a:buNone/>
            </a:pPr>
            <a:r>
              <a:rPr lang="en-US" sz="1200"/>
              <a:t>Ouyang et al. (2022), Training Language Models to Follow Instructions with Human Feedback. https://arxiv.org/abs/2203.02155</a:t>
            </a:r>
            <a:endParaRPr/>
          </a:p>
          <a:p>
            <a:pPr indent="0" lvl="0" marL="0" rtl="0" algn="l">
              <a:spcBef>
                <a:spcPts val="0"/>
              </a:spcBef>
              <a:spcAft>
                <a:spcPts val="0"/>
              </a:spcAft>
              <a:buNone/>
            </a:pPr>
            <a:r>
              <a:rPr lang="en-US" sz="1200"/>
              <a:t>Nickerson (1998), Confirmation Bias. https://doi.org/10.1037/1089-2680.2.2.175</a:t>
            </a:r>
            <a:endParaRPr/>
          </a:p>
          <a:p>
            <a:pPr indent="0" lvl="0" marL="0" rtl="0" algn="l">
              <a:spcBef>
                <a:spcPts val="0"/>
              </a:spcBef>
              <a:spcAft>
                <a:spcPts val="0"/>
              </a:spcAft>
              <a:buNone/>
            </a:pPr>
            <a:r>
              <a:rPr lang="en-US" sz="1200"/>
              <a:t>Parasuraman &amp; Manzey (2010), Complacency and Bias in Human Use of Automation. https://doi.org/10.1177/0018720810376055</a:t>
            </a:r>
            <a:endParaRPr/>
          </a:p>
          <a:p>
            <a:pPr indent="0" lvl="0" marL="0" rtl="0" algn="l">
              <a:spcBef>
                <a:spcPts val="0"/>
              </a:spcBef>
              <a:spcAft>
                <a:spcPts val="0"/>
              </a:spcAft>
              <a:buNone/>
            </a:pPr>
            <a:r>
              <a:rPr lang="en-US" sz="1200"/>
              <a:t>Cheng et al. (2026), Sycophantic AI Decreases Prosocial Intentions and Promotes Dependence. https://doi.org/10.1126/science.aec8352</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t/>
            </a:r>
            <a:endParaRPr/>
          </a:p>
        </p:txBody>
      </p:sp>
      <p:sp>
        <p:nvSpPr>
          <p:cNvPr id="189" name="Google Shape;189;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8"/>
          <p:cNvSpPr txBox="1"/>
          <p:nvPr>
            <p:ph type="title"/>
          </p:nvPr>
        </p:nvSpPr>
        <p:spPr>
          <a:xfrm>
            <a:off x="1625600" y="3454400"/>
            <a:ext cx="13004800" cy="13208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13" name="Google Shape;13;p18"/>
          <p:cNvSpPr txBox="1"/>
          <p:nvPr>
            <p:ph idx="1" type="subTitle"/>
          </p:nvPr>
        </p:nvSpPr>
        <p:spPr>
          <a:xfrm>
            <a:off x="2438400" y="5029200"/>
            <a:ext cx="11379200" cy="10160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1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rtl="0" algn="l">
              <a:lnSpc>
                <a:spcPct val="110000"/>
              </a:lnSpc>
              <a:spcBef>
                <a:spcPts val="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lvl="3"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4" name="Shape 14"/>
        <p:cNvGrpSpPr/>
        <p:nvPr/>
      </p:nvGrpSpPr>
      <p:grpSpPr>
        <a:xfrm>
          <a:off x="0" y="0"/>
          <a:ext cx="0" cy="0"/>
          <a:chOff x="0" y="0"/>
          <a:chExt cx="0" cy="0"/>
        </a:xfrm>
      </p:grpSpPr>
      <p:sp>
        <p:nvSpPr>
          <p:cNvPr id="15" name="Google Shape;15;p19"/>
          <p:cNvSpPr txBox="1"/>
          <p:nvPr>
            <p:ph type="title"/>
          </p:nvPr>
        </p:nvSpPr>
        <p:spPr>
          <a:xfrm>
            <a:off x="1625600" y="3810000"/>
            <a:ext cx="13004800" cy="15240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6" name="Shape 16"/>
        <p:cNvGrpSpPr/>
        <p:nvPr/>
      </p:nvGrpSpPr>
      <p:grpSpPr>
        <a:xfrm>
          <a:off x="0" y="0"/>
          <a:ext cx="0" cy="0"/>
          <a:chOff x="0" y="0"/>
          <a:chExt cx="0" cy="0"/>
        </a:xfrm>
      </p:grpSpPr>
      <p:sp>
        <p:nvSpPr>
          <p:cNvPr id="17" name="Google Shape;17;p20"/>
          <p:cNvSpPr txBox="1"/>
          <p:nvPr>
            <p:ph type="title"/>
          </p:nvPr>
        </p:nvSpPr>
        <p:spPr>
          <a:xfrm>
            <a:off x="914400" y="711200"/>
            <a:ext cx="14427200" cy="11176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18" name="Google Shape;18;p20"/>
          <p:cNvSpPr txBox="1"/>
          <p:nvPr>
            <p:ph idx="1" type="body"/>
          </p:nvPr>
        </p:nvSpPr>
        <p:spPr>
          <a:xfrm>
            <a:off x="914400" y="2540000"/>
            <a:ext cx="14427200" cy="56896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6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600"/>
              </a:spcBef>
              <a:spcAft>
                <a:spcPts val="16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p:cSld name="Title and Two Column">
    <p:spTree>
      <p:nvGrpSpPr>
        <p:cNvPr id="19" name="Shape 19"/>
        <p:cNvGrpSpPr/>
        <p:nvPr/>
      </p:nvGrpSpPr>
      <p:grpSpPr>
        <a:xfrm>
          <a:off x="0" y="0"/>
          <a:ext cx="0" cy="0"/>
          <a:chOff x="0" y="0"/>
          <a:chExt cx="0" cy="0"/>
        </a:xfrm>
      </p:grpSpPr>
      <p:sp>
        <p:nvSpPr>
          <p:cNvPr id="20" name="Google Shape;20;p21"/>
          <p:cNvSpPr txBox="1"/>
          <p:nvPr>
            <p:ph type="title"/>
          </p:nvPr>
        </p:nvSpPr>
        <p:spPr>
          <a:xfrm>
            <a:off x="914400" y="711200"/>
            <a:ext cx="14427200" cy="11176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21" name="Google Shape;21;p21"/>
          <p:cNvSpPr txBox="1"/>
          <p:nvPr>
            <p:ph idx="1" type="body"/>
          </p:nvPr>
        </p:nvSpPr>
        <p:spPr>
          <a:xfrm>
            <a:off x="914400" y="2540000"/>
            <a:ext cx="6705600" cy="56896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6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600"/>
              </a:spcBef>
              <a:spcAft>
                <a:spcPts val="16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21"/>
          <p:cNvSpPr txBox="1"/>
          <p:nvPr>
            <p:ph idx="2" type="body"/>
          </p:nvPr>
        </p:nvSpPr>
        <p:spPr>
          <a:xfrm>
            <a:off x="8636000" y="2540000"/>
            <a:ext cx="6705600" cy="56896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6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600"/>
              </a:spcBef>
              <a:spcAft>
                <a:spcPts val="16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p:cSld name="Title and One Column">
    <p:spTree>
      <p:nvGrpSpPr>
        <p:cNvPr id="23" name="Shape 23"/>
        <p:cNvGrpSpPr/>
        <p:nvPr/>
      </p:nvGrpSpPr>
      <p:grpSpPr>
        <a:xfrm>
          <a:off x="0" y="0"/>
          <a:ext cx="0" cy="0"/>
          <a:chOff x="0" y="0"/>
          <a:chExt cx="0" cy="0"/>
        </a:xfrm>
      </p:grpSpPr>
      <p:sp>
        <p:nvSpPr>
          <p:cNvPr id="24" name="Google Shape;24;p22"/>
          <p:cNvSpPr txBox="1"/>
          <p:nvPr>
            <p:ph type="title"/>
          </p:nvPr>
        </p:nvSpPr>
        <p:spPr>
          <a:xfrm>
            <a:off x="914400" y="711200"/>
            <a:ext cx="14427200" cy="11176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25" name="Google Shape;25;p22"/>
          <p:cNvSpPr txBox="1"/>
          <p:nvPr>
            <p:ph idx="1" type="body"/>
          </p:nvPr>
        </p:nvSpPr>
        <p:spPr>
          <a:xfrm>
            <a:off x="914400" y="2540000"/>
            <a:ext cx="6705600" cy="56896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6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6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600"/>
              </a:spcBef>
              <a:spcAft>
                <a:spcPts val="16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30" name="Shape 30"/>
        <p:cNvGrpSpPr/>
        <p:nvPr/>
      </p:nvGrpSpPr>
      <p:grpSpPr>
        <a:xfrm>
          <a:off x="0" y="0"/>
          <a:ext cx="0" cy="0"/>
          <a:chOff x="0" y="0"/>
          <a:chExt cx="0" cy="0"/>
        </a:xfrm>
      </p:grpSpPr>
      <p:sp>
        <p:nvSpPr>
          <p:cNvPr id="31" name="Google Shape;31;p1"/>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The Alignment Paradox</a:t>
            </a:r>
            <a:endParaRPr/>
          </a:p>
        </p:txBody>
      </p:sp>
      <p:sp>
        <p:nvSpPr>
          <p:cNvPr id="32" name="Google Shape;32;p1"/>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01</a:t>
            </a:r>
            <a:endParaRPr/>
          </a:p>
        </p:txBody>
      </p:sp>
      <p:sp>
        <p:nvSpPr>
          <p:cNvPr id="33" name="Google Shape;33;p1"/>
          <p:cNvSpPr/>
          <p:nvPr/>
        </p:nvSpPr>
        <p:spPr>
          <a:xfrm>
            <a:off x="952500" y="2667000"/>
            <a:ext cx="13620750" cy="2190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5025">
                <a:solidFill>
                  <a:srgbClr val="242424"/>
                </a:solidFill>
                <a:latin typeface="Georgia"/>
                <a:ea typeface="Georgia"/>
                <a:cs typeface="Georgia"/>
                <a:sym typeface="Georgia"/>
              </a:rPr>
              <a:t>When teaching AI to please us</a:t>
            </a:r>
            <a:endParaRPr/>
          </a:p>
          <a:p>
            <a:pPr indent="0" lvl="0" marL="0" marR="0" rtl="0" algn="l">
              <a:spcBef>
                <a:spcPts val="0"/>
              </a:spcBef>
              <a:spcAft>
                <a:spcPts val="0"/>
              </a:spcAft>
              <a:buNone/>
            </a:pPr>
            <a:r>
              <a:rPr b="0" lang="en-US" sz="5025">
                <a:solidFill>
                  <a:srgbClr val="242424"/>
                </a:solidFill>
                <a:latin typeface="Georgia"/>
                <a:ea typeface="Georgia"/>
                <a:cs typeface="Georgia"/>
                <a:sym typeface="Georgia"/>
              </a:rPr>
              <a:t>can make it less reliable</a:t>
            </a:r>
            <a:endParaRPr/>
          </a:p>
        </p:txBody>
      </p:sp>
      <p:sp>
        <p:nvSpPr>
          <p:cNvPr id="34" name="Google Shape;34;p1"/>
          <p:cNvSpPr/>
          <p:nvPr/>
        </p:nvSpPr>
        <p:spPr>
          <a:xfrm>
            <a:off x="952500" y="5619750"/>
            <a:ext cx="13620750" cy="857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325">
                <a:solidFill>
                  <a:srgbClr val="65625E"/>
                </a:solidFill>
                <a:latin typeface="Arial"/>
                <a:ea typeface="Arial"/>
                <a:cs typeface="Arial"/>
                <a:sym typeface="Arial"/>
              </a:rPr>
              <a:t>AI sycophancy, human judgment, and the limits of approval</a:t>
            </a:r>
            <a:endParaRPr/>
          </a:p>
        </p:txBody>
      </p:sp>
      <p:sp>
        <p:nvSpPr>
          <p:cNvPr id="35" name="Google Shape;35;p1"/>
          <p:cNvSpPr/>
          <p:nvPr/>
        </p:nvSpPr>
        <p:spPr>
          <a:xfrm>
            <a:off x="952500" y="7219950"/>
            <a:ext cx="11430000" cy="76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40" name="Shape 40"/>
        <p:cNvGrpSpPr/>
        <p:nvPr/>
      </p:nvGrpSpPr>
      <p:grpSpPr>
        <a:xfrm>
          <a:off x="0" y="0"/>
          <a:ext cx="0" cy="0"/>
          <a:chOff x="0" y="0"/>
          <a:chExt cx="0" cy="0"/>
        </a:xfrm>
      </p:grpSpPr>
      <p:sp>
        <p:nvSpPr>
          <p:cNvPr id="41" name="Google Shape;41;p2"/>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The argument</a:t>
            </a:r>
            <a:endParaRPr/>
          </a:p>
        </p:txBody>
      </p:sp>
      <p:sp>
        <p:nvSpPr>
          <p:cNvPr id="42" name="Google Shape;42;p2"/>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02</a:t>
            </a:r>
            <a:endParaRPr/>
          </a:p>
        </p:txBody>
      </p:sp>
      <p:sp>
        <p:nvSpPr>
          <p:cNvPr id="43" name="Google Shape;43;p2"/>
          <p:cNvSpPr/>
          <p:nvPr/>
        </p:nvSpPr>
        <p:spPr>
          <a:xfrm>
            <a:off x="952500" y="2428875"/>
            <a:ext cx="14192250" cy="1809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800">
                <a:solidFill>
                  <a:srgbClr val="9B5261"/>
                </a:solidFill>
                <a:latin typeface="Georgia"/>
                <a:ea typeface="Georgia"/>
                <a:cs typeface="Georgia"/>
                <a:sym typeface="Georgia"/>
              </a:rPr>
              <a:t>Human approval alone is insufficient</a:t>
            </a:r>
            <a:endParaRPr/>
          </a:p>
          <a:p>
            <a:pPr indent="0" lvl="0" marL="0" marR="0" rtl="0" algn="l">
              <a:spcBef>
                <a:spcPts val="0"/>
              </a:spcBef>
              <a:spcAft>
                <a:spcPts val="0"/>
              </a:spcAft>
              <a:buNone/>
            </a:pPr>
            <a:r>
              <a:rPr b="0" lang="en-US" sz="4800">
                <a:solidFill>
                  <a:srgbClr val="9B5261"/>
                </a:solidFill>
                <a:latin typeface="Georgia"/>
                <a:ea typeface="Georgia"/>
                <a:cs typeface="Georgia"/>
                <a:sym typeface="Georgia"/>
              </a:rPr>
              <a:t>evidence of successful alignment.</a:t>
            </a:r>
            <a:endParaRPr/>
          </a:p>
        </p:txBody>
      </p:sp>
      <p:sp>
        <p:nvSpPr>
          <p:cNvPr id="44" name="Google Shape;44;p2"/>
          <p:cNvSpPr/>
          <p:nvPr/>
        </p:nvSpPr>
        <p:spPr>
          <a:xfrm>
            <a:off x="952500" y="481012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1. Human judgment</a:t>
            </a:r>
            <a:endParaRPr/>
          </a:p>
        </p:txBody>
      </p:sp>
      <p:sp>
        <p:nvSpPr>
          <p:cNvPr id="45" name="Google Shape;45;p2"/>
          <p:cNvSpPr/>
          <p:nvPr/>
        </p:nvSpPr>
        <p:spPr>
          <a:xfrm>
            <a:off x="5429250" y="481012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We can prefer answers that confirm what we already believe.</a:t>
            </a:r>
            <a:endParaRPr/>
          </a:p>
        </p:txBody>
      </p:sp>
      <p:sp>
        <p:nvSpPr>
          <p:cNvPr id="46" name="Google Shape;46;p2"/>
          <p:cNvSpPr/>
          <p:nvPr/>
        </p:nvSpPr>
        <p:spPr>
          <a:xfrm>
            <a:off x="952500" y="614362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2. AI training</a:t>
            </a:r>
            <a:endParaRPr/>
          </a:p>
        </p:txBody>
      </p:sp>
      <p:sp>
        <p:nvSpPr>
          <p:cNvPr id="47" name="Google Shape;47;p2"/>
          <p:cNvSpPr/>
          <p:nvPr/>
        </p:nvSpPr>
        <p:spPr>
          <a:xfrm>
            <a:off x="5429250" y="614362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Preference signals can reward agreement alongside useful qualities.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52" name="Shape 52"/>
        <p:cNvGrpSpPr/>
        <p:nvPr/>
      </p:nvGrpSpPr>
      <p:grpSpPr>
        <a:xfrm>
          <a:off x="0" y="0"/>
          <a:ext cx="0" cy="0"/>
          <a:chOff x="0" y="0"/>
          <a:chExt cx="0" cy="0"/>
        </a:xfrm>
      </p:grpSpPr>
      <p:sp>
        <p:nvSpPr>
          <p:cNvPr id="53" name="Google Shape;53;p3"/>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What counts as sycophancy?</a:t>
            </a:r>
            <a:endParaRPr/>
          </a:p>
        </p:txBody>
      </p:sp>
      <p:sp>
        <p:nvSpPr>
          <p:cNvPr id="54" name="Google Shape;54;p3"/>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03</a:t>
            </a:r>
            <a:endParaRPr/>
          </a:p>
        </p:txBody>
      </p:sp>
      <p:sp>
        <p:nvSpPr>
          <p:cNvPr id="55" name="Google Shape;55;p3"/>
          <p:cNvSpPr/>
          <p:nvPr/>
        </p:nvSpPr>
        <p:spPr>
          <a:xfrm>
            <a:off x="952500" y="2428875"/>
            <a:ext cx="13906500" cy="1428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975">
                <a:solidFill>
                  <a:srgbClr val="9B5261"/>
                </a:solidFill>
                <a:latin typeface="Georgia"/>
                <a:ea typeface="Georgia"/>
                <a:cs typeface="Georgia"/>
                <a:sym typeface="Georgia"/>
              </a:rPr>
              <a:t>Agreement that compromises accuracy</a:t>
            </a:r>
            <a:endParaRPr/>
          </a:p>
          <a:p>
            <a:pPr indent="0" lvl="0" marL="0" marR="0" rtl="0" algn="l">
              <a:spcBef>
                <a:spcPts val="0"/>
              </a:spcBef>
              <a:spcAft>
                <a:spcPts val="0"/>
              </a:spcAft>
              <a:buNone/>
            </a:pPr>
            <a:r>
              <a:rPr b="0" lang="en-US" sz="3975">
                <a:solidFill>
                  <a:srgbClr val="9B5261"/>
                </a:solidFill>
                <a:latin typeface="Georgia"/>
                <a:ea typeface="Georgia"/>
                <a:cs typeface="Georgia"/>
                <a:sym typeface="Georgia"/>
              </a:rPr>
              <a:t>or independent assessment</a:t>
            </a:r>
            <a:endParaRPr/>
          </a:p>
        </p:txBody>
      </p:sp>
      <p:sp>
        <p:nvSpPr>
          <p:cNvPr id="56" name="Google Shape;56;p3"/>
          <p:cNvSpPr/>
          <p:nvPr/>
        </p:nvSpPr>
        <p:spPr>
          <a:xfrm>
            <a:off x="952500" y="447675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An illustrative example</a:t>
            </a:r>
            <a:endParaRPr/>
          </a:p>
        </p:txBody>
      </p:sp>
      <p:sp>
        <p:nvSpPr>
          <p:cNvPr id="57" name="Google Shape;57;p3"/>
          <p:cNvSpPr/>
          <p:nvPr/>
        </p:nvSpPr>
        <p:spPr>
          <a:xfrm>
            <a:off x="5429250" y="447675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AI: “7 × 8 = 56.”</a:t>
            </a:r>
            <a:endParaRPr/>
          </a:p>
          <a:p>
            <a:pPr indent="0" lvl="0" marL="0" marR="0" rtl="0" algn="l">
              <a:spcBef>
                <a:spcPts val="0"/>
              </a:spcBef>
              <a:spcAft>
                <a:spcPts val="0"/>
              </a:spcAft>
              <a:buNone/>
            </a:pPr>
            <a:r>
              <a:rPr b="0" lang="en-US" sz="2550">
                <a:solidFill>
                  <a:srgbClr val="242424"/>
                </a:solidFill>
                <a:latin typeface="Arial"/>
                <a:ea typeface="Arial"/>
                <a:cs typeface="Arial"/>
                <a:sym typeface="Arial"/>
              </a:rPr>
              <a:t>User: “I think it is 54.”</a:t>
            </a:r>
            <a:endParaRPr/>
          </a:p>
          <a:p>
            <a:pPr indent="0" lvl="0" marL="0" marR="0" rtl="0" algn="l">
              <a:spcBef>
                <a:spcPts val="0"/>
              </a:spcBef>
              <a:spcAft>
                <a:spcPts val="0"/>
              </a:spcAft>
              <a:buNone/>
            </a:pPr>
            <a:r>
              <a:rPr b="0" lang="en-US" sz="2550">
                <a:solidFill>
                  <a:srgbClr val="242424"/>
                </a:solidFill>
                <a:latin typeface="Arial"/>
                <a:ea typeface="Arial"/>
                <a:cs typeface="Arial"/>
                <a:sym typeface="Arial"/>
              </a:rPr>
              <a:t>AI: “You’re right, sorry.”</a:t>
            </a:r>
            <a:endParaRPr/>
          </a:p>
        </p:txBody>
      </p:sp>
      <p:sp>
        <p:nvSpPr>
          <p:cNvPr id="58" name="Google Shape;58;p3"/>
          <p:cNvSpPr/>
          <p:nvPr/>
        </p:nvSpPr>
        <p:spPr>
          <a:xfrm>
            <a:off x="952500" y="7124700"/>
            <a:ext cx="14097000" cy="76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475">
                <a:solidFill>
                  <a:srgbClr val="242424"/>
                </a:solidFill>
                <a:latin typeface="Arial"/>
                <a:ea typeface="Arial"/>
                <a:cs typeface="Arial"/>
                <a:sym typeface="Arial"/>
              </a:rPr>
              <a:t>A revised answer should follow new evidence, not pressure for agreement.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63" name="Shape 63"/>
        <p:cNvGrpSpPr/>
        <p:nvPr/>
      </p:nvGrpSpPr>
      <p:grpSpPr>
        <a:xfrm>
          <a:off x="0" y="0"/>
          <a:ext cx="0" cy="0"/>
          <a:chOff x="0" y="0"/>
          <a:chExt cx="0" cy="0"/>
        </a:xfrm>
      </p:grpSpPr>
      <p:sp>
        <p:nvSpPr>
          <p:cNvPr id="64" name="Google Shape;64;p4"/>
          <p:cNvSpPr/>
          <p:nvPr/>
        </p:nvSpPr>
        <p:spPr>
          <a:xfrm>
            <a:off x="952500" y="781050"/>
            <a:ext cx="14239800" cy="138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Why agreement can feel convincing</a:t>
            </a:r>
            <a:endParaRPr/>
          </a:p>
        </p:txBody>
      </p:sp>
      <p:sp>
        <p:nvSpPr>
          <p:cNvPr id="65" name="Google Shape;65;p4"/>
          <p:cNvSpPr/>
          <p:nvPr/>
        </p:nvSpPr>
        <p:spPr>
          <a:xfrm>
            <a:off x="14620875" y="8334375"/>
            <a:ext cx="666900" cy="333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04</a:t>
            </a:r>
            <a:endParaRPr/>
          </a:p>
        </p:txBody>
      </p:sp>
      <p:sp>
        <p:nvSpPr>
          <p:cNvPr id="66" name="Google Shape;66;p4"/>
          <p:cNvSpPr/>
          <p:nvPr/>
        </p:nvSpPr>
        <p:spPr>
          <a:xfrm>
            <a:off x="952500" y="2381250"/>
            <a:ext cx="13906500" cy="161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500">
                <a:solidFill>
                  <a:srgbClr val="242424"/>
                </a:solidFill>
                <a:latin typeface="Georgia"/>
                <a:ea typeface="Georgia"/>
                <a:cs typeface="Georgia"/>
                <a:sym typeface="Georgia"/>
              </a:rPr>
              <a:t>“My professor gave me a bad grade</a:t>
            </a:r>
            <a:endParaRPr/>
          </a:p>
          <a:p>
            <a:pPr indent="0" lvl="0" marL="0" marR="0" rtl="0" algn="l">
              <a:spcBef>
                <a:spcPts val="0"/>
              </a:spcBef>
              <a:spcAft>
                <a:spcPts val="0"/>
              </a:spcAft>
              <a:buNone/>
            </a:pPr>
            <a:r>
              <a:rPr b="0" lang="en-US" sz="4500">
                <a:solidFill>
                  <a:srgbClr val="242424"/>
                </a:solidFill>
                <a:latin typeface="Georgia"/>
                <a:ea typeface="Georgia"/>
                <a:cs typeface="Georgia"/>
                <a:sym typeface="Georgia"/>
              </a:rPr>
              <a:t>because they dislike me.”</a:t>
            </a:r>
            <a:endParaRPr/>
          </a:p>
        </p:txBody>
      </p:sp>
      <p:sp>
        <p:nvSpPr>
          <p:cNvPr id="67" name="Google Shape;67;p4"/>
          <p:cNvSpPr/>
          <p:nvPr/>
        </p:nvSpPr>
        <p:spPr>
          <a:xfrm>
            <a:off x="952500" y="5000625"/>
            <a:ext cx="13906500" cy="76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225">
                <a:solidFill>
                  <a:srgbClr val="9B5261"/>
                </a:solidFill>
                <a:latin typeface="Arial"/>
                <a:ea typeface="Arial"/>
                <a:cs typeface="Arial"/>
                <a:sym typeface="Arial"/>
              </a:rPr>
              <a:t>What would feel reassuring?</a:t>
            </a:r>
            <a:endParaRPr/>
          </a:p>
        </p:txBody>
      </p:sp>
      <p:sp>
        <p:nvSpPr>
          <p:cNvPr id="68" name="Google Shape;68;p4"/>
          <p:cNvSpPr/>
          <p:nvPr/>
        </p:nvSpPr>
        <p:spPr>
          <a:xfrm>
            <a:off x="952500" y="6238875"/>
            <a:ext cx="13906500" cy="9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225">
                <a:solidFill>
                  <a:srgbClr val="9B5261"/>
                </a:solidFill>
                <a:latin typeface="Arial"/>
                <a:ea typeface="Arial"/>
                <a:cs typeface="Arial"/>
                <a:sym typeface="Arial"/>
              </a:rPr>
              <a:t>What would help you judge the situation fairly?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73" name="Shape 73"/>
        <p:cNvGrpSpPr/>
        <p:nvPr/>
      </p:nvGrpSpPr>
      <p:grpSpPr>
        <a:xfrm>
          <a:off x="0" y="0"/>
          <a:ext cx="0" cy="0"/>
          <a:chOff x="0" y="0"/>
          <a:chExt cx="0" cy="0"/>
        </a:xfrm>
      </p:grpSpPr>
      <p:sp>
        <p:nvSpPr>
          <p:cNvPr id="74" name="Google Shape;74;p5"/>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Human preferences have several influences</a:t>
            </a:r>
            <a:endParaRPr/>
          </a:p>
        </p:txBody>
      </p:sp>
      <p:sp>
        <p:nvSpPr>
          <p:cNvPr id="75" name="Google Shape;75;p5"/>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05</a:t>
            </a:r>
            <a:endParaRPr/>
          </a:p>
        </p:txBody>
      </p:sp>
      <p:sp>
        <p:nvSpPr>
          <p:cNvPr id="76" name="Google Shape;76;p5"/>
          <p:cNvSpPr/>
          <p:nvPr/>
        </p:nvSpPr>
        <p:spPr>
          <a:xfrm>
            <a:off x="952500" y="247650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Confirmation bias</a:t>
            </a:r>
            <a:endParaRPr/>
          </a:p>
        </p:txBody>
      </p:sp>
      <p:sp>
        <p:nvSpPr>
          <p:cNvPr id="77" name="Google Shape;77;p5"/>
          <p:cNvSpPr/>
          <p:nvPr/>
        </p:nvSpPr>
        <p:spPr>
          <a:xfrm>
            <a:off x="5429250" y="247650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Interpreting evidence in ways that favor existing beliefs.</a:t>
            </a:r>
            <a:endParaRPr/>
          </a:p>
        </p:txBody>
      </p:sp>
      <p:sp>
        <p:nvSpPr>
          <p:cNvPr id="78" name="Google Shape;78;p5"/>
          <p:cNvSpPr/>
          <p:nvPr/>
        </p:nvSpPr>
        <p:spPr>
          <a:xfrm>
            <a:off x="952500" y="414337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Social validation</a:t>
            </a:r>
            <a:endParaRPr/>
          </a:p>
        </p:txBody>
      </p:sp>
      <p:sp>
        <p:nvSpPr>
          <p:cNvPr id="79" name="Google Shape;79;p5"/>
          <p:cNvSpPr/>
          <p:nvPr/>
        </p:nvSpPr>
        <p:spPr>
          <a:xfrm>
            <a:off x="5429250" y="414337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Agreement can provide reassurance and a sense of acceptance.</a:t>
            </a:r>
            <a:endParaRPr/>
          </a:p>
        </p:txBody>
      </p:sp>
      <p:sp>
        <p:nvSpPr>
          <p:cNvPr id="80" name="Google Shape;80;p5"/>
          <p:cNvSpPr/>
          <p:nvPr/>
        </p:nvSpPr>
        <p:spPr>
          <a:xfrm>
            <a:off x="952500" y="581025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Automation bias</a:t>
            </a:r>
            <a:endParaRPr/>
          </a:p>
        </p:txBody>
      </p:sp>
      <p:sp>
        <p:nvSpPr>
          <p:cNvPr id="81" name="Google Shape;81;p5"/>
          <p:cNvSpPr/>
          <p:nvPr/>
        </p:nvSpPr>
        <p:spPr>
          <a:xfrm>
            <a:off x="5429250" y="581025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Relying too heavily on automated recommendations.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86" name="Shape 86"/>
        <p:cNvGrpSpPr/>
        <p:nvPr/>
      </p:nvGrpSpPr>
      <p:grpSpPr>
        <a:xfrm>
          <a:off x="0" y="0"/>
          <a:ext cx="0" cy="0"/>
          <a:chOff x="0" y="0"/>
          <a:chExt cx="0" cy="0"/>
        </a:xfrm>
      </p:grpSpPr>
      <p:sp>
        <p:nvSpPr>
          <p:cNvPr id="87" name="Google Shape;87;p6"/>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How human feedback shapes an assistant</a:t>
            </a:r>
            <a:endParaRPr/>
          </a:p>
        </p:txBody>
      </p:sp>
      <p:sp>
        <p:nvSpPr>
          <p:cNvPr id="88" name="Google Shape;88;p6"/>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06</a:t>
            </a:r>
            <a:endParaRPr/>
          </a:p>
        </p:txBody>
      </p:sp>
      <p:sp>
        <p:nvSpPr>
          <p:cNvPr id="89" name="Google Shape;89;p6"/>
          <p:cNvSpPr/>
          <p:nvPr/>
        </p:nvSpPr>
        <p:spPr>
          <a:xfrm>
            <a:off x="952500" y="242887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Demonstrations</a:t>
            </a:r>
            <a:endParaRPr/>
          </a:p>
        </p:txBody>
      </p:sp>
      <p:sp>
        <p:nvSpPr>
          <p:cNvPr id="90" name="Google Shape;90;p6"/>
          <p:cNvSpPr/>
          <p:nvPr/>
        </p:nvSpPr>
        <p:spPr>
          <a:xfrm>
            <a:off x="5429250" y="242887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Examples show the model what useful responses look like.</a:t>
            </a:r>
            <a:endParaRPr/>
          </a:p>
        </p:txBody>
      </p:sp>
      <p:sp>
        <p:nvSpPr>
          <p:cNvPr id="91" name="Google Shape;91;p6"/>
          <p:cNvSpPr/>
          <p:nvPr/>
        </p:nvSpPr>
        <p:spPr>
          <a:xfrm>
            <a:off x="952500" y="409575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Comparisons</a:t>
            </a:r>
            <a:endParaRPr/>
          </a:p>
        </p:txBody>
      </p:sp>
      <p:sp>
        <p:nvSpPr>
          <p:cNvPr id="92" name="Google Shape;92;p6"/>
          <p:cNvSpPr/>
          <p:nvPr/>
        </p:nvSpPr>
        <p:spPr>
          <a:xfrm>
            <a:off x="5429250" y="409575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People rank alternative answers to the same prompt.</a:t>
            </a:r>
            <a:endParaRPr/>
          </a:p>
        </p:txBody>
      </p:sp>
      <p:sp>
        <p:nvSpPr>
          <p:cNvPr id="93" name="Google Shape;93;p6"/>
          <p:cNvSpPr/>
          <p:nvPr/>
        </p:nvSpPr>
        <p:spPr>
          <a:xfrm>
            <a:off x="952500" y="576262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Further training</a:t>
            </a:r>
            <a:endParaRPr/>
          </a:p>
        </p:txBody>
      </p:sp>
      <p:sp>
        <p:nvSpPr>
          <p:cNvPr id="94" name="Google Shape;94;p6"/>
          <p:cNvSpPr/>
          <p:nvPr/>
        </p:nvSpPr>
        <p:spPr>
          <a:xfrm>
            <a:off x="5429250" y="576262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A reward model estimates preference; training favors higher scores.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99" name="Shape 99"/>
        <p:cNvGrpSpPr/>
        <p:nvPr/>
      </p:nvGrpSpPr>
      <p:grpSpPr>
        <a:xfrm>
          <a:off x="0" y="0"/>
          <a:ext cx="0" cy="0"/>
          <a:chOff x="0" y="0"/>
          <a:chExt cx="0" cy="0"/>
        </a:xfrm>
      </p:grpSpPr>
      <p:sp>
        <p:nvSpPr>
          <p:cNvPr id="100" name="Google Shape;100;p7"/>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The limitation is in the measurement</a:t>
            </a:r>
            <a:endParaRPr/>
          </a:p>
        </p:txBody>
      </p:sp>
      <p:sp>
        <p:nvSpPr>
          <p:cNvPr id="101" name="Google Shape;101;p7"/>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07</a:t>
            </a:r>
            <a:endParaRPr/>
          </a:p>
        </p:txBody>
      </p:sp>
      <p:sp>
        <p:nvSpPr>
          <p:cNvPr id="102" name="Google Shape;102;p7"/>
          <p:cNvSpPr/>
          <p:nvPr/>
        </p:nvSpPr>
        <p:spPr>
          <a:xfrm>
            <a:off x="952500" y="2524125"/>
            <a:ext cx="561975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250">
                <a:solidFill>
                  <a:srgbClr val="9B5261"/>
                </a:solidFill>
                <a:latin typeface="Arial"/>
                <a:ea typeface="Arial"/>
                <a:cs typeface="Arial"/>
                <a:sym typeface="Arial"/>
              </a:rPr>
              <a:t>The goal</a:t>
            </a:r>
            <a:endParaRPr/>
          </a:p>
        </p:txBody>
      </p:sp>
      <p:sp>
        <p:nvSpPr>
          <p:cNvPr id="103" name="Google Shape;103;p7"/>
          <p:cNvSpPr/>
          <p:nvPr/>
        </p:nvSpPr>
        <p:spPr>
          <a:xfrm>
            <a:off x="952500" y="3333750"/>
            <a:ext cx="13049250" cy="9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050">
                <a:solidFill>
                  <a:srgbClr val="242424"/>
                </a:solidFill>
                <a:latin typeface="Georgia"/>
                <a:ea typeface="Georgia"/>
                <a:cs typeface="Georgia"/>
                <a:sym typeface="Georgia"/>
              </a:rPr>
              <a:t>Helpful, truthful assistance</a:t>
            </a:r>
            <a:endParaRPr/>
          </a:p>
        </p:txBody>
      </p:sp>
      <p:sp>
        <p:nvSpPr>
          <p:cNvPr id="104" name="Google Shape;104;p7"/>
          <p:cNvSpPr/>
          <p:nvPr/>
        </p:nvSpPr>
        <p:spPr>
          <a:xfrm>
            <a:off x="952500" y="5048250"/>
            <a:ext cx="561975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250">
                <a:solidFill>
                  <a:srgbClr val="9B5261"/>
                </a:solidFill>
                <a:latin typeface="Arial"/>
                <a:ea typeface="Arial"/>
                <a:cs typeface="Arial"/>
                <a:sym typeface="Arial"/>
              </a:rPr>
              <a:t>The training signal</a:t>
            </a:r>
            <a:endParaRPr/>
          </a:p>
        </p:txBody>
      </p:sp>
      <p:sp>
        <p:nvSpPr>
          <p:cNvPr id="105" name="Google Shape;105;p7"/>
          <p:cNvSpPr/>
          <p:nvPr/>
        </p:nvSpPr>
        <p:spPr>
          <a:xfrm>
            <a:off x="952500" y="5857875"/>
            <a:ext cx="13906500" cy="1095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675">
                <a:solidFill>
                  <a:srgbClr val="242424"/>
                </a:solidFill>
                <a:latin typeface="Georgia"/>
                <a:ea typeface="Georgia"/>
                <a:cs typeface="Georgia"/>
                <a:sym typeface="Georgia"/>
              </a:rPr>
              <a:t>An estimate of which answer people prefer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10" name="Shape 110"/>
        <p:cNvGrpSpPr/>
        <p:nvPr/>
      </p:nvGrpSpPr>
      <p:grpSpPr>
        <a:xfrm>
          <a:off x="0" y="0"/>
          <a:ext cx="0" cy="0"/>
          <a:chOff x="0" y="0"/>
          <a:chExt cx="0" cy="0"/>
        </a:xfrm>
      </p:grpSpPr>
      <p:sp>
        <p:nvSpPr>
          <p:cNvPr id="111" name="Google Shape;111;p8"/>
          <p:cNvSpPr/>
          <p:nvPr/>
        </p:nvSpPr>
        <p:spPr>
          <a:xfrm>
            <a:off x="952500" y="781050"/>
            <a:ext cx="14239800" cy="138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Preference, truthfulness, and safety</a:t>
            </a:r>
            <a:endParaRPr/>
          </a:p>
        </p:txBody>
      </p:sp>
      <p:sp>
        <p:nvSpPr>
          <p:cNvPr id="112" name="Google Shape;112;p8"/>
          <p:cNvSpPr/>
          <p:nvPr/>
        </p:nvSpPr>
        <p:spPr>
          <a:xfrm>
            <a:off x="14620875" y="8334375"/>
            <a:ext cx="666900" cy="333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08</a:t>
            </a:r>
            <a:endParaRPr/>
          </a:p>
        </p:txBody>
      </p:sp>
      <p:sp>
        <p:nvSpPr>
          <p:cNvPr id="113" name="Google Shape;113;p8"/>
          <p:cNvSpPr/>
          <p:nvPr/>
        </p:nvSpPr>
        <p:spPr>
          <a:xfrm>
            <a:off x="952500" y="2571750"/>
            <a:ext cx="3905400" cy="66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Preference</a:t>
            </a:r>
            <a:endParaRPr/>
          </a:p>
        </p:txBody>
      </p:sp>
      <p:sp>
        <p:nvSpPr>
          <p:cNvPr id="114" name="Google Shape;114;p8"/>
          <p:cNvSpPr/>
          <p:nvPr/>
        </p:nvSpPr>
        <p:spPr>
          <a:xfrm>
            <a:off x="5429250" y="2571750"/>
            <a:ext cx="9572700" cy="119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Does the user favor the response?</a:t>
            </a:r>
            <a:endParaRPr/>
          </a:p>
        </p:txBody>
      </p:sp>
      <p:sp>
        <p:nvSpPr>
          <p:cNvPr id="115" name="Google Shape;115;p8"/>
          <p:cNvSpPr/>
          <p:nvPr/>
        </p:nvSpPr>
        <p:spPr>
          <a:xfrm>
            <a:off x="952500" y="4238625"/>
            <a:ext cx="3905400" cy="66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Truthfulness</a:t>
            </a:r>
            <a:endParaRPr/>
          </a:p>
        </p:txBody>
      </p:sp>
      <p:sp>
        <p:nvSpPr>
          <p:cNvPr id="116" name="Google Shape;116;p8"/>
          <p:cNvSpPr/>
          <p:nvPr/>
        </p:nvSpPr>
        <p:spPr>
          <a:xfrm>
            <a:off x="5429250" y="4238625"/>
            <a:ext cx="9572700" cy="119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Does it accurately represent the evidence and uncertainty?</a:t>
            </a:r>
            <a:endParaRPr/>
          </a:p>
        </p:txBody>
      </p:sp>
      <p:sp>
        <p:nvSpPr>
          <p:cNvPr id="117" name="Google Shape;117;p8"/>
          <p:cNvSpPr/>
          <p:nvPr/>
        </p:nvSpPr>
        <p:spPr>
          <a:xfrm>
            <a:off x="952500" y="5905500"/>
            <a:ext cx="3905400" cy="66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Safety</a:t>
            </a:r>
            <a:endParaRPr/>
          </a:p>
        </p:txBody>
      </p:sp>
      <p:sp>
        <p:nvSpPr>
          <p:cNvPr id="118" name="Google Shape;118;p8"/>
          <p:cNvSpPr/>
          <p:nvPr/>
        </p:nvSpPr>
        <p:spPr>
          <a:xfrm>
            <a:off x="5429250" y="5905500"/>
            <a:ext cx="9572700" cy="119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Does it avoid harm and support beneficial outcomes?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23" name="Shape 123"/>
        <p:cNvGrpSpPr/>
        <p:nvPr/>
      </p:nvGrpSpPr>
      <p:grpSpPr>
        <a:xfrm>
          <a:off x="0" y="0"/>
          <a:ext cx="0" cy="0"/>
          <a:chOff x="0" y="0"/>
          <a:chExt cx="0" cy="0"/>
        </a:xfrm>
      </p:grpSpPr>
      <p:sp>
        <p:nvSpPr>
          <p:cNvPr id="124" name="Google Shape;124;p9"/>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What the research tests</a:t>
            </a:r>
            <a:endParaRPr/>
          </a:p>
        </p:txBody>
      </p:sp>
      <p:sp>
        <p:nvSpPr>
          <p:cNvPr id="125" name="Google Shape;125;p9"/>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09</a:t>
            </a:r>
            <a:endParaRPr/>
          </a:p>
        </p:txBody>
      </p:sp>
      <p:sp>
        <p:nvSpPr>
          <p:cNvPr id="126" name="Google Shape;126;p9"/>
          <p:cNvSpPr/>
          <p:nvPr/>
        </p:nvSpPr>
        <p:spPr>
          <a:xfrm>
            <a:off x="952500" y="2428875"/>
            <a:ext cx="13906500" cy="1714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500">
                <a:solidFill>
                  <a:srgbClr val="9B5261"/>
                </a:solidFill>
                <a:latin typeface="Georgia"/>
                <a:ea typeface="Georgia"/>
                <a:cs typeface="Georgia"/>
                <a:sym typeface="Georgia"/>
              </a:rPr>
              <a:t>Change the user’s expressed view.</a:t>
            </a:r>
            <a:endParaRPr/>
          </a:p>
          <a:p>
            <a:pPr indent="0" lvl="0" marL="0" marR="0" rtl="0" algn="l">
              <a:spcBef>
                <a:spcPts val="0"/>
              </a:spcBef>
              <a:spcAft>
                <a:spcPts val="0"/>
              </a:spcAft>
              <a:buNone/>
            </a:pPr>
            <a:r>
              <a:rPr b="0" lang="en-US" sz="4500">
                <a:solidFill>
                  <a:srgbClr val="9B5261"/>
                </a:solidFill>
                <a:latin typeface="Georgia"/>
                <a:ea typeface="Georgia"/>
                <a:cs typeface="Georgia"/>
                <a:sym typeface="Georgia"/>
              </a:rPr>
              <a:t>Observe whether the response changes.</a:t>
            </a:r>
            <a:endParaRPr/>
          </a:p>
        </p:txBody>
      </p:sp>
      <p:sp>
        <p:nvSpPr>
          <p:cNvPr id="127" name="Google Shape;127;p9"/>
          <p:cNvSpPr/>
          <p:nvPr/>
        </p:nvSpPr>
        <p:spPr>
          <a:xfrm>
            <a:off x="952500" y="495300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Design</a:t>
            </a:r>
            <a:endParaRPr/>
          </a:p>
        </p:txBody>
      </p:sp>
      <p:sp>
        <p:nvSpPr>
          <p:cNvPr id="128" name="Google Shape;128;p9"/>
          <p:cNvSpPr/>
          <p:nvPr/>
        </p:nvSpPr>
        <p:spPr>
          <a:xfrm>
            <a:off x="5429250" y="495300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Compare evaluations of the same material under different user framings.</a:t>
            </a:r>
            <a:endParaRPr/>
          </a:p>
        </p:txBody>
      </p:sp>
      <p:sp>
        <p:nvSpPr>
          <p:cNvPr id="129" name="Google Shape;129;p9"/>
          <p:cNvSpPr/>
          <p:nvPr/>
        </p:nvSpPr>
        <p:spPr>
          <a:xfrm>
            <a:off x="952500" y="652462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Interpretation</a:t>
            </a:r>
            <a:endParaRPr/>
          </a:p>
        </p:txBody>
      </p:sp>
      <p:sp>
        <p:nvSpPr>
          <p:cNvPr id="130" name="Google Shape;130;p9"/>
          <p:cNvSpPr/>
          <p:nvPr/>
        </p:nvSpPr>
        <p:spPr>
          <a:xfrm>
            <a:off x="5429250" y="652462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A changed response can reveal sensitivity to user preference.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35" name="Shape 135"/>
        <p:cNvGrpSpPr/>
        <p:nvPr/>
      </p:nvGrpSpPr>
      <p:grpSpPr>
        <a:xfrm>
          <a:off x="0" y="0"/>
          <a:ext cx="0" cy="0"/>
          <a:chOff x="0" y="0"/>
          <a:chExt cx="0" cy="0"/>
        </a:xfrm>
      </p:grpSpPr>
      <p:sp>
        <p:nvSpPr>
          <p:cNvPr id="136" name="Google Shape;136;p10"/>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Agreement can displace independent assessment</a:t>
            </a:r>
            <a:endParaRPr/>
          </a:p>
        </p:txBody>
      </p:sp>
      <p:sp>
        <p:nvSpPr>
          <p:cNvPr id="137" name="Google Shape;137;p10"/>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10</a:t>
            </a:r>
            <a:endParaRPr/>
          </a:p>
        </p:txBody>
      </p:sp>
      <p:sp>
        <p:nvSpPr>
          <p:cNvPr id="138" name="Google Shape;138;p10"/>
          <p:cNvSpPr/>
          <p:nvPr/>
        </p:nvSpPr>
        <p:spPr>
          <a:xfrm>
            <a:off x="952500" y="238125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Feedback</a:t>
            </a:r>
            <a:endParaRPr/>
          </a:p>
        </p:txBody>
      </p:sp>
      <p:sp>
        <p:nvSpPr>
          <p:cNvPr id="139" name="Google Shape;139;p10"/>
          <p:cNvSpPr/>
          <p:nvPr/>
        </p:nvSpPr>
        <p:spPr>
          <a:xfrm>
            <a:off x="5429250" y="238125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Evaluations shifted toward whether the user liked or disliked the material.</a:t>
            </a:r>
            <a:endParaRPr/>
          </a:p>
        </p:txBody>
      </p:sp>
      <p:sp>
        <p:nvSpPr>
          <p:cNvPr id="140" name="Google Shape;140;p10"/>
          <p:cNvSpPr/>
          <p:nvPr/>
        </p:nvSpPr>
        <p:spPr>
          <a:xfrm>
            <a:off x="952500" y="404812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User pressure</a:t>
            </a:r>
            <a:endParaRPr/>
          </a:p>
        </p:txBody>
      </p:sp>
      <p:sp>
        <p:nvSpPr>
          <p:cNvPr id="141" name="Google Shape;141;p10"/>
          <p:cNvSpPr/>
          <p:nvPr/>
        </p:nvSpPr>
        <p:spPr>
          <a:xfrm>
            <a:off x="5429250" y="404812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Assistants sometimes wrongly conceded a mistake after a challenge.</a:t>
            </a:r>
            <a:endParaRPr/>
          </a:p>
        </p:txBody>
      </p:sp>
      <p:sp>
        <p:nvSpPr>
          <p:cNvPr id="142" name="Google Shape;142;p10"/>
          <p:cNvSpPr/>
          <p:nvPr/>
        </p:nvSpPr>
        <p:spPr>
          <a:xfrm>
            <a:off x="952500" y="571500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Mistaken premises</a:t>
            </a:r>
            <a:endParaRPr/>
          </a:p>
        </p:txBody>
      </p:sp>
      <p:sp>
        <p:nvSpPr>
          <p:cNvPr id="143" name="Google Shape;143;p10"/>
          <p:cNvSpPr/>
          <p:nvPr/>
        </p:nvSpPr>
        <p:spPr>
          <a:xfrm>
            <a:off x="5429250" y="571500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Responses could repeat errors introduced by the user.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48" name="Shape 148"/>
        <p:cNvGrpSpPr/>
        <p:nvPr/>
      </p:nvGrpSpPr>
      <p:grpSpPr>
        <a:xfrm>
          <a:off x="0" y="0"/>
          <a:ext cx="0" cy="0"/>
          <a:chOff x="0" y="0"/>
          <a:chExt cx="0" cy="0"/>
        </a:xfrm>
      </p:grpSpPr>
      <p:sp>
        <p:nvSpPr>
          <p:cNvPr id="149" name="Google Shape;149;p11"/>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A possible feedback loop</a:t>
            </a:r>
            <a:endParaRPr/>
          </a:p>
        </p:txBody>
      </p:sp>
      <p:sp>
        <p:nvSpPr>
          <p:cNvPr id="150" name="Google Shape;150;p11"/>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11</a:t>
            </a:r>
            <a:endParaRPr/>
          </a:p>
        </p:txBody>
      </p:sp>
      <p:sp>
        <p:nvSpPr>
          <p:cNvPr id="151" name="Google Shape;151;p11"/>
          <p:cNvSpPr/>
          <p:nvPr/>
        </p:nvSpPr>
        <p:spPr>
          <a:xfrm>
            <a:off x="952500" y="2381250"/>
            <a:ext cx="13906500" cy="3429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675">
                <a:solidFill>
                  <a:srgbClr val="242424"/>
                </a:solidFill>
                <a:latin typeface="Georgia"/>
                <a:ea typeface="Georgia"/>
                <a:cs typeface="Georgia"/>
                <a:sym typeface="Georgia"/>
              </a:rPr>
              <a:t>A user seeks confirmation.</a:t>
            </a:r>
            <a:endParaRPr/>
          </a:p>
          <a:p>
            <a:pPr indent="0" lvl="0" marL="0" marR="0" rtl="0" algn="l">
              <a:spcBef>
                <a:spcPts val="0"/>
              </a:spcBef>
              <a:spcAft>
                <a:spcPts val="0"/>
              </a:spcAft>
              <a:buNone/>
            </a:pPr>
            <a:r>
              <a:rPr b="0" lang="en-US" sz="3675">
                <a:solidFill>
                  <a:srgbClr val="242424"/>
                </a:solidFill>
                <a:latin typeface="Georgia"/>
                <a:ea typeface="Georgia"/>
                <a:cs typeface="Georgia"/>
                <a:sym typeface="Georgia"/>
              </a:rPr>
              <a:t>The assistant agrees.</a:t>
            </a:r>
            <a:endParaRPr/>
          </a:p>
          <a:p>
            <a:pPr indent="0" lvl="0" marL="0" marR="0" rtl="0" algn="l">
              <a:spcBef>
                <a:spcPts val="0"/>
              </a:spcBef>
              <a:spcAft>
                <a:spcPts val="0"/>
              </a:spcAft>
              <a:buNone/>
            </a:pPr>
            <a:r>
              <a:rPr b="0" lang="en-US" sz="3675">
                <a:solidFill>
                  <a:srgbClr val="242424"/>
                </a:solidFill>
                <a:latin typeface="Georgia"/>
                <a:ea typeface="Georgia"/>
                <a:cs typeface="Georgia"/>
                <a:sym typeface="Georgia"/>
              </a:rPr>
              <a:t>The user becomes more confident.</a:t>
            </a:r>
            <a:endParaRPr/>
          </a:p>
          <a:p>
            <a:pPr indent="0" lvl="0" marL="0" marR="0" rtl="0" algn="l">
              <a:spcBef>
                <a:spcPts val="0"/>
              </a:spcBef>
              <a:spcAft>
                <a:spcPts val="0"/>
              </a:spcAft>
              <a:buNone/>
            </a:pPr>
            <a:r>
              <a:rPr b="0" lang="en-US" sz="3675">
                <a:solidFill>
                  <a:srgbClr val="242424"/>
                </a:solidFill>
                <a:latin typeface="Georgia"/>
                <a:ea typeface="Georgia"/>
                <a:cs typeface="Georgia"/>
                <a:sym typeface="Georgia"/>
              </a:rPr>
              <a:t>Similar advice may become more appealing.</a:t>
            </a:r>
            <a:endParaRPr/>
          </a:p>
        </p:txBody>
      </p:sp>
      <p:sp>
        <p:nvSpPr>
          <p:cNvPr id="152" name="Google Shape;152;p11"/>
          <p:cNvSpPr/>
          <p:nvPr/>
        </p:nvSpPr>
        <p:spPr>
          <a:xfrm>
            <a:off x="952500" y="6715125"/>
            <a:ext cx="13620750" cy="9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325">
                <a:solidFill>
                  <a:srgbClr val="9B5261"/>
                </a:solidFill>
                <a:latin typeface="Arial"/>
                <a:ea typeface="Arial"/>
                <a:cs typeface="Arial"/>
                <a:sym typeface="Arial"/>
              </a:rPr>
              <a:t>Different studies support different links.</a:t>
            </a:r>
            <a:endParaRPr/>
          </a:p>
          <a:p>
            <a:pPr indent="0" lvl="0" marL="0" marR="0" rtl="0" algn="l">
              <a:spcBef>
                <a:spcPts val="0"/>
              </a:spcBef>
              <a:spcAft>
                <a:spcPts val="0"/>
              </a:spcAft>
              <a:buNone/>
            </a:pPr>
            <a:r>
              <a:rPr b="0" lang="en-US" sz="2325">
                <a:solidFill>
                  <a:srgbClr val="9B5261"/>
                </a:solidFill>
                <a:latin typeface="Arial"/>
                <a:ea typeface="Arial"/>
                <a:cs typeface="Arial"/>
                <a:sym typeface="Arial"/>
              </a:rPr>
              <a:t>The complete long-term loop remains a hypothesis.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57" name="Shape 157"/>
        <p:cNvGrpSpPr/>
        <p:nvPr/>
      </p:nvGrpSpPr>
      <p:grpSpPr>
        <a:xfrm>
          <a:off x="0" y="0"/>
          <a:ext cx="0" cy="0"/>
          <a:chOff x="0" y="0"/>
          <a:chExt cx="0" cy="0"/>
        </a:xfrm>
      </p:grpSpPr>
      <p:sp>
        <p:nvSpPr>
          <p:cNvPr id="158" name="Google Shape;158;p12"/>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Empathy and careful judgment can coexist</a:t>
            </a:r>
            <a:endParaRPr/>
          </a:p>
        </p:txBody>
      </p:sp>
      <p:sp>
        <p:nvSpPr>
          <p:cNvPr id="159" name="Google Shape;159;p12"/>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12</a:t>
            </a:r>
            <a:endParaRPr/>
          </a:p>
        </p:txBody>
      </p:sp>
      <p:sp>
        <p:nvSpPr>
          <p:cNvPr id="160" name="Google Shape;160;p12"/>
          <p:cNvSpPr/>
          <p:nvPr/>
        </p:nvSpPr>
        <p:spPr>
          <a:xfrm>
            <a:off x="952500" y="2524125"/>
            <a:ext cx="13906500"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825">
                <a:solidFill>
                  <a:srgbClr val="242424"/>
                </a:solidFill>
                <a:latin typeface="Georgia"/>
                <a:ea typeface="Georgia"/>
                <a:cs typeface="Georgia"/>
                <a:sym typeface="Georgia"/>
              </a:rPr>
              <a:t>“I understand why that grade upset you.”</a:t>
            </a:r>
            <a:endParaRPr/>
          </a:p>
        </p:txBody>
      </p:sp>
      <p:sp>
        <p:nvSpPr>
          <p:cNvPr id="161" name="Google Shape;161;p12"/>
          <p:cNvSpPr/>
          <p:nvPr/>
        </p:nvSpPr>
        <p:spPr>
          <a:xfrm>
            <a:off x="952500" y="3905250"/>
            <a:ext cx="13811250" cy="714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325">
                <a:solidFill>
                  <a:srgbClr val="65625E"/>
                </a:solidFill>
                <a:latin typeface="Arial"/>
                <a:ea typeface="Arial"/>
                <a:cs typeface="Arial"/>
                <a:sym typeface="Arial"/>
              </a:rPr>
              <a:t>Acknowledges an emotional experience</a:t>
            </a:r>
            <a:endParaRPr/>
          </a:p>
        </p:txBody>
      </p:sp>
      <p:sp>
        <p:nvSpPr>
          <p:cNvPr id="162" name="Google Shape;162;p12"/>
          <p:cNvSpPr/>
          <p:nvPr/>
        </p:nvSpPr>
        <p:spPr>
          <a:xfrm>
            <a:off x="952500" y="5381625"/>
            <a:ext cx="13906500"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825">
                <a:solidFill>
                  <a:srgbClr val="9B5261"/>
                </a:solidFill>
                <a:latin typeface="Georgia"/>
                <a:ea typeface="Georgia"/>
                <a:cs typeface="Georgia"/>
                <a:sym typeface="Georgia"/>
              </a:rPr>
              <a:t>“Your professor definitely dislikes you.”</a:t>
            </a:r>
            <a:endParaRPr/>
          </a:p>
        </p:txBody>
      </p:sp>
      <p:sp>
        <p:nvSpPr>
          <p:cNvPr id="163" name="Google Shape;163;p12"/>
          <p:cNvSpPr/>
          <p:nvPr/>
        </p:nvSpPr>
        <p:spPr>
          <a:xfrm>
            <a:off x="952500" y="6762750"/>
            <a:ext cx="13811250" cy="714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325">
                <a:solidFill>
                  <a:srgbClr val="65625E"/>
                </a:solidFill>
                <a:latin typeface="Arial"/>
                <a:ea typeface="Arial"/>
                <a:cs typeface="Arial"/>
                <a:sym typeface="Arial"/>
              </a:rPr>
              <a:t>Endorses a claim that requires evidence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68" name="Shape 168"/>
        <p:cNvGrpSpPr/>
        <p:nvPr/>
      </p:nvGrpSpPr>
      <p:grpSpPr>
        <a:xfrm>
          <a:off x="0" y="0"/>
          <a:ext cx="0" cy="0"/>
          <a:chOff x="0" y="0"/>
          <a:chExt cx="0" cy="0"/>
        </a:xfrm>
      </p:grpSpPr>
      <p:sp>
        <p:nvSpPr>
          <p:cNvPr id="169" name="Google Shape;169;p13"/>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What a better response could do</a:t>
            </a:r>
            <a:endParaRPr/>
          </a:p>
        </p:txBody>
      </p:sp>
      <p:sp>
        <p:nvSpPr>
          <p:cNvPr id="170" name="Google Shape;170;p13"/>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13</a:t>
            </a:r>
            <a:endParaRPr/>
          </a:p>
        </p:txBody>
      </p:sp>
      <p:sp>
        <p:nvSpPr>
          <p:cNvPr id="171" name="Google Shape;171;p13"/>
          <p:cNvSpPr/>
          <p:nvPr/>
        </p:nvSpPr>
        <p:spPr>
          <a:xfrm>
            <a:off x="952500" y="2476500"/>
            <a:ext cx="14192250" cy="3143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675">
                <a:solidFill>
                  <a:srgbClr val="242424"/>
                </a:solidFill>
                <a:latin typeface="Georgia"/>
                <a:ea typeface="Georgia"/>
                <a:cs typeface="Georgia"/>
                <a:sym typeface="Georgia"/>
              </a:rPr>
              <a:t>“That sounds frustrating. A disappointing grade</a:t>
            </a:r>
            <a:endParaRPr/>
          </a:p>
          <a:p>
            <a:pPr indent="0" lvl="0" marL="0" marR="0" rtl="0" algn="l">
              <a:spcBef>
                <a:spcPts val="0"/>
              </a:spcBef>
              <a:spcAft>
                <a:spcPts val="0"/>
              </a:spcAft>
              <a:buNone/>
            </a:pPr>
            <a:r>
              <a:rPr b="0" lang="en-US" sz="3675">
                <a:solidFill>
                  <a:srgbClr val="242424"/>
                </a:solidFill>
                <a:latin typeface="Georgia"/>
                <a:ea typeface="Georgia"/>
                <a:cs typeface="Georgia"/>
                <a:sym typeface="Georgia"/>
              </a:rPr>
              <a:t>doesn’t tell us why your professor assigned it.</a:t>
            </a:r>
            <a:endParaRPr/>
          </a:p>
          <a:p>
            <a:pPr indent="0" lvl="0" marL="0" marR="0" rtl="0" algn="l">
              <a:spcBef>
                <a:spcPts val="0"/>
              </a:spcBef>
              <a:spcAft>
                <a:spcPts val="0"/>
              </a:spcAft>
              <a:buNone/>
            </a:pPr>
            <a:r>
              <a:rPr b="0" lang="en-US" sz="3675">
                <a:solidFill>
                  <a:srgbClr val="242424"/>
                </a:solidFill>
                <a:latin typeface="Georgia"/>
                <a:ea typeface="Georgia"/>
                <a:cs typeface="Georgia"/>
                <a:sym typeface="Georgia"/>
              </a:rPr>
              <a:t>Could you compare the feedback with the rubric</a:t>
            </a:r>
            <a:endParaRPr/>
          </a:p>
          <a:p>
            <a:pPr indent="0" lvl="0" marL="0" marR="0" rtl="0" algn="l">
              <a:spcBef>
                <a:spcPts val="0"/>
              </a:spcBef>
              <a:spcAft>
                <a:spcPts val="0"/>
              </a:spcAft>
              <a:buNone/>
            </a:pPr>
            <a:r>
              <a:rPr b="0" lang="en-US" sz="3675">
                <a:solidFill>
                  <a:srgbClr val="242424"/>
                </a:solidFill>
                <a:latin typeface="Georgia"/>
                <a:ea typeface="Georgia"/>
                <a:cs typeface="Georgia"/>
                <a:sym typeface="Georgia"/>
              </a:rPr>
              <a:t>or ask them to explain the marking?”</a:t>
            </a:r>
            <a:endParaRPr/>
          </a:p>
        </p:txBody>
      </p:sp>
      <p:sp>
        <p:nvSpPr>
          <p:cNvPr id="172" name="Google Shape;172;p13"/>
          <p:cNvSpPr/>
          <p:nvPr/>
        </p:nvSpPr>
        <p:spPr>
          <a:xfrm>
            <a:off x="952500" y="6715125"/>
            <a:ext cx="13811250" cy="9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9B5261"/>
                </a:solidFill>
                <a:latin typeface="Arial"/>
                <a:ea typeface="Arial"/>
                <a:cs typeface="Arial"/>
                <a:sym typeface="Arial"/>
              </a:rPr>
              <a:t>Acknowledge the feeling. Clarify uncertainty.</a:t>
            </a:r>
            <a:endParaRPr/>
          </a:p>
          <a:p>
            <a:pPr indent="0" lvl="0" marL="0" marR="0" rtl="0" algn="l">
              <a:spcBef>
                <a:spcPts val="0"/>
              </a:spcBef>
              <a:spcAft>
                <a:spcPts val="0"/>
              </a:spcAft>
              <a:buNone/>
            </a:pPr>
            <a:r>
              <a:rPr b="0" lang="en-US" sz="2550">
                <a:solidFill>
                  <a:srgbClr val="9B5261"/>
                </a:solidFill>
                <a:latin typeface="Arial"/>
                <a:ea typeface="Arial"/>
                <a:cs typeface="Arial"/>
                <a:sym typeface="Arial"/>
              </a:rPr>
              <a:t>Help the user investigate.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77" name="Shape 177"/>
        <p:cNvGrpSpPr/>
        <p:nvPr/>
      </p:nvGrpSpPr>
      <p:grpSpPr>
        <a:xfrm>
          <a:off x="0" y="0"/>
          <a:ext cx="0" cy="0"/>
          <a:chOff x="0" y="0"/>
          <a:chExt cx="0" cy="0"/>
        </a:xfrm>
      </p:grpSpPr>
      <p:sp>
        <p:nvSpPr>
          <p:cNvPr id="178" name="Google Shape;178;p14"/>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Evaluation needs more than approval</a:t>
            </a:r>
            <a:endParaRPr/>
          </a:p>
        </p:txBody>
      </p:sp>
      <p:sp>
        <p:nvSpPr>
          <p:cNvPr id="179" name="Google Shape;179;p14"/>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14</a:t>
            </a:r>
            <a:endParaRPr/>
          </a:p>
        </p:txBody>
      </p:sp>
      <p:sp>
        <p:nvSpPr>
          <p:cNvPr id="180" name="Google Shape;180;p14"/>
          <p:cNvSpPr/>
          <p:nvPr/>
        </p:nvSpPr>
        <p:spPr>
          <a:xfrm>
            <a:off x="952500" y="247650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Accuracy</a:t>
            </a:r>
            <a:endParaRPr/>
          </a:p>
        </p:txBody>
      </p:sp>
      <p:sp>
        <p:nvSpPr>
          <p:cNvPr id="181" name="Google Shape;181;p14"/>
          <p:cNvSpPr/>
          <p:nvPr/>
        </p:nvSpPr>
        <p:spPr>
          <a:xfrm>
            <a:off x="5429250" y="247650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Does the answer remain sound when the user pushes back?</a:t>
            </a:r>
            <a:endParaRPr/>
          </a:p>
        </p:txBody>
      </p:sp>
      <p:sp>
        <p:nvSpPr>
          <p:cNvPr id="182" name="Google Shape;182;p14"/>
          <p:cNvSpPr/>
          <p:nvPr/>
        </p:nvSpPr>
        <p:spPr>
          <a:xfrm>
            <a:off x="952500" y="4143375"/>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Uncertainty</a:t>
            </a:r>
            <a:endParaRPr/>
          </a:p>
        </p:txBody>
      </p:sp>
      <p:sp>
        <p:nvSpPr>
          <p:cNvPr id="183" name="Google Shape;183;p14"/>
          <p:cNvSpPr/>
          <p:nvPr/>
        </p:nvSpPr>
        <p:spPr>
          <a:xfrm>
            <a:off x="5429250" y="4143375"/>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Does the assistant distinguish evidence from assumptions?</a:t>
            </a:r>
            <a:endParaRPr/>
          </a:p>
        </p:txBody>
      </p:sp>
      <p:sp>
        <p:nvSpPr>
          <p:cNvPr id="184" name="Google Shape;184;p14"/>
          <p:cNvSpPr/>
          <p:nvPr/>
        </p:nvSpPr>
        <p:spPr>
          <a:xfrm>
            <a:off x="952500" y="5810250"/>
            <a:ext cx="39052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75">
                <a:solidFill>
                  <a:srgbClr val="9B5261"/>
                </a:solidFill>
                <a:latin typeface="Arial"/>
                <a:ea typeface="Arial"/>
                <a:cs typeface="Arial"/>
                <a:sym typeface="Arial"/>
              </a:rPr>
              <a:t>Human outcomes</a:t>
            </a:r>
            <a:endParaRPr/>
          </a:p>
        </p:txBody>
      </p:sp>
      <p:sp>
        <p:nvSpPr>
          <p:cNvPr id="185" name="Google Shape;185;p14"/>
          <p:cNvSpPr/>
          <p:nvPr/>
        </p:nvSpPr>
        <p:spPr>
          <a:xfrm>
            <a:off x="5429250" y="5810250"/>
            <a:ext cx="957262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550">
                <a:solidFill>
                  <a:srgbClr val="242424"/>
                </a:solidFill>
                <a:latin typeface="Arial"/>
                <a:ea typeface="Arial"/>
                <a:cs typeface="Arial"/>
                <a:sym typeface="Arial"/>
              </a:rPr>
              <a:t>Does the interaction support reflection and constructive action?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6F1"/>
        </a:solidFill>
      </p:bgPr>
    </p:bg>
    <p:spTree>
      <p:nvGrpSpPr>
        <p:cNvPr id="190" name="Shape 190"/>
        <p:cNvGrpSpPr/>
        <p:nvPr/>
      </p:nvGrpSpPr>
      <p:grpSpPr>
        <a:xfrm>
          <a:off x="0" y="0"/>
          <a:ext cx="0" cy="0"/>
          <a:chOff x="0" y="0"/>
          <a:chExt cx="0" cy="0"/>
        </a:xfrm>
      </p:grpSpPr>
      <p:sp>
        <p:nvSpPr>
          <p:cNvPr id="191" name="Google Shape;191;p15"/>
          <p:cNvSpPr/>
          <p:nvPr/>
        </p:nvSpPr>
        <p:spPr>
          <a:xfrm>
            <a:off x="952500" y="781050"/>
            <a:ext cx="14239875" cy="1381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275">
                <a:solidFill>
                  <a:srgbClr val="242424"/>
                </a:solidFill>
                <a:latin typeface="Georgia"/>
                <a:ea typeface="Georgia"/>
                <a:cs typeface="Georgia"/>
                <a:sym typeface="Georgia"/>
              </a:rPr>
              <a:t>Human approval is a starting point</a:t>
            </a:r>
            <a:endParaRPr/>
          </a:p>
        </p:txBody>
      </p:sp>
      <p:sp>
        <p:nvSpPr>
          <p:cNvPr id="192" name="Google Shape;192;p15"/>
          <p:cNvSpPr/>
          <p:nvPr/>
        </p:nvSpPr>
        <p:spPr>
          <a:xfrm>
            <a:off x="14620875" y="8334375"/>
            <a:ext cx="666750" cy="333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500">
                <a:solidFill>
                  <a:srgbClr val="65625E"/>
                </a:solidFill>
                <a:latin typeface="Arial"/>
                <a:ea typeface="Arial"/>
                <a:cs typeface="Arial"/>
                <a:sym typeface="Arial"/>
              </a:rPr>
              <a:t>15</a:t>
            </a:r>
            <a:endParaRPr/>
          </a:p>
        </p:txBody>
      </p:sp>
      <p:sp>
        <p:nvSpPr>
          <p:cNvPr id="193" name="Google Shape;193;p15"/>
          <p:cNvSpPr/>
          <p:nvPr/>
        </p:nvSpPr>
        <p:spPr>
          <a:xfrm>
            <a:off x="952500" y="8315325"/>
            <a:ext cx="132397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425">
                <a:solidFill>
                  <a:srgbClr val="65625E"/>
                </a:solidFill>
                <a:latin typeface="Arial"/>
                <a:ea typeface="Arial"/>
                <a:cs typeface="Arial"/>
                <a:sym typeface="Arial"/>
              </a:rPr>
              <a:t>Selected references: Sharma et al., 2024; Ouyang et al., 2022; Nickerson, 1998</a:t>
            </a:r>
            <a:endParaRPr/>
          </a:p>
        </p:txBody>
      </p:sp>
      <p:sp>
        <p:nvSpPr>
          <p:cNvPr id="194" name="Google Shape;194;p15"/>
          <p:cNvSpPr/>
          <p:nvPr/>
        </p:nvSpPr>
        <p:spPr>
          <a:xfrm>
            <a:off x="952500" y="2476500"/>
            <a:ext cx="14001750" cy="18573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4650">
                <a:solidFill>
                  <a:srgbClr val="9B5261"/>
                </a:solidFill>
                <a:latin typeface="Georgia"/>
                <a:ea typeface="Georgia"/>
                <a:cs typeface="Georgia"/>
                <a:sym typeface="Georgia"/>
              </a:rPr>
              <a:t>It cannot, by itself, establish that an AI</a:t>
            </a:r>
            <a:endParaRPr/>
          </a:p>
          <a:p>
            <a:pPr indent="0" lvl="0" marL="0" marR="0" rtl="0" algn="l">
              <a:spcBef>
                <a:spcPts val="0"/>
              </a:spcBef>
              <a:spcAft>
                <a:spcPts val="0"/>
              </a:spcAft>
              <a:buNone/>
            </a:pPr>
            <a:r>
              <a:rPr b="0" lang="en-US" sz="4650">
                <a:solidFill>
                  <a:srgbClr val="9B5261"/>
                </a:solidFill>
                <a:latin typeface="Georgia"/>
                <a:ea typeface="Georgia"/>
                <a:cs typeface="Georgia"/>
                <a:sym typeface="Georgia"/>
              </a:rPr>
              <a:t>is truthful or beneficial.</a:t>
            </a:r>
            <a:endParaRPr/>
          </a:p>
        </p:txBody>
      </p:sp>
      <p:sp>
        <p:nvSpPr>
          <p:cNvPr id="195" name="Google Shape;195;p15"/>
          <p:cNvSpPr/>
          <p:nvPr/>
        </p:nvSpPr>
        <p:spPr>
          <a:xfrm>
            <a:off x="952500" y="5524500"/>
            <a:ext cx="13811250" cy="1619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42424"/>
                </a:solidFill>
                <a:latin typeface="Arial"/>
                <a:ea typeface="Arial"/>
                <a:cs typeface="Arial"/>
                <a:sym typeface="Arial"/>
              </a:rPr>
              <a:t>How should we judge an assistant that users enjoy,</a:t>
            </a:r>
            <a:endParaRPr/>
          </a:p>
          <a:p>
            <a:pPr indent="0" lvl="0" marL="0" marR="0" rtl="0" algn="l">
              <a:spcBef>
                <a:spcPts val="0"/>
              </a:spcBef>
              <a:spcAft>
                <a:spcPts val="0"/>
              </a:spcAft>
              <a:buNone/>
            </a:pPr>
            <a:r>
              <a:rPr b="0" lang="en-US" sz="3300">
                <a:solidFill>
                  <a:srgbClr val="242424"/>
                </a:solidFill>
                <a:latin typeface="Arial"/>
                <a:ea typeface="Arial"/>
                <a:cs typeface="Arial"/>
                <a:sym typeface="Arial"/>
              </a:rPr>
              <a:t>but that makes them less willing to reconsider?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2026-10-15T07:29:15Z</dcterms:created>
  <dc:creator>Walnut Exporter</dc:creator>
</cp:coreProperties>
</file>