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Nunito"/>
      <p:regular r:id="rId38"/>
      <p:bold r:id="rId39"/>
      <p:italic r:id="rId40"/>
      <p:boldItalic r:id="rId41"/>
    </p:embeddedFont>
    <p:embeddedFont>
      <p:font typeface="Lato"/>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14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4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italic.fntdata"/><Relationship Id="rId20" Type="http://schemas.openxmlformats.org/officeDocument/2006/relationships/slide" Target="slides/slide14.xml"/><Relationship Id="rId42" Type="http://schemas.openxmlformats.org/officeDocument/2006/relationships/font" Target="fonts/Lato-regular.fntdata"/><Relationship Id="rId41" Type="http://schemas.openxmlformats.org/officeDocument/2006/relationships/font" Target="fonts/Nunito-boldItalic.fntdata"/><Relationship Id="rId22" Type="http://schemas.openxmlformats.org/officeDocument/2006/relationships/slide" Target="slides/slide16.xml"/><Relationship Id="rId44" Type="http://schemas.openxmlformats.org/officeDocument/2006/relationships/font" Target="fonts/Lato-italic.fntdata"/><Relationship Id="rId21" Type="http://schemas.openxmlformats.org/officeDocument/2006/relationships/slide" Target="slides/slide15.xml"/><Relationship Id="rId43" Type="http://schemas.openxmlformats.org/officeDocument/2006/relationships/font" Target="fonts/Lato-bold.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La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Nunito-bold.fntdata"/><Relationship Id="rId16" Type="http://schemas.openxmlformats.org/officeDocument/2006/relationships/slide" Target="slides/slide10.xml"/><Relationship Id="rId38" Type="http://schemas.openxmlformats.org/officeDocument/2006/relationships/font" Target="fonts/Nunito-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298fe5c76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298fe5c76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298fe5c766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298fe5c766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bb54d8f4ad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bb54d8f4a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d865481d1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d865481d1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d865481d1c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d865481d1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d865481d1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d865481d1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298fe5c766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298fe5c766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233A44"/>
                </a:solidFill>
                <a:latin typeface="Calibri"/>
                <a:ea typeface="Calibri"/>
                <a:cs typeface="Calibri"/>
                <a:sym typeface="Calibri"/>
              </a:rPr>
              <a:t>Modelling the Relationship between attention and stress</a:t>
            </a:r>
            <a:endParaRPr sz="1300">
              <a:solidFill>
                <a:srgbClr val="233A44"/>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rgbClr val="233A44"/>
                </a:solidFill>
                <a:latin typeface="Calibri"/>
                <a:ea typeface="Calibri"/>
                <a:cs typeface="Calibri"/>
                <a:sym typeface="Calibri"/>
              </a:rPr>
              <a:t>Vigilance and stress levels have a dynamic relationship. As Stress goes up as vigilance goes up. Attentional networks find the source of stress to be salient, which drives vigilance. This self-reinforcing feedback loop generates anxiety, but this reduces as we get a grip on this and reframe our thinking and re-orient ourselves to the environment.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298fe5c766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298fe5c766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298fe5c766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298fe5c766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298fe5c766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298fe5c766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d865481d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d865481d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d865481d1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d865481d1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d865481d1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d865481d1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2ed2493ff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2ed2493ff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d865481d1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d865481d1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d865481d1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d865481d1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d75e18b1ed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d75e18b1ed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d75e18b1ed_7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d75e18b1ed_7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233A44"/>
                </a:solidFill>
                <a:latin typeface="Calibri"/>
                <a:ea typeface="Calibri"/>
                <a:cs typeface="Calibri"/>
                <a:sym typeface="Calibri"/>
              </a:rPr>
              <a:t>Modelling the Relationship between attention and stress</a:t>
            </a:r>
            <a:endParaRPr sz="1300">
              <a:solidFill>
                <a:srgbClr val="233A44"/>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rgbClr val="233A44"/>
                </a:solidFill>
                <a:latin typeface="Calibri"/>
                <a:ea typeface="Calibri"/>
                <a:cs typeface="Calibri"/>
                <a:sym typeface="Calibri"/>
              </a:rPr>
              <a:t>Vigilance and stress levels have a dynamic relationship. As Stress goes up as vigilance goes up. Attentional networks find the source of stress to be salient, which drives vigilance. This self-reinforcing feedback loop generates anxiety, but this reduces as we get a grip on this and reframe our thinking and re-orient ourselves to the environment.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d75e18b1ed_7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d75e18b1ed_7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d75e18b1ed_7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d75e18b1ed_7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d75e18b1ed_7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d75e18b1ed_7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d75e18b1ed_7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d75e18b1ed_7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d75e18b1ed_7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d75e18b1ed_7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d75e18b1ed_7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d75e18b1ed_7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d75e18b1ed_7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d75e18b1ed_7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d75e18b1ed_7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d75e18b1ed_7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d75e18b1ed_7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d75e18b1ed_7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298fe5c766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298fe5c766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bb54d8f4a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bb54d8f4a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d865481d1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d865481d1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d865481d1c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d865481d1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2" name="Shape 82"/>
        <p:cNvGrpSpPr/>
        <p:nvPr/>
      </p:nvGrpSpPr>
      <p:grpSpPr>
        <a:xfrm>
          <a:off x="0" y="0"/>
          <a:ext cx="0" cy="0"/>
          <a:chOff x="0" y="0"/>
          <a:chExt cx="0" cy="0"/>
        </a:xfrm>
      </p:grpSpPr>
      <p:sp>
        <p:nvSpPr>
          <p:cNvPr id="83" name="Google Shape;83;p15"/>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5594191" y="3961115"/>
            <a:ext cx="2910145" cy="1182340"/>
            <a:chOff x="6917201" y="0"/>
            <a:chExt cx="2227777" cy="863400"/>
          </a:xfrm>
        </p:grpSpPr>
        <p:sp>
          <p:nvSpPr>
            <p:cNvPr id="85" name="Google Shape;85;p15"/>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5"/>
          <p:cNvGrpSpPr/>
          <p:nvPr/>
        </p:nvGrpSpPr>
        <p:grpSpPr>
          <a:xfrm>
            <a:off x="199149" y="2"/>
            <a:ext cx="2795414" cy="1083308"/>
            <a:chOff x="6917201" y="0"/>
            <a:chExt cx="2227777" cy="863400"/>
          </a:xfrm>
        </p:grpSpPr>
        <p:sp>
          <p:nvSpPr>
            <p:cNvPr id="89" name="Google Shape;89;p15"/>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93" name="Google Shape;9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94" name="Shape 94"/>
        <p:cNvGrpSpPr/>
        <p:nvPr/>
      </p:nvGrpSpPr>
      <p:grpSpPr>
        <a:xfrm>
          <a:off x="0" y="0"/>
          <a:ext cx="0" cy="0"/>
          <a:chOff x="0" y="0"/>
          <a:chExt cx="0" cy="0"/>
        </a:xfrm>
      </p:grpSpPr>
      <p:sp>
        <p:nvSpPr>
          <p:cNvPr id="95" name="Google Shape;95;p1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99" name="Google Shape;99;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0" name="Google Shape;10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01" name="Shape 101"/>
        <p:cNvGrpSpPr/>
        <p:nvPr/>
      </p:nvGrpSpPr>
      <p:grpSpPr>
        <a:xfrm>
          <a:off x="0" y="0"/>
          <a:ext cx="0" cy="0"/>
          <a:chOff x="0" y="0"/>
          <a:chExt cx="0" cy="0"/>
        </a:xfrm>
      </p:grpSpPr>
      <p:sp>
        <p:nvSpPr>
          <p:cNvPr id="102" name="Google Shape;102;p1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6" name="Google Shape;106;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7" name="Google Shape;107;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8" name="Google Shape;108;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09" name="Shape 109"/>
        <p:cNvGrpSpPr/>
        <p:nvPr/>
      </p:nvGrpSpPr>
      <p:grpSpPr>
        <a:xfrm>
          <a:off x="0" y="0"/>
          <a:ext cx="0" cy="0"/>
          <a:chOff x="0" y="0"/>
          <a:chExt cx="0" cy="0"/>
        </a:xfrm>
      </p:grpSpPr>
      <p:sp>
        <p:nvSpPr>
          <p:cNvPr id="110" name="Google Shape;110;p18"/>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4" name="Google Shape;11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15" name="Shape 115"/>
        <p:cNvGrpSpPr/>
        <p:nvPr/>
      </p:nvGrpSpPr>
      <p:grpSpPr>
        <a:xfrm>
          <a:off x="0" y="0"/>
          <a:ext cx="0" cy="0"/>
          <a:chOff x="0" y="0"/>
          <a:chExt cx="0" cy="0"/>
        </a:xfrm>
      </p:grpSpPr>
      <p:sp>
        <p:nvSpPr>
          <p:cNvPr id="116" name="Google Shape;116;p1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0" name="Google Shape;120;p19"/>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1" name="Google Shape;12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22" name="Shape 122"/>
        <p:cNvGrpSpPr/>
        <p:nvPr/>
      </p:nvGrpSpPr>
      <p:grpSpPr>
        <a:xfrm>
          <a:off x="0" y="0"/>
          <a:ext cx="0" cy="0"/>
          <a:chOff x="0" y="0"/>
          <a:chExt cx="0" cy="0"/>
        </a:xfrm>
      </p:grpSpPr>
      <p:sp>
        <p:nvSpPr>
          <p:cNvPr id="123" name="Google Shape;123;p20"/>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20"/>
          <p:cNvGrpSpPr/>
          <p:nvPr/>
        </p:nvGrpSpPr>
        <p:grpSpPr>
          <a:xfrm>
            <a:off x="255991" y="-118"/>
            <a:ext cx="2251347" cy="1043408"/>
            <a:chOff x="3961956" y="4383950"/>
            <a:chExt cx="1160548" cy="548700"/>
          </a:xfrm>
        </p:grpSpPr>
        <p:sp>
          <p:nvSpPr>
            <p:cNvPr id="126" name="Google Shape;126;p20"/>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20"/>
          <p:cNvGrpSpPr/>
          <p:nvPr/>
        </p:nvGrpSpPr>
        <p:grpSpPr>
          <a:xfrm>
            <a:off x="34934" y="4522125"/>
            <a:ext cx="1593306" cy="617072"/>
            <a:chOff x="6917201" y="0"/>
            <a:chExt cx="2227777" cy="863400"/>
          </a:xfrm>
        </p:grpSpPr>
        <p:sp>
          <p:nvSpPr>
            <p:cNvPr id="131" name="Google Shape;131;p20"/>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20"/>
          <p:cNvGrpSpPr/>
          <p:nvPr/>
        </p:nvGrpSpPr>
        <p:grpSpPr>
          <a:xfrm>
            <a:off x="5886353" y="1243"/>
            <a:ext cx="3257455" cy="1261514"/>
            <a:chOff x="6917201" y="0"/>
            <a:chExt cx="2227777" cy="863400"/>
          </a:xfrm>
        </p:grpSpPr>
        <p:sp>
          <p:nvSpPr>
            <p:cNvPr id="135" name="Google Shape;135;p20"/>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139" name="Google Shape;139;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40" name="Shape 140"/>
        <p:cNvGrpSpPr/>
        <p:nvPr/>
      </p:nvGrpSpPr>
      <p:grpSpPr>
        <a:xfrm>
          <a:off x="0" y="0"/>
          <a:ext cx="0" cy="0"/>
          <a:chOff x="0" y="0"/>
          <a:chExt cx="0" cy="0"/>
        </a:xfrm>
      </p:grpSpPr>
      <p:sp>
        <p:nvSpPr>
          <p:cNvPr id="141" name="Google Shape;141;p2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45" name="Google Shape;145;p21"/>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46" name="Google Shape;146;p2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47" name="Google Shape;147;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48" name="Shape 148"/>
        <p:cNvGrpSpPr/>
        <p:nvPr/>
      </p:nvGrpSpPr>
      <p:grpSpPr>
        <a:xfrm>
          <a:off x="0" y="0"/>
          <a:ext cx="0" cy="0"/>
          <a:chOff x="0" y="0"/>
          <a:chExt cx="0" cy="0"/>
        </a:xfrm>
      </p:grpSpPr>
      <p:sp>
        <p:nvSpPr>
          <p:cNvPr id="149" name="Google Shape;149;p22"/>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53" name="Google Shape;153;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54" name="Shape 154"/>
        <p:cNvGrpSpPr/>
        <p:nvPr/>
      </p:nvGrpSpPr>
      <p:grpSpPr>
        <a:xfrm>
          <a:off x="0" y="0"/>
          <a:ext cx="0" cy="0"/>
          <a:chOff x="0" y="0"/>
          <a:chExt cx="0" cy="0"/>
        </a:xfrm>
      </p:grpSpPr>
      <p:sp>
        <p:nvSpPr>
          <p:cNvPr id="155" name="Google Shape;155;p23"/>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23"/>
          <p:cNvGrpSpPr/>
          <p:nvPr/>
        </p:nvGrpSpPr>
        <p:grpSpPr>
          <a:xfrm>
            <a:off x="5959222" y="4119576"/>
            <a:ext cx="2520952" cy="1024165"/>
            <a:chOff x="6917201" y="0"/>
            <a:chExt cx="2227777" cy="863400"/>
          </a:xfrm>
        </p:grpSpPr>
        <p:sp>
          <p:nvSpPr>
            <p:cNvPr id="157" name="Google Shape;157;p2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23"/>
          <p:cNvGrpSpPr/>
          <p:nvPr/>
        </p:nvGrpSpPr>
        <p:grpSpPr>
          <a:xfrm>
            <a:off x="199149" y="2"/>
            <a:ext cx="2795414" cy="1083308"/>
            <a:chOff x="6917201" y="0"/>
            <a:chExt cx="2227777" cy="863400"/>
          </a:xfrm>
        </p:grpSpPr>
        <p:sp>
          <p:nvSpPr>
            <p:cNvPr id="161" name="Google Shape;161;p2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23"/>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65" name="Google Shape;165;p23"/>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66" name="Google Shape;16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hyperlink" Target="https://docs.google.com/document/d/1cz6e1vIruEe9ISu4efqq8Ha3PcZzuGUe5nuZPhYuqlc/edit?tab=t.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1817900" y="1906025"/>
            <a:ext cx="5361300" cy="1430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COG 250 Tutorial 6</a:t>
            </a:r>
            <a:endParaRPr/>
          </a:p>
        </p:txBody>
      </p:sp>
      <p:sp>
        <p:nvSpPr>
          <p:cNvPr id="174" name="Google Shape;174;p25"/>
          <p:cNvSpPr txBox="1"/>
          <p:nvPr>
            <p:ph idx="1" type="subTitle"/>
          </p:nvPr>
        </p:nvSpPr>
        <p:spPr>
          <a:xfrm>
            <a:off x="1817900" y="2996525"/>
            <a:ext cx="5361300" cy="157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 Konstantinos Xanthios</a:t>
            </a:r>
            <a:endParaRPr/>
          </a:p>
          <a:p>
            <a:pPr indent="0" lvl="0" marL="0" rtl="0" algn="ctr">
              <a:spcBef>
                <a:spcPts val="0"/>
              </a:spcBef>
              <a:spcAft>
                <a:spcPts val="0"/>
              </a:spcAft>
              <a:buNone/>
            </a:pPr>
            <a:r>
              <a:rPr lang="en"/>
              <a:t>Jan. 23, 2026</a:t>
            </a:r>
            <a:endParaRPr/>
          </a:p>
          <a:p>
            <a:pPr indent="0" lvl="0" marL="0" rtl="0" algn="ctr">
              <a:spcBef>
                <a:spcPts val="0"/>
              </a:spcBef>
              <a:spcAft>
                <a:spcPts val="0"/>
              </a:spcAft>
              <a:buNone/>
            </a:pPr>
            <a:r>
              <a:rPr lang="en"/>
              <a:t>TUT0102, TUT0202, TUT0302</a:t>
            </a:r>
            <a:endParaRPr/>
          </a:p>
          <a:p>
            <a:pPr indent="0" lvl="0" marL="0" rtl="0" algn="ctr">
              <a:spcBef>
                <a:spcPts val="0"/>
              </a:spcBef>
              <a:spcAft>
                <a:spcPts val="0"/>
              </a:spcAft>
              <a:buNone/>
            </a:pPr>
            <a:r>
              <a:rPr lang="en"/>
              <a:t>RW142</a:t>
            </a:r>
            <a:endParaRPr/>
          </a:p>
        </p:txBody>
      </p:sp>
      <p:pic>
        <p:nvPicPr>
          <p:cNvPr id="175" name="Google Shape;175;p25"/>
          <p:cNvPicPr preferRelativeResize="0"/>
          <p:nvPr/>
        </p:nvPicPr>
        <p:blipFill>
          <a:blip r:embed="rId3">
            <a:alphaModFix/>
          </a:blip>
          <a:stretch>
            <a:fillRect/>
          </a:stretch>
        </p:blipFill>
        <p:spPr>
          <a:xfrm>
            <a:off x="3536125" y="282900"/>
            <a:ext cx="2039125" cy="2039125"/>
          </a:xfrm>
          <a:prstGeom prst="rect">
            <a:avLst/>
          </a:prstGeom>
          <a:noFill/>
          <a:ln>
            <a:noFill/>
          </a:ln>
        </p:spPr>
      </p:pic>
      <p:pic>
        <p:nvPicPr>
          <p:cNvPr id="176" name="Google Shape;176;p25"/>
          <p:cNvPicPr preferRelativeResize="0"/>
          <p:nvPr/>
        </p:nvPicPr>
        <p:blipFill>
          <a:blip r:embed="rId4">
            <a:alphaModFix/>
          </a:blip>
          <a:stretch>
            <a:fillRect/>
          </a:stretch>
        </p:blipFill>
        <p:spPr>
          <a:xfrm>
            <a:off x="6716550" y="2150700"/>
            <a:ext cx="2124574" cy="1786375"/>
          </a:xfrm>
          <a:prstGeom prst="rect">
            <a:avLst/>
          </a:prstGeom>
          <a:noFill/>
          <a:ln>
            <a:noFill/>
          </a:ln>
        </p:spPr>
      </p:pic>
      <p:pic>
        <p:nvPicPr>
          <p:cNvPr id="177" name="Google Shape;177;p25"/>
          <p:cNvPicPr preferRelativeResize="0"/>
          <p:nvPr/>
        </p:nvPicPr>
        <p:blipFill>
          <a:blip r:embed="rId5">
            <a:alphaModFix/>
          </a:blip>
          <a:stretch>
            <a:fillRect/>
          </a:stretch>
        </p:blipFill>
        <p:spPr>
          <a:xfrm>
            <a:off x="320800" y="2109950"/>
            <a:ext cx="1786375" cy="17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Outline</a:t>
            </a:r>
            <a:endParaRPr/>
          </a:p>
        </p:txBody>
      </p:sp>
      <p:sp>
        <p:nvSpPr>
          <p:cNvPr id="183" name="Google Shape;183;p2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2: Format and Instructions</a:t>
            </a:r>
            <a:endParaRPr/>
          </a:p>
          <a:p>
            <a:pPr indent="0" lvl="0" marL="0" rtl="0" algn="l">
              <a:spcBef>
                <a:spcPts val="1200"/>
              </a:spcBef>
              <a:spcAft>
                <a:spcPts val="0"/>
              </a:spcAft>
              <a:buNone/>
            </a:pPr>
            <a:r>
              <a:rPr lang="en"/>
              <a:t>Tips to Keep in Mind</a:t>
            </a:r>
            <a:endParaRPr/>
          </a:p>
          <a:p>
            <a:pPr indent="0" lvl="0" marL="0" rtl="0" algn="l">
              <a:spcBef>
                <a:spcPts val="1200"/>
              </a:spcBef>
              <a:spcAft>
                <a:spcPts val="0"/>
              </a:spcAft>
              <a:buNone/>
            </a:pPr>
            <a:r>
              <a:rPr lang="en"/>
              <a:t>Lecture Review </a:t>
            </a:r>
            <a:endParaRPr/>
          </a:p>
          <a:p>
            <a:pPr indent="0" lvl="0" marL="0" rtl="0" algn="l">
              <a:spcBef>
                <a:spcPts val="1200"/>
              </a:spcBef>
              <a:spcAft>
                <a:spcPts val="1200"/>
              </a:spcAft>
              <a:buNone/>
            </a:pPr>
            <a:r>
              <a:rPr lang="en"/>
              <a:t>Practice Questions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7"/>
          <p:cNvSpPr txBox="1"/>
          <p:nvPr>
            <p:ph type="title"/>
          </p:nvPr>
        </p:nvSpPr>
        <p:spPr>
          <a:xfrm>
            <a:off x="420425" y="246650"/>
            <a:ext cx="82395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Office Hours: Start Next Week, every 2 weeks</a:t>
            </a:r>
            <a:endParaRPr/>
          </a:p>
        </p:txBody>
      </p:sp>
      <p:sp>
        <p:nvSpPr>
          <p:cNvPr id="189" name="Google Shape;189;p27"/>
          <p:cNvSpPr txBox="1"/>
          <p:nvPr>
            <p:ph idx="1" type="body"/>
          </p:nvPr>
        </p:nvSpPr>
        <p:spPr>
          <a:xfrm>
            <a:off x="649775" y="980100"/>
            <a:ext cx="7780800" cy="3718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200">
                <a:solidFill>
                  <a:srgbClr val="273540"/>
                </a:solidFill>
                <a:highlight>
                  <a:srgbClr val="FFFFFF"/>
                </a:highlight>
                <a:latin typeface="Lato"/>
                <a:ea typeface="Lato"/>
                <a:cs typeface="Lato"/>
                <a:sym typeface="Lato"/>
              </a:rPr>
              <a:t>- </a:t>
            </a:r>
            <a:r>
              <a:rPr b="1" lang="en" sz="1200">
                <a:solidFill>
                  <a:srgbClr val="273540"/>
                </a:solidFill>
                <a:highlight>
                  <a:srgbClr val="FFFFFF"/>
                </a:highlight>
                <a:latin typeface="Lato"/>
                <a:ea typeface="Lato"/>
                <a:cs typeface="Lato"/>
                <a:sym typeface="Lato"/>
              </a:rPr>
              <a:t>Office hours: Jan.26-30						</a:t>
            </a:r>
            <a:endParaRPr b="1"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Tutorial Feb. 6</a:t>
            </a:r>
            <a:endParaRPr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a:t>
            </a:r>
            <a:r>
              <a:rPr b="1" lang="en" sz="1200">
                <a:solidFill>
                  <a:srgbClr val="273540"/>
                </a:solidFill>
                <a:highlight>
                  <a:srgbClr val="FFFFFF"/>
                </a:highlight>
                <a:latin typeface="Lato"/>
                <a:ea typeface="Lato"/>
                <a:cs typeface="Lato"/>
                <a:sym typeface="Lato"/>
              </a:rPr>
              <a:t>Office hours: Feb 8-13 </a:t>
            </a:r>
            <a:r>
              <a:rPr b="1" lang="en" sz="1200">
                <a:solidFill>
                  <a:srgbClr val="273540"/>
                </a:solidFill>
                <a:highlight>
                  <a:srgbClr val="FFFF00"/>
                </a:highlight>
                <a:latin typeface="Lato"/>
                <a:ea typeface="Lato"/>
                <a:cs typeface="Lato"/>
                <a:sym typeface="Lato"/>
              </a:rPr>
              <a:t>(Test 2 is Feb 11)</a:t>
            </a:r>
            <a:endParaRPr b="1" sz="1200">
              <a:solidFill>
                <a:srgbClr val="273540"/>
              </a:solidFill>
              <a:highlight>
                <a:srgbClr val="FFFF00"/>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⁠Reading Week: Feb 16-22 </a:t>
            </a:r>
            <a:r>
              <a:rPr b="1" lang="en" sz="1200">
                <a:solidFill>
                  <a:srgbClr val="273540"/>
                </a:solidFill>
                <a:highlight>
                  <a:srgbClr val="FFFFFF"/>
                </a:highlight>
                <a:latin typeface="Lato"/>
                <a:ea typeface="Lato"/>
                <a:cs typeface="Lato"/>
                <a:sym typeface="Lato"/>
              </a:rPr>
              <a:t>(no office hours- </a:t>
            </a:r>
            <a:r>
              <a:rPr b="1" lang="en" sz="1200">
                <a:solidFill>
                  <a:srgbClr val="273540"/>
                </a:solidFill>
                <a:highlight>
                  <a:srgbClr val="FFFF00"/>
                </a:highlight>
                <a:latin typeface="Lato"/>
                <a:ea typeface="Lato"/>
                <a:cs typeface="Lato"/>
                <a:sym typeface="Lato"/>
              </a:rPr>
              <a:t>Essay proposal due Feb. 16</a:t>
            </a:r>
            <a:r>
              <a:rPr b="1" lang="en" sz="1200">
                <a:solidFill>
                  <a:srgbClr val="273540"/>
                </a:solidFill>
                <a:highlight>
                  <a:srgbClr val="FFFFFF"/>
                </a:highlight>
                <a:latin typeface="Lato"/>
                <a:ea typeface="Lato"/>
                <a:cs typeface="Lato"/>
                <a:sym typeface="Lato"/>
              </a:rPr>
              <a:t>)</a:t>
            </a:r>
            <a:endParaRPr b="1"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⁠Tutorial Feb 27</a:t>
            </a:r>
            <a:endParaRPr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a:t>
            </a:r>
            <a:r>
              <a:rPr b="1" lang="en" sz="1200">
                <a:solidFill>
                  <a:srgbClr val="273540"/>
                </a:solidFill>
                <a:highlight>
                  <a:srgbClr val="FFFFFF"/>
                </a:highlight>
                <a:latin typeface="Lato"/>
                <a:ea typeface="Lato"/>
                <a:cs typeface="Lato"/>
                <a:sym typeface="Lato"/>
              </a:rPr>
              <a:t>Office hours: March 2-6</a:t>
            </a:r>
            <a:endParaRPr b="1"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⁠Tutorial March 13</a:t>
            </a:r>
            <a:endParaRPr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a:t>
            </a:r>
            <a:r>
              <a:rPr b="1" lang="en" sz="1200">
                <a:solidFill>
                  <a:srgbClr val="273540"/>
                </a:solidFill>
                <a:highlight>
                  <a:srgbClr val="FFFFFF"/>
                </a:highlight>
                <a:latin typeface="Lato"/>
                <a:ea typeface="Lato"/>
                <a:cs typeface="Lato"/>
                <a:sym typeface="Lato"/>
              </a:rPr>
              <a:t>Office hours: March 16-20</a:t>
            </a:r>
            <a:endParaRPr b="1"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⁠Tutorial March 27</a:t>
            </a:r>
            <a:endParaRPr sz="1200">
              <a:solidFill>
                <a:srgbClr val="273540"/>
              </a:solidFill>
              <a:highlight>
                <a:srgbClr val="FFFFFF"/>
              </a:highlight>
              <a:latin typeface="Lato"/>
              <a:ea typeface="Lato"/>
              <a:cs typeface="Lato"/>
              <a:sym typeface="Lato"/>
            </a:endParaRPr>
          </a:p>
          <a:p>
            <a:pPr indent="0" lvl="0" marL="0" rtl="0" algn="l">
              <a:spcBef>
                <a:spcPts val="1200"/>
              </a:spcBef>
              <a:spcAft>
                <a:spcPts val="0"/>
              </a:spcAft>
              <a:buNone/>
            </a:pPr>
            <a:r>
              <a:rPr lang="en" sz="1200">
                <a:solidFill>
                  <a:srgbClr val="273540"/>
                </a:solidFill>
                <a:highlight>
                  <a:srgbClr val="FFFFFF"/>
                </a:highlight>
                <a:latin typeface="Lato"/>
                <a:ea typeface="Lato"/>
                <a:cs typeface="Lato"/>
                <a:sym typeface="Lato"/>
              </a:rPr>
              <a:t>- </a:t>
            </a:r>
            <a:r>
              <a:rPr b="1" lang="en" sz="1200">
                <a:solidFill>
                  <a:srgbClr val="273540"/>
                </a:solidFill>
                <a:highlight>
                  <a:srgbClr val="FFFFFF"/>
                </a:highlight>
                <a:latin typeface="Lato"/>
                <a:ea typeface="Lato"/>
                <a:cs typeface="Lato"/>
                <a:sym typeface="Lato"/>
              </a:rPr>
              <a:t>⁠Office hours: March 30-April 3 </a:t>
            </a:r>
            <a:r>
              <a:rPr b="1" lang="en" sz="1200">
                <a:solidFill>
                  <a:srgbClr val="273540"/>
                </a:solidFill>
                <a:highlight>
                  <a:srgbClr val="FFFF00"/>
                </a:highlight>
                <a:latin typeface="Lato"/>
                <a:ea typeface="Lato"/>
                <a:cs typeface="Lato"/>
                <a:sym typeface="Lato"/>
              </a:rPr>
              <a:t>(Essay 1 is due April 1) </a:t>
            </a:r>
            <a:endParaRPr b="1" sz="1200">
              <a:solidFill>
                <a:srgbClr val="273540"/>
              </a:solidFill>
              <a:highlight>
                <a:srgbClr val="FFFF00"/>
              </a:highlight>
              <a:latin typeface="Lato"/>
              <a:ea typeface="Lato"/>
              <a:cs typeface="Lato"/>
              <a:sym typeface="Lato"/>
            </a:endParaRPr>
          </a:p>
          <a:p>
            <a:pPr indent="0" lvl="0" marL="0" rtl="0" algn="l">
              <a:spcBef>
                <a:spcPts val="1200"/>
              </a:spcBef>
              <a:spcAft>
                <a:spcPts val="1200"/>
              </a:spcAft>
              <a:buNone/>
            </a:pPr>
            <a:r>
              <a:rPr b="1" lang="en" sz="1200">
                <a:solidFill>
                  <a:srgbClr val="273540"/>
                </a:solidFill>
                <a:highlight>
                  <a:srgbClr val="FFFFFF"/>
                </a:highlight>
                <a:latin typeface="Lato"/>
                <a:ea typeface="Lato"/>
                <a:cs typeface="Lato"/>
                <a:sym typeface="Lato"/>
              </a:rPr>
              <a:t>Konstantinos Office Hours: </a:t>
            </a:r>
            <a:r>
              <a:rPr b="1" lang="en" sz="1200">
                <a:solidFill>
                  <a:srgbClr val="273540"/>
                </a:solidFill>
                <a:highlight>
                  <a:srgbClr val="FFFF00"/>
                </a:highlight>
                <a:latin typeface="Lato"/>
                <a:ea typeface="Lato"/>
                <a:cs typeface="Lato"/>
                <a:sym typeface="Lato"/>
              </a:rPr>
              <a:t>Tuesdays during these weeks from 2-3pm</a:t>
            </a:r>
            <a:endParaRPr sz="1200">
              <a:solidFill>
                <a:srgbClr val="273540"/>
              </a:solidFill>
              <a:highlight>
                <a:schemeClr val="dk1"/>
              </a:highlight>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ph type="title"/>
          </p:nvPr>
        </p:nvSpPr>
        <p:spPr>
          <a:xfrm>
            <a:off x="727850" y="2445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2: Format and Instructions</a:t>
            </a:r>
            <a:endParaRPr/>
          </a:p>
        </p:txBody>
      </p:sp>
      <p:sp>
        <p:nvSpPr>
          <p:cNvPr id="195" name="Google Shape;195;p28"/>
          <p:cNvSpPr txBox="1"/>
          <p:nvPr>
            <p:ph idx="1" type="body"/>
          </p:nvPr>
        </p:nvSpPr>
        <p:spPr>
          <a:xfrm>
            <a:off x="697400" y="887675"/>
            <a:ext cx="7505700" cy="3994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highlight>
                  <a:srgbClr val="FFFF00"/>
                </a:highlight>
              </a:rPr>
              <a:t>February 11th</a:t>
            </a:r>
            <a:r>
              <a:rPr lang="en"/>
              <a:t>, held in lecture room (AH100). </a:t>
            </a:r>
            <a:r>
              <a:rPr b="1" lang="en">
                <a:highlight>
                  <a:srgbClr val="FFFF00"/>
                </a:highlight>
              </a:rPr>
              <a:t>Worth 15%</a:t>
            </a:r>
            <a:endParaRPr b="1">
              <a:highlight>
                <a:srgbClr val="FFFF00"/>
              </a:highlight>
            </a:endParaRPr>
          </a:p>
          <a:p>
            <a:pPr indent="0" lvl="0" marL="0" rtl="0" algn="l">
              <a:spcBef>
                <a:spcPts val="1200"/>
              </a:spcBef>
              <a:spcAft>
                <a:spcPts val="0"/>
              </a:spcAft>
              <a:buNone/>
            </a:pPr>
            <a:r>
              <a:rPr b="1" lang="en">
                <a:highlight>
                  <a:schemeClr val="dk1"/>
                </a:highlight>
              </a:rPr>
              <a:t>Section 1: Short Answer (20 points)</a:t>
            </a:r>
            <a:endParaRPr b="1">
              <a:highlight>
                <a:schemeClr val="dk1"/>
              </a:highlight>
            </a:endParaRPr>
          </a:p>
          <a:p>
            <a:pPr indent="-311150" lvl="0" marL="457200" rtl="0" algn="l">
              <a:spcBef>
                <a:spcPts val="1200"/>
              </a:spcBef>
              <a:spcAft>
                <a:spcPts val="0"/>
              </a:spcAft>
              <a:buSzPts val="1300"/>
              <a:buChar char="-"/>
            </a:pPr>
            <a:r>
              <a:rPr b="1" lang="en">
                <a:highlight>
                  <a:srgbClr val="00FF00"/>
                </a:highlight>
              </a:rPr>
              <a:t>Answer 4 of the 10 concepts</a:t>
            </a:r>
            <a:r>
              <a:rPr lang="en">
                <a:highlight>
                  <a:schemeClr val="dk1"/>
                </a:highlight>
              </a:rPr>
              <a:t>. Each is worth 5 marks, for a total of 20 marks. </a:t>
            </a:r>
            <a:endParaRPr>
              <a:highlight>
                <a:schemeClr val="dk1"/>
              </a:highlight>
            </a:endParaRPr>
          </a:p>
          <a:p>
            <a:pPr indent="-311150" lvl="0" marL="457200" rtl="0" algn="l">
              <a:spcBef>
                <a:spcPts val="0"/>
              </a:spcBef>
              <a:spcAft>
                <a:spcPts val="0"/>
              </a:spcAft>
              <a:buSzPts val="1300"/>
              <a:buChar char="-"/>
            </a:pPr>
            <a:r>
              <a:rPr lang="en">
                <a:highlight>
                  <a:schemeClr val="dk1"/>
                </a:highlight>
              </a:rPr>
              <a:t>Mark Breakdown:</a:t>
            </a:r>
            <a:endParaRPr>
              <a:highlight>
                <a:schemeClr val="dk1"/>
              </a:highlight>
            </a:endParaRPr>
          </a:p>
          <a:p>
            <a:pPr indent="-298450" lvl="1" marL="914400" rtl="0" algn="l">
              <a:spcBef>
                <a:spcPts val="0"/>
              </a:spcBef>
              <a:spcAft>
                <a:spcPts val="0"/>
              </a:spcAft>
              <a:buSzPts val="1100"/>
              <a:buChar char="-"/>
            </a:pPr>
            <a:r>
              <a:rPr lang="en">
                <a:highlight>
                  <a:schemeClr val="dk1"/>
                </a:highlight>
              </a:rPr>
              <a:t>1 for the definition</a:t>
            </a:r>
            <a:endParaRPr>
              <a:highlight>
                <a:schemeClr val="dk1"/>
              </a:highlight>
            </a:endParaRPr>
          </a:p>
          <a:p>
            <a:pPr indent="-298450" lvl="1" marL="914400" rtl="0" algn="l">
              <a:spcBef>
                <a:spcPts val="0"/>
              </a:spcBef>
              <a:spcAft>
                <a:spcPts val="0"/>
              </a:spcAft>
              <a:buSzPts val="1100"/>
              <a:buChar char="-"/>
            </a:pPr>
            <a:r>
              <a:rPr lang="en">
                <a:highlight>
                  <a:schemeClr val="dk1"/>
                </a:highlight>
              </a:rPr>
              <a:t>2 points for the brief explanation including how or why it is relevant</a:t>
            </a:r>
            <a:endParaRPr>
              <a:highlight>
                <a:schemeClr val="dk1"/>
              </a:highlight>
            </a:endParaRPr>
          </a:p>
          <a:p>
            <a:pPr indent="-298450" lvl="1" marL="914400" rtl="0" algn="l">
              <a:spcBef>
                <a:spcPts val="0"/>
              </a:spcBef>
              <a:spcAft>
                <a:spcPts val="0"/>
              </a:spcAft>
              <a:buSzPts val="1100"/>
              <a:buChar char="-"/>
            </a:pPr>
            <a:r>
              <a:rPr lang="en">
                <a:highlight>
                  <a:schemeClr val="dk1"/>
                </a:highlight>
              </a:rPr>
              <a:t>2 points for an original connection to something else we discussed in class and/or a criticism.</a:t>
            </a:r>
            <a:endParaRPr>
              <a:highlight>
                <a:schemeClr val="dk1"/>
              </a:highlight>
            </a:endParaRPr>
          </a:p>
          <a:p>
            <a:pPr indent="0" lvl="0" marL="0" rtl="0" algn="l">
              <a:spcBef>
                <a:spcPts val="1200"/>
              </a:spcBef>
              <a:spcAft>
                <a:spcPts val="0"/>
              </a:spcAft>
              <a:buNone/>
            </a:pPr>
            <a:r>
              <a:rPr b="1" lang="en">
                <a:highlight>
                  <a:schemeClr val="dk1"/>
                </a:highlight>
              </a:rPr>
              <a:t>Section 2: Essay Answer (30 points)</a:t>
            </a:r>
            <a:endParaRPr b="1">
              <a:highlight>
                <a:schemeClr val="dk1"/>
              </a:highlight>
            </a:endParaRPr>
          </a:p>
          <a:p>
            <a:pPr indent="-311150" lvl="0" marL="457200" rtl="0" algn="l">
              <a:spcBef>
                <a:spcPts val="1200"/>
              </a:spcBef>
              <a:spcAft>
                <a:spcPts val="0"/>
              </a:spcAft>
              <a:buSzPts val="1300"/>
              <a:buChar char="-"/>
            </a:pPr>
            <a:r>
              <a:rPr b="1" lang="en">
                <a:highlight>
                  <a:srgbClr val="00FF00"/>
                </a:highlight>
              </a:rPr>
              <a:t>Answer 1 of the 3 Essay questions</a:t>
            </a:r>
            <a:r>
              <a:rPr lang="en">
                <a:highlight>
                  <a:schemeClr val="dk1"/>
                </a:highlight>
              </a:rPr>
              <a:t>.</a:t>
            </a:r>
            <a:endParaRPr>
              <a:highlight>
                <a:schemeClr val="dk1"/>
              </a:highlight>
            </a:endParaRPr>
          </a:p>
          <a:p>
            <a:pPr indent="-311150" lvl="0" marL="457200" rtl="0" algn="l">
              <a:spcBef>
                <a:spcPts val="0"/>
              </a:spcBef>
              <a:spcAft>
                <a:spcPts val="0"/>
              </a:spcAft>
              <a:buSzPts val="1300"/>
              <a:buChar char="-"/>
            </a:pPr>
            <a:r>
              <a:rPr lang="en">
                <a:highlight>
                  <a:schemeClr val="dk1"/>
                </a:highlight>
              </a:rPr>
              <a:t>Clearly Indicate which Question you are answering;</a:t>
            </a:r>
            <a:endParaRPr>
              <a:highlight>
                <a:schemeClr val="dk1"/>
              </a:highlight>
            </a:endParaRPr>
          </a:p>
          <a:p>
            <a:pPr indent="-298450" lvl="1" marL="914400" rtl="0" algn="l">
              <a:spcBef>
                <a:spcPts val="0"/>
              </a:spcBef>
              <a:spcAft>
                <a:spcPts val="0"/>
              </a:spcAft>
              <a:buSzPts val="1100"/>
              <a:buChar char="-"/>
            </a:pPr>
            <a:r>
              <a:rPr lang="en">
                <a:highlight>
                  <a:schemeClr val="dk1"/>
                </a:highlight>
              </a:rPr>
              <a:t>Use complete sentences and paragraph structure;</a:t>
            </a:r>
            <a:endParaRPr>
              <a:highlight>
                <a:schemeClr val="dk1"/>
              </a:highlight>
            </a:endParaRPr>
          </a:p>
          <a:p>
            <a:pPr indent="-298450" lvl="1" marL="914400" rtl="0" algn="l">
              <a:spcBef>
                <a:spcPts val="0"/>
              </a:spcBef>
              <a:spcAft>
                <a:spcPts val="0"/>
              </a:spcAft>
              <a:buSzPts val="1100"/>
              <a:buChar char="-"/>
            </a:pPr>
            <a:r>
              <a:rPr lang="en">
                <a:highlight>
                  <a:schemeClr val="dk1"/>
                </a:highlight>
              </a:rPr>
              <a:t>Use examples where possible.</a:t>
            </a:r>
            <a:endParaRPr>
              <a:highlight>
                <a:schemeClr val="dk1"/>
              </a:highlight>
            </a:endParaRPr>
          </a:p>
          <a:p>
            <a:pPr indent="-298450" lvl="1" marL="914400" rtl="0" algn="l">
              <a:spcBef>
                <a:spcPts val="0"/>
              </a:spcBef>
              <a:spcAft>
                <a:spcPts val="0"/>
              </a:spcAft>
              <a:buSzPts val="1100"/>
              <a:buChar char="-"/>
            </a:pPr>
            <a:r>
              <a:rPr lang="en">
                <a:highlight>
                  <a:schemeClr val="dk1"/>
                </a:highlight>
              </a:rPr>
              <a:t>You may refer to your short answers within your long essay answer</a:t>
            </a:r>
            <a:endParaRPr>
              <a:highlight>
                <a:schemeClr val="dk1"/>
              </a:highlight>
            </a:endParaRPr>
          </a:p>
          <a:p>
            <a:pPr indent="-311150" lvl="0" marL="457200" rtl="0" algn="l">
              <a:spcBef>
                <a:spcPts val="0"/>
              </a:spcBef>
              <a:spcAft>
                <a:spcPts val="0"/>
              </a:spcAft>
              <a:buSzPts val="1300"/>
              <a:buChar char="-"/>
            </a:pPr>
            <a:r>
              <a:rPr lang="en">
                <a:highlight>
                  <a:schemeClr val="dk1"/>
                </a:highlight>
              </a:rPr>
              <a:t>Mark breakdown</a:t>
            </a:r>
            <a:endParaRPr>
              <a:highlight>
                <a:schemeClr val="dk1"/>
              </a:highlight>
            </a:endParaRPr>
          </a:p>
          <a:p>
            <a:pPr indent="-298450" lvl="1" marL="914400" rtl="0" algn="l">
              <a:spcBef>
                <a:spcPts val="0"/>
              </a:spcBef>
              <a:spcAft>
                <a:spcPts val="0"/>
              </a:spcAft>
              <a:buSzPts val="1100"/>
              <a:buChar char="-"/>
            </a:pPr>
            <a:r>
              <a:rPr lang="en">
                <a:highlight>
                  <a:schemeClr val="dk1"/>
                </a:highlight>
              </a:rPr>
              <a:t>10 marks for integration of information;</a:t>
            </a:r>
            <a:endParaRPr>
              <a:highlight>
                <a:schemeClr val="dk1"/>
              </a:highlight>
            </a:endParaRPr>
          </a:p>
          <a:p>
            <a:pPr indent="-298450" lvl="1" marL="914400" rtl="0" algn="l">
              <a:spcBef>
                <a:spcPts val="0"/>
              </a:spcBef>
              <a:spcAft>
                <a:spcPts val="0"/>
              </a:spcAft>
              <a:buSzPts val="1100"/>
              <a:buChar char="-"/>
            </a:pPr>
            <a:r>
              <a:rPr lang="en">
                <a:highlight>
                  <a:schemeClr val="dk1"/>
                </a:highlight>
              </a:rPr>
              <a:t>10 for quality of argument;</a:t>
            </a:r>
            <a:endParaRPr>
              <a:highlight>
                <a:schemeClr val="dk1"/>
              </a:highlight>
            </a:endParaRPr>
          </a:p>
          <a:p>
            <a:pPr indent="-298450" lvl="1" marL="914400" rtl="0" algn="l">
              <a:spcBef>
                <a:spcPts val="0"/>
              </a:spcBef>
              <a:spcAft>
                <a:spcPts val="0"/>
              </a:spcAft>
              <a:buSzPts val="1100"/>
              <a:buChar char="-"/>
            </a:pPr>
            <a:r>
              <a:rPr lang="en">
                <a:highlight>
                  <a:schemeClr val="dk1"/>
                </a:highlight>
              </a:rPr>
              <a:t>5 marks for clarity and structure;</a:t>
            </a:r>
            <a:endParaRPr>
              <a:highlight>
                <a:schemeClr val="dk1"/>
              </a:highlight>
            </a:endParaRPr>
          </a:p>
          <a:p>
            <a:pPr indent="-298450" lvl="1" marL="914400" rtl="0" algn="l">
              <a:spcBef>
                <a:spcPts val="0"/>
              </a:spcBef>
              <a:spcAft>
                <a:spcPts val="0"/>
              </a:spcAft>
              <a:buSzPts val="1100"/>
              <a:buChar char="-"/>
            </a:pPr>
            <a:r>
              <a:rPr lang="en">
                <a:highlight>
                  <a:schemeClr val="dk1"/>
                </a:highlight>
              </a:rPr>
              <a:t>5 for accuracy</a:t>
            </a:r>
            <a:endParaRPr>
              <a:highlight>
                <a:schemeClr val="dk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819150" y="3510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Tips and Reminders from Midterm 1</a:t>
            </a:r>
            <a:endParaRPr/>
          </a:p>
        </p:txBody>
      </p:sp>
      <p:sp>
        <p:nvSpPr>
          <p:cNvPr id="201" name="Google Shape;201;p29"/>
          <p:cNvSpPr txBox="1"/>
          <p:nvPr>
            <p:ph idx="1" type="body"/>
          </p:nvPr>
        </p:nvSpPr>
        <p:spPr>
          <a:xfrm>
            <a:off x="535150" y="872475"/>
            <a:ext cx="8148900" cy="3994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highlight>
                  <a:srgbClr val="FFFF00"/>
                </a:highlight>
              </a:rPr>
              <a:t>From Midterm 1-</a:t>
            </a:r>
            <a:r>
              <a:rPr lang="en"/>
              <a:t> </a:t>
            </a:r>
            <a:r>
              <a:rPr lang="en"/>
              <a:t>Here’s some patterns that were noticed by all of the TAs:</a:t>
            </a:r>
            <a:endParaRPr/>
          </a:p>
          <a:p>
            <a:pPr indent="-311150" lvl="0" marL="457200" rtl="0" algn="l">
              <a:spcBef>
                <a:spcPts val="1200"/>
              </a:spcBef>
              <a:spcAft>
                <a:spcPts val="0"/>
              </a:spcAft>
              <a:buSzPts val="1300"/>
              <a:buChar char="-"/>
            </a:pPr>
            <a:r>
              <a:rPr lang="en"/>
              <a:t>Relevance sections would benefit from more explicit detail and elaboration about the concepts being addressed. This cost students points </a:t>
            </a:r>
            <a:endParaRPr/>
          </a:p>
          <a:p>
            <a:pPr indent="-311150" lvl="0" marL="457200" rtl="0" algn="l">
              <a:spcBef>
                <a:spcPts val="0"/>
              </a:spcBef>
              <a:spcAft>
                <a:spcPts val="0"/>
              </a:spcAft>
              <a:buSzPts val="1300"/>
              <a:buChar char="-"/>
            </a:pPr>
            <a:r>
              <a:rPr lang="en"/>
              <a:t>Novel connections: Many students lost points as their connections weren’t really </a:t>
            </a:r>
            <a:r>
              <a:rPr lang="en"/>
              <a:t>novel</a:t>
            </a:r>
            <a:r>
              <a:rPr lang="en"/>
              <a:t>. Some of the connections made in the answers were actually covered in class </a:t>
            </a:r>
            <a:endParaRPr/>
          </a:p>
          <a:p>
            <a:pPr indent="0" lvl="0" marL="0" rtl="0" algn="l">
              <a:spcBef>
                <a:spcPts val="1200"/>
              </a:spcBef>
              <a:spcAft>
                <a:spcPts val="0"/>
              </a:spcAft>
              <a:buNone/>
            </a:pPr>
            <a:r>
              <a:rPr b="1" lang="en">
                <a:highlight>
                  <a:srgbClr val="00FF00"/>
                </a:highlight>
              </a:rPr>
              <a:t>Tips for Midterm 2</a:t>
            </a:r>
            <a:r>
              <a:rPr b="1" lang="en"/>
              <a:t>: Short Answer</a:t>
            </a:r>
            <a:endParaRPr b="1"/>
          </a:p>
          <a:p>
            <a:pPr indent="-311150" lvl="0" marL="457200" rtl="0" algn="l">
              <a:spcBef>
                <a:spcPts val="1200"/>
              </a:spcBef>
              <a:spcAft>
                <a:spcPts val="0"/>
              </a:spcAft>
              <a:buSzPts val="1300"/>
              <a:buChar char="-"/>
            </a:pPr>
            <a:r>
              <a:rPr lang="en"/>
              <a:t>Providing </a:t>
            </a:r>
            <a:r>
              <a:rPr b="1" lang="en">
                <a:highlight>
                  <a:srgbClr val="FFFF00"/>
                </a:highlight>
              </a:rPr>
              <a:t>more elaboration on the concept after writing it’s definition</a:t>
            </a:r>
            <a:r>
              <a:rPr lang="en"/>
              <a:t> will get you more points. </a:t>
            </a:r>
            <a:endParaRPr/>
          </a:p>
          <a:p>
            <a:pPr indent="-298450" lvl="1" marL="914400" rtl="0" algn="l">
              <a:spcBef>
                <a:spcPts val="0"/>
              </a:spcBef>
              <a:spcAft>
                <a:spcPts val="0"/>
              </a:spcAft>
              <a:buSzPts val="1100"/>
              <a:buChar char="-"/>
            </a:pPr>
            <a:r>
              <a:rPr lang="en"/>
              <a:t>For the </a:t>
            </a:r>
            <a:r>
              <a:rPr b="1" lang="en">
                <a:highlight>
                  <a:srgbClr val="00FFFF"/>
                </a:highlight>
              </a:rPr>
              <a:t>explanation/relevance section</a:t>
            </a:r>
            <a:r>
              <a:rPr lang="en"/>
              <a:t>, you will get more points by</a:t>
            </a:r>
            <a:r>
              <a:rPr b="1" lang="en">
                <a:highlight>
                  <a:srgbClr val="00FF00"/>
                </a:highlight>
              </a:rPr>
              <a:t> writing about how the concept fits into the context of the course</a:t>
            </a:r>
            <a:r>
              <a:rPr lang="en"/>
              <a:t>. </a:t>
            </a:r>
            <a:endParaRPr/>
          </a:p>
          <a:p>
            <a:pPr indent="-298450" lvl="1" marL="914400" rtl="0" algn="l">
              <a:spcBef>
                <a:spcPts val="0"/>
              </a:spcBef>
              <a:spcAft>
                <a:spcPts val="0"/>
              </a:spcAft>
              <a:buSzPts val="1100"/>
              <a:buChar char="-"/>
            </a:pPr>
            <a:r>
              <a:rPr lang="en"/>
              <a:t>This can include elaborating on the </a:t>
            </a:r>
            <a:r>
              <a:rPr b="1" lang="en">
                <a:highlight>
                  <a:srgbClr val="FFFF00"/>
                </a:highlight>
              </a:rPr>
              <a:t>relationship between the concept to the material mentioned in the specific lecture where that concept was presented. </a:t>
            </a:r>
            <a:endParaRPr/>
          </a:p>
          <a:p>
            <a:pPr indent="-311150" lvl="0" marL="457200" rtl="0" algn="l">
              <a:spcBef>
                <a:spcPts val="0"/>
              </a:spcBef>
              <a:spcAft>
                <a:spcPts val="0"/>
              </a:spcAft>
              <a:buSzPts val="1300"/>
              <a:buChar char="-"/>
            </a:pPr>
            <a:r>
              <a:rPr lang="en"/>
              <a:t>Also, </a:t>
            </a:r>
            <a:r>
              <a:rPr b="1" lang="en">
                <a:highlight>
                  <a:srgbClr val="00FFFF"/>
                </a:highlight>
              </a:rPr>
              <a:t>for novel connections:</a:t>
            </a:r>
            <a:endParaRPr b="1">
              <a:highlight>
                <a:srgbClr val="00FFFF"/>
              </a:highlight>
            </a:endParaRPr>
          </a:p>
          <a:p>
            <a:pPr indent="-298450" lvl="1" marL="914400" rtl="0" algn="l">
              <a:spcBef>
                <a:spcPts val="0"/>
              </a:spcBef>
              <a:spcAft>
                <a:spcPts val="0"/>
              </a:spcAft>
              <a:buSzPts val="1100"/>
              <a:buChar char="-"/>
            </a:pPr>
            <a:r>
              <a:rPr b="1" lang="en"/>
              <a:t>For each concept, try making a case for how it could be used to </a:t>
            </a:r>
            <a:r>
              <a:rPr b="1" lang="en">
                <a:highlight>
                  <a:srgbClr val="FFFF00"/>
                </a:highlight>
              </a:rPr>
              <a:t>understand an argument or a theory presented much earlier or later in the course</a:t>
            </a:r>
            <a:r>
              <a:rPr b="1" lang="en"/>
              <a:t>. For example, could a concept like multiple realizability be used to better understand GOFAI or connectionism? </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Tips for Midterm 2: Long Answer</a:t>
            </a:r>
            <a:endParaRPr/>
          </a:p>
        </p:txBody>
      </p:sp>
      <p:sp>
        <p:nvSpPr>
          <p:cNvPr id="207" name="Google Shape;207;p30"/>
          <p:cNvSpPr txBox="1"/>
          <p:nvPr>
            <p:ph idx="1" type="body"/>
          </p:nvPr>
        </p:nvSpPr>
        <p:spPr>
          <a:xfrm>
            <a:off x="819150" y="1469075"/>
            <a:ext cx="7505700" cy="2906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Long Answer:</a:t>
            </a:r>
            <a:endParaRPr b="1"/>
          </a:p>
          <a:p>
            <a:pPr indent="-304959" lvl="0" marL="457200" rtl="0" algn="l">
              <a:spcBef>
                <a:spcPts val="1200"/>
              </a:spcBef>
              <a:spcAft>
                <a:spcPts val="0"/>
              </a:spcAft>
              <a:buSzPct val="100000"/>
              <a:buChar char="-"/>
            </a:pPr>
            <a:r>
              <a:rPr lang="en"/>
              <a:t>Use the first section of the test to warm up your writing skills. Read over the essay questions for Section 2, then try and choose concepts to answer in Section 1 that are closely aligned with the essay question you feel most comfortable with. </a:t>
            </a:r>
            <a:endParaRPr/>
          </a:p>
          <a:p>
            <a:pPr indent="-304959" lvl="0" marL="457200" rtl="0" algn="l">
              <a:spcBef>
                <a:spcPts val="0"/>
              </a:spcBef>
              <a:spcAft>
                <a:spcPts val="0"/>
              </a:spcAft>
              <a:buSzPct val="100000"/>
              <a:buChar char="-"/>
            </a:pPr>
            <a:r>
              <a:rPr lang="en"/>
              <a:t>Remember, you have to answer 4 concepts for section 1. You can cite your short answer responses in the essay you will write for section 2, this is especially helpful for defining concepts you have talked about in section 1. If you do this, make sure to clearly elaborate and articulate how you are using that concept you are citing from section 1. If you don’t do this, you will lose points. </a:t>
            </a:r>
            <a:endParaRPr/>
          </a:p>
          <a:p>
            <a:pPr indent="-304959" lvl="0" marL="457200" rtl="0" algn="l">
              <a:spcBef>
                <a:spcPts val="0"/>
              </a:spcBef>
              <a:spcAft>
                <a:spcPts val="0"/>
              </a:spcAft>
              <a:buSzPct val="100000"/>
              <a:buChar char="-"/>
            </a:pPr>
            <a:r>
              <a:rPr b="1" lang="en">
                <a:highlight>
                  <a:srgbClr val="FFFF00"/>
                </a:highlight>
              </a:rPr>
              <a:t>Remember that we are looking for an argument in these responses, first and foremost. This includes writing a thesis statement that clearly outlines your stance on the topic. It will be helpful to include an argument roadmap at the end of your first paragraph that briefly introduces how you will defend that thesis in your essay response.  </a:t>
            </a:r>
            <a:endParaRPr b="1">
              <a:highlight>
                <a:srgbClr val="FFFF00"/>
              </a:highlight>
            </a:endParaRPr>
          </a:p>
          <a:p>
            <a:pPr indent="-304959" lvl="0" marL="457200" rtl="0" algn="l">
              <a:spcBef>
                <a:spcPts val="0"/>
              </a:spcBef>
              <a:spcAft>
                <a:spcPts val="0"/>
              </a:spcAft>
              <a:buSzPct val="100000"/>
              <a:buChar char="-"/>
            </a:pPr>
            <a:r>
              <a:rPr lang="en"/>
              <a:t>Since we are expecting essay style responses, all of the previous Tutorial material on essay writing, as well as Mark’s essay craft sessions at the end of class, will help you out here.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ph type="title"/>
          </p:nvPr>
        </p:nvSpPr>
        <p:spPr>
          <a:xfrm>
            <a:off x="729050" y="2013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Sensorimotor Loop and OAC: Lecture 8 (Clark, Chapter 1) </a:t>
            </a:r>
            <a:endParaRPr/>
          </a:p>
        </p:txBody>
      </p:sp>
      <p:sp>
        <p:nvSpPr>
          <p:cNvPr id="213" name="Google Shape;213;p31"/>
          <p:cNvSpPr txBox="1"/>
          <p:nvPr>
            <p:ph idx="1" type="body"/>
          </p:nvPr>
        </p:nvSpPr>
        <p:spPr>
          <a:xfrm>
            <a:off x="819150" y="1018050"/>
            <a:ext cx="7505700" cy="37623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lang="en"/>
              <a:t>The key to dynamic coupling involves our capacity to maintain coordinated sensorimotor engagement with the environment </a:t>
            </a:r>
            <a:r>
              <a:rPr lang="en"/>
              <a:t>(Lungarella and Sporns 2005, 25): </a:t>
            </a:r>
            <a:r>
              <a:rPr lang="en"/>
              <a:t> </a:t>
            </a:r>
            <a:endParaRPr/>
          </a:p>
          <a:p>
            <a:pPr indent="-304959" lvl="0" marL="457200" rtl="0" algn="l">
              <a:spcBef>
                <a:spcPts val="1200"/>
              </a:spcBef>
              <a:spcAft>
                <a:spcPts val="0"/>
              </a:spcAft>
              <a:buSzPct val="100000"/>
              <a:buChar char="-"/>
            </a:pPr>
            <a:r>
              <a:rPr lang="en"/>
              <a:t>This is an example of a </a:t>
            </a:r>
            <a:r>
              <a:rPr b="1" lang="en">
                <a:highlight>
                  <a:srgbClr val="FFFF00"/>
                </a:highlight>
              </a:rPr>
              <a:t>Sensorimotor Loop</a:t>
            </a:r>
            <a:r>
              <a:rPr lang="en"/>
              <a:t> happening between the brain and the environment: </a:t>
            </a:r>
            <a:r>
              <a:rPr lang="en"/>
              <a:t>the agent’s nervous system attends to and processes streams of sensory stimulation, and ultimately generates sequences of motor actions which in turn guide the further production and selection of sensory information. </a:t>
            </a:r>
            <a:endParaRPr/>
          </a:p>
          <a:p>
            <a:pPr indent="-304959" lvl="0" marL="457200" rtl="0" algn="l">
              <a:spcBef>
                <a:spcPts val="0"/>
              </a:spcBef>
              <a:spcAft>
                <a:spcPts val="0"/>
              </a:spcAft>
              <a:buSzPct val="100000"/>
              <a:buChar char="-"/>
            </a:pPr>
            <a:r>
              <a:rPr lang="en"/>
              <a:t>In this way, “information structuring” by motor activity and “information processing” by the neural system are continuously linked to each other through sensorimotor loops (Clark Chapter 1)</a:t>
            </a:r>
            <a:endParaRPr/>
          </a:p>
          <a:p>
            <a:pPr indent="0" lvl="0" marL="0" rtl="0" algn="l">
              <a:spcBef>
                <a:spcPts val="1200"/>
              </a:spcBef>
              <a:spcAft>
                <a:spcPts val="0"/>
              </a:spcAft>
              <a:buNone/>
            </a:pPr>
            <a:r>
              <a:rPr lang="en"/>
              <a:t>Sensorimotor Loop and example of dynamic coupling</a:t>
            </a:r>
            <a:r>
              <a:rPr lang="en"/>
              <a:t>: </a:t>
            </a:r>
            <a:r>
              <a:rPr b="1" lang="en">
                <a:highlight>
                  <a:srgbClr val="FFFF00"/>
                </a:highlight>
              </a:rPr>
              <a:t>Optical Acceleration Cancellation (OAC)</a:t>
            </a:r>
            <a:endParaRPr b="1">
              <a:highlight>
                <a:srgbClr val="FFFF00"/>
              </a:highlight>
            </a:endParaRPr>
          </a:p>
          <a:p>
            <a:pPr indent="0" lvl="0" marL="0" rtl="0" algn="l">
              <a:spcBef>
                <a:spcPts val="1200"/>
              </a:spcBef>
              <a:spcAft>
                <a:spcPts val="0"/>
              </a:spcAft>
              <a:buNone/>
            </a:pPr>
            <a:r>
              <a:rPr b="1" lang="en">
                <a:highlight>
                  <a:schemeClr val="dk1"/>
                </a:highlight>
              </a:rPr>
              <a:t>OAC example in baseball: </a:t>
            </a:r>
            <a:r>
              <a:rPr lang="en">
                <a:highlight>
                  <a:schemeClr val="dk1"/>
                </a:highlight>
              </a:rPr>
              <a:t>Consider the classic example of running to catch a fly ball in a game of baseball. Optical Acceleration Cancelling allows the catcher to visually perceive the trajectory of the fly ball and update their movements in real-time to catch the ball. </a:t>
            </a:r>
            <a:r>
              <a:rPr b="1" i="1" lang="en">
                <a:highlight>
                  <a:schemeClr val="dk1"/>
                </a:highlight>
              </a:rPr>
              <a:t>The catcher is dynamically coupled to the environment of the baseball pitch, and the ball moving through the air (Clark, Chapter 1). </a:t>
            </a:r>
            <a:endParaRPr b="1" i="1">
              <a:highlight>
                <a:schemeClr val="dk1"/>
              </a:highlight>
            </a:endParaRPr>
          </a:p>
          <a:p>
            <a:pPr indent="0" lvl="0" marL="0" rtl="0" algn="l">
              <a:spcBef>
                <a:spcPts val="1200"/>
              </a:spcBef>
              <a:spcAft>
                <a:spcPts val="1200"/>
              </a:spcAft>
              <a:buNone/>
            </a:pPr>
            <a:r>
              <a:rPr b="1" lang="en">
                <a:highlight>
                  <a:srgbClr val="FFFF00"/>
                </a:highlight>
              </a:rPr>
              <a:t>OAC </a:t>
            </a:r>
            <a:r>
              <a:rPr lang="en">
                <a:highlight>
                  <a:schemeClr val="dk1"/>
                </a:highlight>
              </a:rPr>
              <a:t>allows the catcher to update visual data available in the optic flow in real time and sidestep the need to create a rich inner model to calculate the forward trajectory of the ball and remain dynamically coupled to the environment</a:t>
            </a:r>
            <a:endParaRPr>
              <a:highlight>
                <a:schemeClr val="dk1"/>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ph type="title"/>
          </p:nvPr>
        </p:nvSpPr>
        <p:spPr>
          <a:xfrm>
            <a:off x="819150" y="3472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Constructionist Theory of Emotion (Lecture 9; Kiverstein &amp; Miller, 2015)</a:t>
            </a:r>
            <a:endParaRPr/>
          </a:p>
        </p:txBody>
      </p:sp>
      <p:sp>
        <p:nvSpPr>
          <p:cNvPr id="219" name="Google Shape;219;p32"/>
          <p:cNvSpPr txBox="1"/>
          <p:nvPr>
            <p:ph idx="1" type="body"/>
          </p:nvPr>
        </p:nvSpPr>
        <p:spPr>
          <a:xfrm>
            <a:off x="819150" y="1267925"/>
            <a:ext cx="7505700" cy="3529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As a cognitive agent engages in this </a:t>
            </a:r>
            <a:r>
              <a:rPr lang="en"/>
              <a:t>sensorimotor</a:t>
            </a:r>
            <a:r>
              <a:rPr lang="en"/>
              <a:t> activity, it becomes dynamically coupled to its environment. This embodied view of cognition was influenced by the idea that cognition and emotion deeply depend upon the whole living body of an organism. </a:t>
            </a:r>
            <a:endParaRPr/>
          </a:p>
          <a:p>
            <a:pPr indent="0" lvl="0" marL="0" rtl="0" algn="l">
              <a:spcBef>
                <a:spcPts val="1200"/>
              </a:spcBef>
              <a:spcAft>
                <a:spcPts val="0"/>
              </a:spcAft>
              <a:buNone/>
            </a:pPr>
            <a:r>
              <a:rPr lang="en"/>
              <a:t>This idea is the </a:t>
            </a:r>
            <a:r>
              <a:rPr b="1" lang="en">
                <a:highlight>
                  <a:srgbClr val="FFFF00"/>
                </a:highlight>
              </a:rPr>
              <a:t>Constructionist Theory of Emotion</a:t>
            </a:r>
            <a:r>
              <a:rPr lang="en"/>
              <a:t>: </a:t>
            </a:r>
            <a:endParaRPr/>
          </a:p>
          <a:p>
            <a:pPr indent="-311150" lvl="0" marL="457200" rtl="0" algn="l">
              <a:spcBef>
                <a:spcPts val="1200"/>
              </a:spcBef>
              <a:spcAft>
                <a:spcPts val="0"/>
              </a:spcAft>
              <a:buSzPts val="1300"/>
              <a:buChar char="-"/>
            </a:pPr>
            <a:r>
              <a:rPr lang="en"/>
              <a:t>Championed by Lisa Feldman-</a:t>
            </a:r>
            <a:r>
              <a:rPr lang="en"/>
              <a:t>Barrett</a:t>
            </a:r>
            <a:r>
              <a:rPr lang="en"/>
              <a:t>, this theory of emotion </a:t>
            </a:r>
            <a:r>
              <a:rPr lang="en"/>
              <a:t>encompass</a:t>
            </a:r>
            <a:r>
              <a:rPr lang="en"/>
              <a:t> the idea that emotional episodes such as fear, anger, and sadness are combinations of 2 fundamental dimensions:</a:t>
            </a:r>
            <a:endParaRPr/>
          </a:p>
          <a:p>
            <a:pPr indent="-311150" lvl="0" marL="457200" rtl="0" algn="l">
              <a:spcBef>
                <a:spcPts val="0"/>
              </a:spcBef>
              <a:spcAft>
                <a:spcPts val="0"/>
              </a:spcAft>
              <a:buSzPts val="1300"/>
              <a:buChar char="-"/>
            </a:pPr>
            <a:r>
              <a:rPr b="1" lang="en"/>
              <a:t>A</a:t>
            </a:r>
            <a:r>
              <a:rPr b="1" lang="en"/>
              <a:t>rousal: </a:t>
            </a:r>
            <a:r>
              <a:rPr lang="en"/>
              <a:t>the strength and intensity of an emotion</a:t>
            </a:r>
            <a:endParaRPr/>
          </a:p>
          <a:p>
            <a:pPr indent="-311150" lvl="0" marL="457200" rtl="0" algn="l">
              <a:spcBef>
                <a:spcPts val="0"/>
              </a:spcBef>
              <a:spcAft>
                <a:spcPts val="0"/>
              </a:spcAft>
              <a:buSzPts val="1300"/>
              <a:buChar char="-"/>
            </a:pPr>
            <a:r>
              <a:rPr b="1" lang="en"/>
              <a:t>V</a:t>
            </a:r>
            <a:r>
              <a:rPr b="1" lang="en"/>
              <a:t>alence</a:t>
            </a:r>
            <a:r>
              <a:rPr lang="en"/>
              <a:t>: </a:t>
            </a:r>
            <a:r>
              <a:rPr lang="en"/>
              <a:t>the degree of pleasantness or unpleasantness</a:t>
            </a:r>
            <a:endParaRPr/>
          </a:p>
          <a:p>
            <a:pPr indent="0" lvl="0" marL="0" rtl="0" algn="l">
              <a:spcBef>
                <a:spcPts val="1200"/>
              </a:spcBef>
              <a:spcAft>
                <a:spcPts val="0"/>
              </a:spcAft>
              <a:buNone/>
            </a:pPr>
            <a:r>
              <a:rPr lang="en"/>
              <a:t>These dimensions work in combination with other cognitive processes such as attention and memory to appraise the environment and orient our perception within it to make us ready for adaptive action. </a:t>
            </a:r>
            <a:endParaRPr/>
          </a:p>
          <a:p>
            <a:pPr indent="0" lvl="0" marL="0" rtl="0" algn="l">
              <a:spcBef>
                <a:spcPts val="1200"/>
              </a:spcBef>
              <a:spcAft>
                <a:spcPts val="1200"/>
              </a:spcAft>
              <a:buNone/>
            </a:pPr>
            <a:r>
              <a:rPr lang="en"/>
              <a:t>More recently, psychological constructionists have begun to argue that emotions do not map onto distinct regions and networks in the brain but are instead the result of dynamic interactions between large-scale networks that compute domain-general functions (Kiverstein &amp; Miller, 2015).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819150" y="4469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Memory: Lecture 10 (</a:t>
            </a:r>
            <a:r>
              <a:rPr lang="en"/>
              <a:t>Pfeifer</a:t>
            </a:r>
            <a:r>
              <a:rPr lang="en"/>
              <a:t> &amp; </a:t>
            </a:r>
            <a:r>
              <a:rPr lang="en"/>
              <a:t>Bongarde</a:t>
            </a:r>
            <a:r>
              <a:rPr lang="en"/>
              <a:t>, Chapter 10)</a:t>
            </a:r>
            <a:endParaRPr/>
          </a:p>
        </p:txBody>
      </p:sp>
      <p:sp>
        <p:nvSpPr>
          <p:cNvPr id="225" name="Google Shape;225;p33"/>
          <p:cNvSpPr txBox="1"/>
          <p:nvPr>
            <p:ph idx="1" type="body"/>
          </p:nvPr>
        </p:nvSpPr>
        <p:spPr>
          <a:xfrm>
            <a:off x="819150" y="1450650"/>
            <a:ext cx="7505700" cy="3197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An example of one of these domain-general processes is memory. Pfeifer &amp; Bongarde examine</a:t>
            </a:r>
            <a:r>
              <a:rPr lang="en">
                <a:highlight>
                  <a:schemeClr val="dk1"/>
                </a:highlight>
              </a:rPr>
              <a:t> </a:t>
            </a:r>
            <a:r>
              <a:rPr b="1" lang="en">
                <a:highlight>
                  <a:schemeClr val="dk1"/>
                </a:highlight>
              </a:rPr>
              <a:t>embodied memory: </a:t>
            </a:r>
            <a:endParaRPr b="1">
              <a:highlight>
                <a:schemeClr val="dk1"/>
              </a:highlight>
            </a:endParaRPr>
          </a:p>
          <a:p>
            <a:pPr indent="-304959" lvl="0" marL="457200" rtl="0" algn="l">
              <a:spcBef>
                <a:spcPts val="1200"/>
              </a:spcBef>
              <a:spcAft>
                <a:spcPts val="0"/>
              </a:spcAft>
              <a:buSzPct val="100000"/>
              <a:buChar char="-"/>
            </a:pPr>
            <a:r>
              <a:rPr lang="en"/>
              <a:t>Memory is an embodied process, in that it is embedded in a wider environmental context that allow us to make sense of our </a:t>
            </a:r>
            <a:r>
              <a:rPr lang="en"/>
              <a:t>experiences</a:t>
            </a:r>
            <a:r>
              <a:rPr lang="en"/>
              <a:t>. </a:t>
            </a:r>
            <a:endParaRPr/>
          </a:p>
          <a:p>
            <a:pPr indent="-304959" lvl="0" marL="457200" rtl="0" algn="l">
              <a:spcBef>
                <a:spcPts val="0"/>
              </a:spcBef>
              <a:spcAft>
                <a:spcPts val="0"/>
              </a:spcAft>
              <a:buSzPct val="100000"/>
              <a:buChar char="-"/>
            </a:pPr>
            <a:r>
              <a:rPr lang="en"/>
              <a:t>This was examined with an </a:t>
            </a:r>
            <a:r>
              <a:rPr lang="en"/>
              <a:t>artificial</a:t>
            </a:r>
            <a:r>
              <a:rPr lang="en"/>
              <a:t> mouse experiment. The artificial mouse has whiskers in front, and is tasked with navigating a maze. The maze has doors, is in a T shape, and the mouse starts at the bottom. It must decide, based on certain cues, whether food is found to the left or right </a:t>
            </a:r>
            <a:endParaRPr/>
          </a:p>
          <a:p>
            <a:pPr indent="-304959" lvl="0" marL="457200" rtl="0" algn="l">
              <a:spcBef>
                <a:spcPts val="0"/>
              </a:spcBef>
              <a:spcAft>
                <a:spcPts val="0"/>
              </a:spcAft>
              <a:buSzPct val="100000"/>
              <a:buChar char="-"/>
            </a:pPr>
            <a:r>
              <a:rPr lang="en"/>
              <a:t>The mouse robot started with random choices, and was not immediately rewarded. It made decisions and moved through maze and then stumbled upon food reward- it had to figure out which action lead to this reward, how does it do this? </a:t>
            </a:r>
            <a:endParaRPr/>
          </a:p>
          <a:p>
            <a:pPr indent="0" lvl="0" marL="0" rtl="0" algn="l">
              <a:spcBef>
                <a:spcPts val="1200"/>
              </a:spcBef>
              <a:spcAft>
                <a:spcPts val="0"/>
              </a:spcAft>
              <a:buNone/>
            </a:pPr>
            <a:r>
              <a:rPr lang="en"/>
              <a:t>This experiment is concerned with the </a:t>
            </a:r>
            <a:r>
              <a:rPr lang="en"/>
              <a:t>Credit assignment problem- how do you change behaviours without immediate reward? </a:t>
            </a:r>
            <a:endParaRPr/>
          </a:p>
          <a:p>
            <a:pPr indent="0" lvl="0" marL="0" rtl="0" algn="l">
              <a:spcBef>
                <a:spcPts val="1200"/>
              </a:spcBef>
              <a:spcAft>
                <a:spcPts val="1200"/>
              </a:spcAft>
              <a:buNone/>
            </a:pPr>
            <a:r>
              <a:rPr lang="en"/>
              <a:t>The mouse robot must remember choices, then actions are reinforced by reward- but which behaviour was responsible, memory must clearly play a role in this, yet the mouse is not equipped with memory storage.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type="title"/>
          </p:nvPr>
        </p:nvSpPr>
        <p:spPr>
          <a:xfrm>
            <a:off x="769325" y="2310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Memory and Cognitive Offloading (Lecture 10, Pfeifer &amp; Bongarde)</a:t>
            </a:r>
            <a:endParaRPr/>
          </a:p>
        </p:txBody>
      </p:sp>
      <p:sp>
        <p:nvSpPr>
          <p:cNvPr id="231" name="Google Shape;231;p34"/>
          <p:cNvSpPr txBox="1"/>
          <p:nvPr>
            <p:ph idx="1" type="body"/>
          </p:nvPr>
        </p:nvSpPr>
        <p:spPr>
          <a:xfrm>
            <a:off x="435900" y="1124175"/>
            <a:ext cx="8272200" cy="3770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The artificial mouse is able to remember the location of the food rewards and navigate the maze because it is equipped with a neural network that is capable of </a:t>
            </a:r>
            <a:r>
              <a:rPr b="1" lang="en"/>
              <a:t>Hebbian learning</a:t>
            </a:r>
            <a:r>
              <a:rPr lang="en"/>
              <a:t>: </a:t>
            </a:r>
            <a:endParaRPr/>
          </a:p>
          <a:p>
            <a:pPr indent="-311150" lvl="0" marL="457200" rtl="0" algn="l">
              <a:spcBef>
                <a:spcPts val="1200"/>
              </a:spcBef>
              <a:spcAft>
                <a:spcPts val="0"/>
              </a:spcAft>
              <a:buSzPts val="1300"/>
              <a:buChar char="-"/>
            </a:pPr>
            <a:r>
              <a:rPr lang="en"/>
              <a:t>The mouses’ network is equipped with the tactile nodes, the motor nodes, and vision nodes (which detect the walls in the maze). The connections between these nodes become more closely associated and strengthened as the mouse moves through the maze and locates the reward. </a:t>
            </a:r>
            <a:endParaRPr/>
          </a:p>
          <a:p>
            <a:pPr indent="-311150" lvl="0" marL="457200" rtl="0" algn="l">
              <a:spcBef>
                <a:spcPts val="0"/>
              </a:spcBef>
              <a:spcAft>
                <a:spcPts val="0"/>
              </a:spcAft>
              <a:buSzPts val="1300"/>
              <a:buChar char="-"/>
            </a:pPr>
            <a:r>
              <a:rPr lang="en"/>
              <a:t>In essence, the robot performs delayed reward learning without possessing an explicit memory of the relevant events and decisions. This happens through Hebbian learning, where the synaptic strengths within the robot’s neural network have been changed to, over time, derive a more and more accurate mapping of the reward location within the maze.</a:t>
            </a:r>
            <a:endParaRPr/>
          </a:p>
          <a:p>
            <a:pPr indent="0" lvl="0" marL="0" rtl="0" algn="l">
              <a:spcBef>
                <a:spcPts val="1200"/>
              </a:spcBef>
              <a:spcAft>
                <a:spcPts val="0"/>
              </a:spcAft>
              <a:buNone/>
            </a:pPr>
            <a:r>
              <a:rPr lang="en"/>
              <a:t>In this way, the artificial mouse engages in a rudimentary form of </a:t>
            </a:r>
            <a:r>
              <a:rPr b="1" lang="en">
                <a:highlight>
                  <a:srgbClr val="FFFF00"/>
                </a:highlight>
              </a:rPr>
              <a:t>cognitive offloading, </a:t>
            </a:r>
            <a:r>
              <a:rPr lang="en">
                <a:highlight>
                  <a:schemeClr val="dk1"/>
                </a:highlight>
              </a:rPr>
              <a:t>where memory is offloaded to the environment. </a:t>
            </a:r>
            <a:endParaRPr/>
          </a:p>
          <a:p>
            <a:pPr indent="-311150" lvl="0" marL="457200" rtl="0" algn="l">
              <a:spcBef>
                <a:spcPts val="1200"/>
              </a:spcBef>
              <a:spcAft>
                <a:spcPts val="0"/>
              </a:spcAft>
              <a:buSzPts val="1300"/>
              <a:buChar char="-"/>
            </a:pPr>
            <a:r>
              <a:rPr lang="en"/>
              <a:t>In this example, memory becomes an emergent process in the robot’s interaction with the environment. The robot engages in adaptive behavior, which causes it’s memory to emerge in response to it’s ever evolving distributed representation of the maze. This is continuously adjusted by changes made to the signal strength of it’s nodes the moderate it’s movements through the maze.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819150" y="3951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Subsumption Architecture and Parity Principle (Lecture 7)</a:t>
            </a:r>
            <a:endParaRPr/>
          </a:p>
        </p:txBody>
      </p:sp>
      <p:sp>
        <p:nvSpPr>
          <p:cNvPr id="237" name="Google Shape;237;p35"/>
          <p:cNvSpPr txBox="1"/>
          <p:nvPr>
            <p:ph idx="1" type="body"/>
          </p:nvPr>
        </p:nvSpPr>
        <p:spPr>
          <a:xfrm>
            <a:off x="819150" y="1390825"/>
            <a:ext cx="7505700" cy="2988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The robotic mouse is able to offload it’s memory onto the environment because it is built with subsumption architecture in mind. </a:t>
            </a:r>
            <a:endParaRPr/>
          </a:p>
          <a:p>
            <a:pPr indent="-304959" lvl="0" marL="457200" rtl="0" algn="l">
              <a:spcBef>
                <a:spcPts val="1200"/>
              </a:spcBef>
              <a:spcAft>
                <a:spcPts val="0"/>
              </a:spcAft>
              <a:buSzPct val="100000"/>
              <a:buChar char="-"/>
            </a:pPr>
            <a:r>
              <a:rPr b="1" lang="en">
                <a:highlight>
                  <a:srgbClr val="FFFF00"/>
                </a:highlight>
              </a:rPr>
              <a:t>Subsumption architecture (Brooks): </a:t>
            </a:r>
            <a:r>
              <a:rPr lang="en"/>
              <a:t>a concept in embodied robotics that models a behavioural system in layers of processes happening in parallel, as opposed to isolated modular processes. Cognitive activity happens in this simple system through reciprocal feedback from the environment, which helps update the system’s processing to arrive at a progressively more accurate reconstruction of the external environment. </a:t>
            </a:r>
            <a:endParaRPr/>
          </a:p>
          <a:p>
            <a:pPr indent="0" lvl="0" marL="0" rtl="0" algn="l">
              <a:spcBef>
                <a:spcPts val="1200"/>
              </a:spcBef>
              <a:spcAft>
                <a:spcPts val="0"/>
              </a:spcAft>
              <a:buNone/>
            </a:pPr>
            <a:r>
              <a:rPr lang="en"/>
              <a:t>Memory is not isolated, stored or retrieved from a single location- it is reconstructed by the patterns of activity happening between the nodes in the network, as their signal strength is varied and updated by processes of back-propagation and error correction. In the case of Pfeifer &amp; Bongarde’s experiment, the mouse does this in real time to yield adaptive behaviour and navigate itself through the maze. </a:t>
            </a:r>
            <a:endParaRPr/>
          </a:p>
          <a:p>
            <a:pPr indent="0" lvl="0" marL="0" rtl="0" algn="l">
              <a:spcBef>
                <a:spcPts val="1200"/>
              </a:spcBef>
              <a:spcAft>
                <a:spcPts val="1200"/>
              </a:spcAft>
              <a:buNone/>
            </a:pPr>
            <a:r>
              <a:rPr lang="en"/>
              <a:t>The coupled and dynamic nature of memory in this example illustrates the </a:t>
            </a:r>
            <a:r>
              <a:rPr b="1" lang="en">
                <a:highlight>
                  <a:srgbClr val="FFFF00"/>
                </a:highlight>
              </a:rPr>
              <a:t>parity principle:</a:t>
            </a:r>
            <a:r>
              <a:rPr lang="en"/>
              <a:t> if a process in the world works in a way that we should count as a cognitive process if it were done in the head, then we should count it as a cognitive process all the same.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ph type="title"/>
          </p:nvPr>
        </p:nvSpPr>
        <p:spPr>
          <a:xfrm>
            <a:off x="819150" y="4347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Cognition: 3 Grades of Embodiment (Lecture 11, Clark Chapter 2)</a:t>
            </a:r>
            <a:endParaRPr/>
          </a:p>
        </p:txBody>
      </p:sp>
      <p:sp>
        <p:nvSpPr>
          <p:cNvPr id="243" name="Google Shape;243;p36"/>
          <p:cNvSpPr txBox="1"/>
          <p:nvPr>
            <p:ph idx="1" type="body"/>
          </p:nvPr>
        </p:nvSpPr>
        <p:spPr>
          <a:xfrm>
            <a:off x="819150" y="1389325"/>
            <a:ext cx="7505700" cy="3371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The basic foundation for an embodied and dynamical cognitive system has been outlined so far. Clark explores this further when he introduces the 3 grades of embodiment: </a:t>
            </a:r>
            <a:endParaRPr/>
          </a:p>
          <a:p>
            <a:pPr indent="-311150" lvl="0" marL="457200" rtl="0" algn="l">
              <a:spcBef>
                <a:spcPts val="1200"/>
              </a:spcBef>
              <a:spcAft>
                <a:spcPts val="0"/>
              </a:spcAft>
              <a:buSzPts val="1300"/>
              <a:buAutoNum type="arabicPeriod"/>
            </a:pPr>
            <a:r>
              <a:rPr b="1" lang="en"/>
              <a:t>Mere Embodiment:</a:t>
            </a:r>
            <a:r>
              <a:rPr lang="en"/>
              <a:t> A merely embodied creature or robot is one equipped with a body and sensors, able to engage in closed-loop interactions with its world, but for whom the body is nothing but a highly controllable means to implement practical solutions arrived at by pure reason. In mere embodiment, the body is still a problem to be solved </a:t>
            </a:r>
            <a:endParaRPr/>
          </a:p>
          <a:p>
            <a:pPr indent="-311150" lvl="0" marL="457200" rtl="0" algn="l">
              <a:spcBef>
                <a:spcPts val="0"/>
              </a:spcBef>
              <a:spcAft>
                <a:spcPts val="0"/>
              </a:spcAft>
              <a:buSzPts val="1300"/>
              <a:buAutoNum type="arabicPeriod"/>
            </a:pPr>
            <a:r>
              <a:rPr b="1" lang="en"/>
              <a:t>Basic Embodiment: </a:t>
            </a:r>
            <a:r>
              <a:rPr lang="en"/>
              <a:t>A basically embodied creature or robot would then be one (we saw several in chap. 1) for whom the body is not just another problem space, requiring constant micromanaged control, but is rather a resource whose own features and dynamics could be actively exploited allowing for increasingly fluent forms of action selection and control.</a:t>
            </a:r>
            <a:endParaRPr/>
          </a:p>
          <a:p>
            <a:pPr indent="-311150" lvl="0" marL="457200" rtl="0" algn="l">
              <a:spcBef>
                <a:spcPts val="0"/>
              </a:spcBef>
              <a:spcAft>
                <a:spcPts val="0"/>
              </a:spcAft>
              <a:buSzPts val="1300"/>
              <a:buAutoNum type="arabicPeriod"/>
            </a:pPr>
            <a:r>
              <a:rPr b="1" lang="en"/>
              <a:t>Profound Embodiment: </a:t>
            </a:r>
            <a:r>
              <a:rPr lang="en"/>
              <a:t>Biological systems (especially primates) seem to be specifically designed to constantly search for opportunities to make the most of body and world, checking for what is available, and then (at various timescales and with varying degrees of difficulty) integrating new resources very deeply, creating whole new agent-world circuits in the process. A profoundly embodied creature or robot is thus one that is highly engineered to be able to learn to make maximal problem-simplifying use of an open-ended variety of internal, bodily, or external sources of order.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819150" y="5032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Extended Cognition and Cyborgs (Lecture 11, Clark Chapter 2)</a:t>
            </a:r>
            <a:endParaRPr/>
          </a:p>
        </p:txBody>
      </p:sp>
      <p:sp>
        <p:nvSpPr>
          <p:cNvPr id="249" name="Google Shape;249;p37"/>
          <p:cNvSpPr txBox="1"/>
          <p:nvPr>
            <p:ph idx="1" type="body"/>
          </p:nvPr>
        </p:nvSpPr>
        <p:spPr>
          <a:xfrm>
            <a:off x="819150" y="1389850"/>
            <a:ext cx="7614000" cy="34467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Beginning this semester, we saw a shift to consider what it means for a cognitive system to become not just embodied, but extended in the environment. </a:t>
            </a:r>
            <a:endParaRPr/>
          </a:p>
          <a:p>
            <a:pPr indent="0" lvl="0" marL="0" rtl="0" algn="l">
              <a:spcBef>
                <a:spcPts val="1200"/>
              </a:spcBef>
              <a:spcAft>
                <a:spcPts val="0"/>
              </a:spcAft>
              <a:buNone/>
            </a:pPr>
            <a:r>
              <a:rPr b="1" lang="en">
                <a:highlight>
                  <a:srgbClr val="FFFF00"/>
                </a:highlight>
              </a:rPr>
              <a:t>Extended cognition</a:t>
            </a:r>
            <a:r>
              <a:rPr lang="en"/>
              <a:t> resides as a necessary aspect of that third grade of profound embodiment. For Clark, agents that are capable of this kind of deep incorporation of new bodily, sensory and cognitive structure are examples of </a:t>
            </a:r>
            <a:r>
              <a:rPr b="1" lang="en"/>
              <a:t>“profoundly embodied agents”:</a:t>
            </a:r>
            <a:r>
              <a:rPr lang="en"/>
              <a:t> agents that are able constantly to negotiate and renegotiate the boundary between the cognitive processing happening within the agent, and how this is impacted, shaped or changed by the environment itself. </a:t>
            </a:r>
            <a:endParaRPr/>
          </a:p>
          <a:p>
            <a:pPr indent="0" lvl="0" marL="0" rtl="0" algn="l">
              <a:spcBef>
                <a:spcPts val="1200"/>
              </a:spcBef>
              <a:spcAft>
                <a:spcPts val="0"/>
              </a:spcAft>
              <a:buNone/>
            </a:pPr>
            <a:r>
              <a:rPr lang="en"/>
              <a:t>One of the ways in which cognitive agents can re-negotiate this boundary is through the deliberate use, and eventual internalization, of </a:t>
            </a:r>
            <a:r>
              <a:rPr b="1" lang="en"/>
              <a:t>technological extensions</a:t>
            </a:r>
            <a:r>
              <a:rPr lang="en"/>
              <a:t>, which can be mental, emotional, intellectual or even cultural </a:t>
            </a:r>
            <a:endParaRPr/>
          </a:p>
          <a:p>
            <a:pPr indent="0" lvl="0" marL="0" rtl="0" algn="l">
              <a:spcBef>
                <a:spcPts val="1200"/>
              </a:spcBef>
              <a:spcAft>
                <a:spcPts val="0"/>
              </a:spcAft>
              <a:buNone/>
            </a:pPr>
            <a:r>
              <a:rPr lang="en"/>
              <a:t>With this shift to </a:t>
            </a:r>
            <a:r>
              <a:rPr lang="en">
                <a:highlight>
                  <a:schemeClr val="dk1"/>
                </a:highlight>
              </a:rPr>
              <a:t>extended cognitive systems </a:t>
            </a:r>
            <a:r>
              <a:rPr lang="en"/>
              <a:t>comes the idea of a cyborg: an entity with both biological and technological elements that have become integrated together. </a:t>
            </a:r>
            <a:endParaRPr/>
          </a:p>
          <a:p>
            <a:pPr indent="0" lvl="0" marL="0" rtl="0" algn="l">
              <a:spcBef>
                <a:spcPts val="1200"/>
              </a:spcBef>
              <a:spcAft>
                <a:spcPts val="1200"/>
              </a:spcAft>
              <a:buNone/>
            </a:pPr>
            <a:r>
              <a:rPr lang="en"/>
              <a:t>When considering the mind, Clark takes this a step further and poses the idea of a </a:t>
            </a:r>
            <a:r>
              <a:rPr b="1" lang="en"/>
              <a:t>natural born cyborg:</a:t>
            </a:r>
            <a:r>
              <a:rPr lang="en"/>
              <a:t> a cognitive system that is capable of continuously re-negotiating </a:t>
            </a:r>
            <a:r>
              <a:rPr lang="en"/>
              <a:t>its</a:t>
            </a:r>
            <a:r>
              <a:rPr lang="en"/>
              <a:t> own limits, components, data stores, and interfaces.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8"/>
          <p:cNvSpPr txBox="1"/>
          <p:nvPr>
            <p:ph type="title"/>
          </p:nvPr>
        </p:nvSpPr>
        <p:spPr>
          <a:xfrm>
            <a:off x="819150" y="4195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Trust and “Glue” in Extended Cognition: Clark Chapter 4-5; Aizawa video for Lecture 14)</a:t>
            </a:r>
            <a:endParaRPr/>
          </a:p>
        </p:txBody>
      </p:sp>
      <p:sp>
        <p:nvSpPr>
          <p:cNvPr id="255" name="Google Shape;255;p38"/>
          <p:cNvSpPr txBox="1"/>
          <p:nvPr>
            <p:ph idx="1" type="body"/>
          </p:nvPr>
        </p:nvSpPr>
        <p:spPr>
          <a:xfrm>
            <a:off x="819150" y="1374100"/>
            <a:ext cx="7505700" cy="33936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Although cognitive agents are able to utilize a variety of tools to extend their cognition, Clark argues for cognitive fluency in the agent’s ability to use these extensions with consistency, familiarity and expertise such that our minds can be malleable enough to adapt to their use in a meaningful way. Clark outlines the components for fluency here: </a:t>
            </a:r>
            <a:endParaRPr/>
          </a:p>
          <a:p>
            <a:pPr indent="-304959" lvl="0" marL="457200" rtl="0" algn="l">
              <a:spcBef>
                <a:spcPts val="1200"/>
              </a:spcBef>
              <a:spcAft>
                <a:spcPts val="0"/>
              </a:spcAft>
              <a:buSzPct val="100000"/>
              <a:buChar char="-"/>
            </a:pPr>
            <a:r>
              <a:rPr lang="en"/>
              <a:t>1. The resource or tool must be reliably available and typically invoked. </a:t>
            </a:r>
            <a:endParaRPr/>
          </a:p>
          <a:p>
            <a:pPr indent="-304959" lvl="0" marL="457200" rtl="0" algn="l">
              <a:spcBef>
                <a:spcPts val="0"/>
              </a:spcBef>
              <a:spcAft>
                <a:spcPts val="0"/>
              </a:spcAft>
              <a:buSzPct val="100000"/>
              <a:buChar char="-"/>
            </a:pPr>
            <a:r>
              <a:rPr lang="en"/>
              <a:t>2. Any information retrieved or processed by using the tool should be more or less automatically endorsed. It should not usually be subject to critical scrutiny (e.g., unlike the opinions of other people). It should be deemed about as trustworthy as something retrieved clearly from biological memory.</a:t>
            </a:r>
            <a:endParaRPr/>
          </a:p>
          <a:p>
            <a:pPr indent="-304959" lvl="0" marL="457200" rtl="0" algn="l">
              <a:spcBef>
                <a:spcPts val="0"/>
              </a:spcBef>
              <a:spcAft>
                <a:spcPts val="0"/>
              </a:spcAft>
              <a:buSzPct val="100000"/>
              <a:buChar char="-"/>
            </a:pPr>
            <a:r>
              <a:rPr lang="en"/>
              <a:t>3. That information contained in the resource should be easily accessible as and when required.</a:t>
            </a:r>
            <a:endParaRPr/>
          </a:p>
          <a:p>
            <a:pPr indent="-304959" lvl="0" marL="457200" rtl="0" algn="l">
              <a:spcBef>
                <a:spcPts val="0"/>
              </a:spcBef>
              <a:spcAft>
                <a:spcPts val="0"/>
              </a:spcAft>
              <a:buSzPct val="100000"/>
              <a:buChar char="-"/>
            </a:pPr>
            <a:r>
              <a:rPr lang="en"/>
              <a:t>4. That the information in the notebook has been consciously endorsed at some point in the past and indeed is there as a consequence of this endorsement.</a:t>
            </a:r>
            <a:endParaRPr/>
          </a:p>
          <a:p>
            <a:pPr indent="0" lvl="0" marL="0" rtl="0" algn="l">
              <a:spcBef>
                <a:spcPts val="1200"/>
              </a:spcBef>
              <a:spcAft>
                <a:spcPts val="1200"/>
              </a:spcAft>
              <a:buNone/>
            </a:pPr>
            <a:r>
              <a:rPr lang="en"/>
              <a:t>In arguing for the fluency of these technological extensions, this is how we develop </a:t>
            </a:r>
            <a:r>
              <a:rPr b="1" lang="en">
                <a:highlight>
                  <a:srgbClr val="FFFF00"/>
                </a:highlight>
              </a:rPr>
              <a:t>trust in extended cognition</a:t>
            </a:r>
            <a:r>
              <a:rPr lang="en"/>
              <a:t>: our use of the technological extension becomes completely transparent, and it becomes an integrated part of the cognitive system spanning the brain, body and environment. It allows us to solve problems and navigate the world in a meaningful way.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9"/>
          <p:cNvSpPr txBox="1"/>
          <p:nvPr>
            <p:ph type="title"/>
          </p:nvPr>
        </p:nvSpPr>
        <p:spPr>
          <a:xfrm>
            <a:off x="788700" y="4043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Technological Extension: Language as a Cognitive Tool (Lecture 12, Clark Chapter 3)</a:t>
            </a:r>
            <a:endParaRPr/>
          </a:p>
        </p:txBody>
      </p:sp>
      <p:sp>
        <p:nvSpPr>
          <p:cNvPr id="261" name="Google Shape;261;p39"/>
          <p:cNvSpPr txBox="1"/>
          <p:nvPr>
            <p:ph idx="1" type="body"/>
          </p:nvPr>
        </p:nvSpPr>
        <p:spPr>
          <a:xfrm>
            <a:off x="819150" y="1313775"/>
            <a:ext cx="7505700" cy="348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capacities for language have played a critical role in shaping our cognitive architecture. This use of </a:t>
            </a:r>
            <a:r>
              <a:rPr b="1" lang="en">
                <a:highlight>
                  <a:srgbClr val="FFFF00"/>
                </a:highlight>
              </a:rPr>
              <a:t>language as a cognitive tool </a:t>
            </a:r>
            <a:r>
              <a:rPr lang="en">
                <a:highlight>
                  <a:schemeClr val="dk1"/>
                </a:highlight>
              </a:rPr>
              <a:t>is an example of what it means for a profoundly embodied agent to be capable of technological extension. </a:t>
            </a:r>
            <a:endParaRPr>
              <a:highlight>
                <a:schemeClr val="dk1"/>
              </a:highlight>
            </a:endParaRPr>
          </a:p>
          <a:p>
            <a:pPr indent="0" lvl="0" marL="0" rtl="0" algn="l">
              <a:spcBef>
                <a:spcPts val="1200"/>
              </a:spcBef>
              <a:spcAft>
                <a:spcPts val="0"/>
              </a:spcAft>
              <a:buNone/>
            </a:pPr>
            <a:r>
              <a:rPr lang="en">
                <a:highlight>
                  <a:schemeClr val="dk1"/>
                </a:highlight>
              </a:rPr>
              <a:t>Clark considers language to be a cognitive scaffold that shapes our cognition and it’s capabilities for abstract </a:t>
            </a:r>
            <a:r>
              <a:rPr lang="en">
                <a:highlight>
                  <a:schemeClr val="dk1"/>
                </a:highlight>
              </a:rPr>
              <a:t>thought</a:t>
            </a:r>
            <a:r>
              <a:rPr lang="en">
                <a:highlight>
                  <a:schemeClr val="dk1"/>
                </a:highlight>
              </a:rPr>
              <a:t>. Clark outlines three benefits to our use of this linguistic scaffold:</a:t>
            </a:r>
            <a:endParaRPr>
              <a:highlight>
                <a:schemeClr val="dk1"/>
              </a:highlight>
            </a:endParaRPr>
          </a:p>
          <a:p>
            <a:pPr indent="-311150" lvl="0" marL="457200" rtl="0" algn="l">
              <a:spcBef>
                <a:spcPts val="1200"/>
              </a:spcBef>
              <a:spcAft>
                <a:spcPts val="0"/>
              </a:spcAft>
              <a:buSzPts val="1300"/>
              <a:buChar char="-"/>
            </a:pPr>
            <a:r>
              <a:rPr lang="en">
                <a:highlight>
                  <a:schemeClr val="dk1"/>
                </a:highlight>
              </a:rPr>
              <a:t>First, the simple act of labeling the world opens up a variety of new computational opportunities and supports the discovery of increasingly abstract patterns in nature. </a:t>
            </a:r>
            <a:endParaRPr>
              <a:highlight>
                <a:schemeClr val="dk1"/>
              </a:highlight>
            </a:endParaRPr>
          </a:p>
          <a:p>
            <a:pPr indent="-311150" lvl="0" marL="457200" rtl="0" algn="l">
              <a:spcBef>
                <a:spcPts val="0"/>
              </a:spcBef>
              <a:spcAft>
                <a:spcPts val="0"/>
              </a:spcAft>
              <a:buSzPts val="1300"/>
              <a:buChar char="-"/>
            </a:pPr>
            <a:r>
              <a:rPr lang="en">
                <a:highlight>
                  <a:schemeClr val="dk1"/>
                </a:highlight>
              </a:rPr>
              <a:t>Second, encountering or recalling structured sentences supports the development of otherwise unattainable kinds of expertise. </a:t>
            </a:r>
            <a:endParaRPr>
              <a:highlight>
                <a:schemeClr val="dk1"/>
              </a:highlight>
            </a:endParaRPr>
          </a:p>
          <a:p>
            <a:pPr indent="-311150" lvl="0" marL="457200" rtl="0" algn="l">
              <a:spcBef>
                <a:spcPts val="0"/>
              </a:spcBef>
              <a:spcAft>
                <a:spcPts val="0"/>
              </a:spcAft>
              <a:buSzPts val="1300"/>
              <a:buChar char="-"/>
            </a:pPr>
            <a:r>
              <a:rPr lang="en">
                <a:highlight>
                  <a:schemeClr val="dk1"/>
                </a:highlight>
              </a:rPr>
              <a:t>And third, linguistic structures contribute to some of the most important yet conceptually complex of all human capacities: our ability to </a:t>
            </a:r>
            <a:r>
              <a:rPr lang="en">
                <a:highlight>
                  <a:schemeClr val="dk1"/>
                </a:highlight>
              </a:rPr>
              <a:t>reflect</a:t>
            </a:r>
            <a:r>
              <a:rPr lang="en">
                <a:highlight>
                  <a:schemeClr val="dk1"/>
                </a:highlight>
              </a:rPr>
              <a:t> on our own thoughts and characters and our limited but genuine capacity to control and guide the shape and contents of our own thinking.</a:t>
            </a:r>
            <a:endParaRPr>
              <a:highlight>
                <a:schemeClr val="dk1"/>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0"/>
          <p:cNvSpPr txBox="1"/>
          <p:nvPr>
            <p:ph type="title"/>
          </p:nvPr>
        </p:nvSpPr>
        <p:spPr>
          <a:xfrm>
            <a:off x="573200" y="332250"/>
            <a:ext cx="7897800" cy="1004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Language</a:t>
            </a:r>
            <a:r>
              <a:rPr lang="en"/>
              <a:t> and Redirecting Attention: Niche Construction (Lecture 13; Clark Chapter 3 and 4)</a:t>
            </a:r>
            <a:endParaRPr/>
          </a:p>
        </p:txBody>
      </p:sp>
      <p:sp>
        <p:nvSpPr>
          <p:cNvPr id="267" name="Google Shape;267;p40"/>
          <p:cNvSpPr txBox="1"/>
          <p:nvPr>
            <p:ph idx="1" type="body"/>
          </p:nvPr>
        </p:nvSpPr>
        <p:spPr>
          <a:xfrm>
            <a:off x="819150" y="1405075"/>
            <a:ext cx="7505700" cy="303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In these ways, language functions as a technological extension that scaffolds our capabilities for </a:t>
            </a:r>
            <a:r>
              <a:rPr b="1" lang="en"/>
              <a:t>metacognition</a:t>
            </a:r>
            <a:r>
              <a:rPr lang="en"/>
              <a:t>: our ability to think about our own thinking, and reflect on and evaluate our own thoughts and internal states.</a:t>
            </a:r>
            <a:endParaRPr/>
          </a:p>
          <a:p>
            <a:pPr indent="0" lvl="0" marL="0" rtl="0" algn="l">
              <a:spcBef>
                <a:spcPts val="1200"/>
              </a:spcBef>
              <a:spcAft>
                <a:spcPts val="0"/>
              </a:spcAft>
              <a:buNone/>
            </a:pPr>
            <a:r>
              <a:rPr lang="en"/>
              <a:t>One of the reasons that language affords this is because our use of labelling influences our attention to categorize our experience of the environment. </a:t>
            </a:r>
            <a:r>
              <a:rPr lang="en"/>
              <a:t>In this way, our attention becomes sculpted by our language use, and over time this has been incorporated into our own </a:t>
            </a:r>
            <a:r>
              <a:rPr lang="en"/>
              <a:t>cognitive</a:t>
            </a:r>
            <a:r>
              <a:rPr lang="en"/>
              <a:t> architecture. </a:t>
            </a:r>
            <a:endParaRPr/>
          </a:p>
          <a:p>
            <a:pPr indent="0" lvl="0" marL="0" rtl="0" algn="l">
              <a:spcBef>
                <a:spcPts val="1200"/>
              </a:spcBef>
              <a:spcAft>
                <a:spcPts val="0"/>
              </a:spcAft>
              <a:buNone/>
            </a:pPr>
            <a:r>
              <a:rPr lang="en"/>
              <a:t>Labels are used as r</a:t>
            </a:r>
            <a:r>
              <a:rPr lang="en"/>
              <a:t>udimentary tools to tag the environment and group objects </a:t>
            </a:r>
            <a:r>
              <a:rPr lang="en"/>
              <a:t>together</a:t>
            </a:r>
            <a:r>
              <a:rPr lang="en"/>
              <a:t>. This allows us to restructure the problem space and perceive what is relevant to solving problems in the environment in a manner that is meaningful to us and helps goal directed behaviour. </a:t>
            </a:r>
            <a:endParaRPr/>
          </a:p>
          <a:p>
            <a:pPr indent="0" lvl="0" marL="0" rtl="0" algn="l">
              <a:spcBef>
                <a:spcPts val="1200"/>
              </a:spcBef>
              <a:spcAft>
                <a:spcPts val="1200"/>
              </a:spcAft>
              <a:buNone/>
            </a:pPr>
            <a:r>
              <a:rPr lang="en"/>
              <a:t>In so doing, language allows us to solve problems and engage in </a:t>
            </a:r>
            <a:r>
              <a:rPr b="1" lang="en"/>
              <a:t>cognitive niche construction:</a:t>
            </a:r>
            <a:r>
              <a:rPr lang="en"/>
              <a:t> encompasses the activities and defining choices of an organism such that they become embedded within an environmental system.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1"/>
          <p:cNvSpPr txBox="1"/>
          <p:nvPr>
            <p:ph type="ctrTitle"/>
          </p:nvPr>
        </p:nvSpPr>
        <p:spPr>
          <a:xfrm>
            <a:off x="1817900" y="1906025"/>
            <a:ext cx="5361300" cy="1430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COG 250 Tutorial 6</a:t>
            </a:r>
            <a:endParaRPr/>
          </a:p>
        </p:txBody>
      </p:sp>
      <p:sp>
        <p:nvSpPr>
          <p:cNvPr id="273" name="Google Shape;273;p41"/>
          <p:cNvSpPr txBox="1"/>
          <p:nvPr>
            <p:ph idx="1" type="subTitle"/>
          </p:nvPr>
        </p:nvSpPr>
        <p:spPr>
          <a:xfrm>
            <a:off x="1817900" y="2996525"/>
            <a:ext cx="5361300" cy="157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 Konstantinos Xanthios</a:t>
            </a:r>
            <a:endParaRPr/>
          </a:p>
          <a:p>
            <a:pPr indent="0" lvl="0" marL="0" rtl="0" algn="ctr">
              <a:spcBef>
                <a:spcPts val="0"/>
              </a:spcBef>
              <a:spcAft>
                <a:spcPts val="0"/>
              </a:spcAft>
              <a:buNone/>
            </a:pPr>
            <a:r>
              <a:rPr lang="en"/>
              <a:t>Jan. 23, 2026</a:t>
            </a:r>
            <a:endParaRPr/>
          </a:p>
          <a:p>
            <a:pPr indent="0" lvl="0" marL="0" rtl="0" algn="ctr">
              <a:spcBef>
                <a:spcPts val="0"/>
              </a:spcBef>
              <a:spcAft>
                <a:spcPts val="0"/>
              </a:spcAft>
              <a:buNone/>
            </a:pPr>
            <a:r>
              <a:rPr lang="en"/>
              <a:t>TUT0102, TUT0202, TUT0302</a:t>
            </a:r>
            <a:endParaRPr/>
          </a:p>
          <a:p>
            <a:pPr indent="0" lvl="0" marL="0" rtl="0" algn="ctr">
              <a:spcBef>
                <a:spcPts val="0"/>
              </a:spcBef>
              <a:spcAft>
                <a:spcPts val="0"/>
              </a:spcAft>
              <a:buNone/>
            </a:pPr>
            <a:r>
              <a:rPr lang="en"/>
              <a:t>RW142</a:t>
            </a:r>
            <a:endParaRPr/>
          </a:p>
        </p:txBody>
      </p:sp>
      <p:pic>
        <p:nvPicPr>
          <p:cNvPr id="274" name="Google Shape;274;p41"/>
          <p:cNvPicPr preferRelativeResize="0"/>
          <p:nvPr/>
        </p:nvPicPr>
        <p:blipFill>
          <a:blip r:embed="rId3">
            <a:alphaModFix/>
          </a:blip>
          <a:stretch>
            <a:fillRect/>
          </a:stretch>
        </p:blipFill>
        <p:spPr>
          <a:xfrm>
            <a:off x="3536125" y="282900"/>
            <a:ext cx="2039125" cy="2039125"/>
          </a:xfrm>
          <a:prstGeom prst="rect">
            <a:avLst/>
          </a:prstGeom>
          <a:noFill/>
          <a:ln>
            <a:noFill/>
          </a:ln>
        </p:spPr>
      </p:pic>
      <p:pic>
        <p:nvPicPr>
          <p:cNvPr id="275" name="Google Shape;275;p41"/>
          <p:cNvPicPr preferRelativeResize="0"/>
          <p:nvPr/>
        </p:nvPicPr>
        <p:blipFill>
          <a:blip r:embed="rId4">
            <a:alphaModFix/>
          </a:blip>
          <a:stretch>
            <a:fillRect/>
          </a:stretch>
        </p:blipFill>
        <p:spPr>
          <a:xfrm>
            <a:off x="6716550" y="2150700"/>
            <a:ext cx="2124574" cy="1786375"/>
          </a:xfrm>
          <a:prstGeom prst="rect">
            <a:avLst/>
          </a:prstGeom>
          <a:noFill/>
          <a:ln>
            <a:noFill/>
          </a:ln>
        </p:spPr>
      </p:pic>
      <p:pic>
        <p:nvPicPr>
          <p:cNvPr id="276" name="Google Shape;276;p41"/>
          <p:cNvPicPr preferRelativeResize="0"/>
          <p:nvPr/>
        </p:nvPicPr>
        <p:blipFill>
          <a:blip r:embed="rId5">
            <a:alphaModFix/>
          </a:blip>
          <a:stretch>
            <a:fillRect/>
          </a:stretch>
        </p:blipFill>
        <p:spPr>
          <a:xfrm>
            <a:off x="320800" y="2109950"/>
            <a:ext cx="1786375" cy="17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2"/>
          <p:cNvSpPr txBox="1"/>
          <p:nvPr>
            <p:ph type="title"/>
          </p:nvPr>
        </p:nvSpPr>
        <p:spPr>
          <a:xfrm>
            <a:off x="729050" y="2013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Sensorimotor Loop and OAC: Lecture 8 (Clark, Chapter 1) </a:t>
            </a:r>
            <a:endParaRPr/>
          </a:p>
        </p:txBody>
      </p:sp>
      <p:sp>
        <p:nvSpPr>
          <p:cNvPr id="282" name="Google Shape;282;p42"/>
          <p:cNvSpPr txBox="1"/>
          <p:nvPr>
            <p:ph idx="1" type="body"/>
          </p:nvPr>
        </p:nvSpPr>
        <p:spPr>
          <a:xfrm>
            <a:off x="819150" y="1018050"/>
            <a:ext cx="7505700" cy="37623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lang="en"/>
              <a:t>The key to dynamic coupling involves our capacity to maintain coordinated sensorimotor engagement with the environment (Lungarella and Sporns 2005, 25):  </a:t>
            </a:r>
            <a:endParaRPr/>
          </a:p>
          <a:p>
            <a:pPr indent="-304959" lvl="0" marL="457200" rtl="0" algn="l">
              <a:spcBef>
                <a:spcPts val="1200"/>
              </a:spcBef>
              <a:spcAft>
                <a:spcPts val="0"/>
              </a:spcAft>
              <a:buSzPct val="100000"/>
              <a:buChar char="-"/>
            </a:pPr>
            <a:r>
              <a:rPr lang="en"/>
              <a:t>This is an example of a </a:t>
            </a:r>
            <a:r>
              <a:rPr b="1" lang="en">
                <a:highlight>
                  <a:srgbClr val="FFFF00"/>
                </a:highlight>
              </a:rPr>
              <a:t>Sensorimotor Loop</a:t>
            </a:r>
            <a:r>
              <a:rPr lang="en"/>
              <a:t> happening between the brain and the environment: the agent’s nervous system attends to and processes streams of sensory stimulation, and ultimately generates sequences of motor actions which in turn guide the further production and selection of sensory information. </a:t>
            </a:r>
            <a:endParaRPr/>
          </a:p>
          <a:p>
            <a:pPr indent="-304959" lvl="0" marL="457200" rtl="0" algn="l">
              <a:spcBef>
                <a:spcPts val="0"/>
              </a:spcBef>
              <a:spcAft>
                <a:spcPts val="0"/>
              </a:spcAft>
              <a:buSzPct val="100000"/>
              <a:buChar char="-"/>
            </a:pPr>
            <a:r>
              <a:rPr lang="en"/>
              <a:t>In this way, “information structuring” by motor activity and “information processing” by the neural system are continuously linked to each other through sensorimotor loops (Clark Chapter 1)</a:t>
            </a:r>
            <a:endParaRPr/>
          </a:p>
          <a:p>
            <a:pPr indent="0" lvl="0" marL="0" rtl="0" algn="l">
              <a:spcBef>
                <a:spcPts val="1200"/>
              </a:spcBef>
              <a:spcAft>
                <a:spcPts val="0"/>
              </a:spcAft>
              <a:buNone/>
            </a:pPr>
            <a:r>
              <a:rPr lang="en"/>
              <a:t>Sensorimotor Loop and example of dynamic coupling: </a:t>
            </a:r>
            <a:r>
              <a:rPr b="1" lang="en">
                <a:highlight>
                  <a:srgbClr val="FFFF00"/>
                </a:highlight>
              </a:rPr>
              <a:t>Optical Acceleration Cancellation (OAC)</a:t>
            </a:r>
            <a:endParaRPr b="1">
              <a:highlight>
                <a:srgbClr val="FFFF00"/>
              </a:highlight>
            </a:endParaRPr>
          </a:p>
          <a:p>
            <a:pPr indent="0" lvl="0" marL="0" rtl="0" algn="l">
              <a:spcBef>
                <a:spcPts val="1200"/>
              </a:spcBef>
              <a:spcAft>
                <a:spcPts val="0"/>
              </a:spcAft>
              <a:buNone/>
            </a:pPr>
            <a:r>
              <a:rPr b="1" lang="en">
                <a:highlight>
                  <a:schemeClr val="dk1"/>
                </a:highlight>
              </a:rPr>
              <a:t>OAC example in baseball: </a:t>
            </a:r>
            <a:r>
              <a:rPr lang="en">
                <a:highlight>
                  <a:schemeClr val="dk1"/>
                </a:highlight>
              </a:rPr>
              <a:t>Consider the classic example of running to catch a fly ball in a game of baseball. Optical Acceleration Cancelling allows the catcher to visually perceive the trajectory of the fly ball and update their movements in real-time to catch the ball. </a:t>
            </a:r>
            <a:r>
              <a:rPr b="1" i="1" lang="en">
                <a:highlight>
                  <a:schemeClr val="dk1"/>
                </a:highlight>
              </a:rPr>
              <a:t>The catcher is dynamically coupled to the environment of the baseball pitch, and the ball moving through the air (Clark, Chapter 1). </a:t>
            </a:r>
            <a:endParaRPr b="1" i="1">
              <a:highlight>
                <a:schemeClr val="dk1"/>
              </a:highlight>
            </a:endParaRPr>
          </a:p>
          <a:p>
            <a:pPr indent="0" lvl="0" marL="0" rtl="0" algn="l">
              <a:spcBef>
                <a:spcPts val="1200"/>
              </a:spcBef>
              <a:spcAft>
                <a:spcPts val="1200"/>
              </a:spcAft>
              <a:buNone/>
            </a:pPr>
            <a:r>
              <a:rPr b="1" lang="en">
                <a:highlight>
                  <a:srgbClr val="FFFF00"/>
                </a:highlight>
              </a:rPr>
              <a:t>OAC </a:t>
            </a:r>
            <a:r>
              <a:rPr lang="en">
                <a:highlight>
                  <a:schemeClr val="dk1"/>
                </a:highlight>
              </a:rPr>
              <a:t>allows the catcher to update visual data available in the optic flow in real time and sidestep the need to create a rich inner model to calculate the forward trajectory of the ball and remain dynamically coupled to the environment</a:t>
            </a:r>
            <a:endParaRPr>
              <a:highlight>
                <a:schemeClr val="dk1"/>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3"/>
          <p:cNvSpPr txBox="1"/>
          <p:nvPr>
            <p:ph type="title"/>
          </p:nvPr>
        </p:nvSpPr>
        <p:spPr>
          <a:xfrm>
            <a:off x="819150" y="3472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Constructionist Theory of Emotion (Lecture 9; Kiverstein &amp; Miller, 2015)</a:t>
            </a:r>
            <a:endParaRPr/>
          </a:p>
        </p:txBody>
      </p:sp>
      <p:sp>
        <p:nvSpPr>
          <p:cNvPr id="288" name="Google Shape;288;p43"/>
          <p:cNvSpPr txBox="1"/>
          <p:nvPr>
            <p:ph idx="1" type="body"/>
          </p:nvPr>
        </p:nvSpPr>
        <p:spPr>
          <a:xfrm>
            <a:off x="819150" y="1267925"/>
            <a:ext cx="7505700" cy="3529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As a cognitive agent engages in this sensorimotor activity, it becomes dynamically coupled to its environment. This embodied view of cognition was influenced by the idea that cognition and emotion deeply depend upon the whole living body of an organism. </a:t>
            </a:r>
            <a:endParaRPr/>
          </a:p>
          <a:p>
            <a:pPr indent="0" lvl="0" marL="0" rtl="0" algn="l">
              <a:spcBef>
                <a:spcPts val="1200"/>
              </a:spcBef>
              <a:spcAft>
                <a:spcPts val="0"/>
              </a:spcAft>
              <a:buNone/>
            </a:pPr>
            <a:r>
              <a:rPr lang="en"/>
              <a:t>This idea is the </a:t>
            </a:r>
            <a:r>
              <a:rPr b="1" lang="en">
                <a:highlight>
                  <a:srgbClr val="FFFF00"/>
                </a:highlight>
              </a:rPr>
              <a:t>Constructionist Theory of Emotion</a:t>
            </a:r>
            <a:r>
              <a:rPr lang="en"/>
              <a:t>: </a:t>
            </a:r>
            <a:endParaRPr/>
          </a:p>
          <a:p>
            <a:pPr indent="-311150" lvl="0" marL="457200" rtl="0" algn="l">
              <a:spcBef>
                <a:spcPts val="1200"/>
              </a:spcBef>
              <a:spcAft>
                <a:spcPts val="0"/>
              </a:spcAft>
              <a:buSzPts val="1300"/>
              <a:buChar char="-"/>
            </a:pPr>
            <a:r>
              <a:rPr lang="en"/>
              <a:t>Championed by Lisa Feldman-Barrett, this theory of emotion encompass the idea that emotional episodes such as fear, anger, and sadness are combinations of 2 fundamental dimensions:</a:t>
            </a:r>
            <a:endParaRPr/>
          </a:p>
          <a:p>
            <a:pPr indent="-311150" lvl="0" marL="457200" rtl="0" algn="l">
              <a:spcBef>
                <a:spcPts val="0"/>
              </a:spcBef>
              <a:spcAft>
                <a:spcPts val="0"/>
              </a:spcAft>
              <a:buSzPts val="1300"/>
              <a:buChar char="-"/>
            </a:pPr>
            <a:r>
              <a:rPr b="1" lang="en"/>
              <a:t>Arousal: </a:t>
            </a:r>
            <a:r>
              <a:rPr lang="en"/>
              <a:t>the strength and intensity of an emotion</a:t>
            </a:r>
            <a:endParaRPr/>
          </a:p>
          <a:p>
            <a:pPr indent="-311150" lvl="0" marL="457200" rtl="0" algn="l">
              <a:spcBef>
                <a:spcPts val="0"/>
              </a:spcBef>
              <a:spcAft>
                <a:spcPts val="0"/>
              </a:spcAft>
              <a:buSzPts val="1300"/>
              <a:buChar char="-"/>
            </a:pPr>
            <a:r>
              <a:rPr b="1" lang="en"/>
              <a:t>Valence</a:t>
            </a:r>
            <a:r>
              <a:rPr lang="en"/>
              <a:t>: the degree of pleasantness or unpleasantness</a:t>
            </a:r>
            <a:endParaRPr/>
          </a:p>
          <a:p>
            <a:pPr indent="0" lvl="0" marL="0" rtl="0" algn="l">
              <a:spcBef>
                <a:spcPts val="1200"/>
              </a:spcBef>
              <a:spcAft>
                <a:spcPts val="0"/>
              </a:spcAft>
              <a:buNone/>
            </a:pPr>
            <a:r>
              <a:rPr lang="en"/>
              <a:t>These dimensions work in combination with other cognitive processes such as attention and memory to appraise the environment and orient our perception within it to make us ready for adaptive action. </a:t>
            </a:r>
            <a:endParaRPr/>
          </a:p>
          <a:p>
            <a:pPr indent="0" lvl="0" marL="0" rtl="0" algn="l">
              <a:spcBef>
                <a:spcPts val="1200"/>
              </a:spcBef>
              <a:spcAft>
                <a:spcPts val="1200"/>
              </a:spcAft>
              <a:buNone/>
            </a:pPr>
            <a:r>
              <a:rPr lang="en"/>
              <a:t>More recently, psychological constructionists have begun to argue that emotions do not map onto distinct regions and networks in the brain but are instead the result of dynamic interactions between large-scale networks that compute domain-general functions (Kiverstein &amp; Miller, 2015).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txBox="1"/>
          <p:nvPr>
            <p:ph type="title"/>
          </p:nvPr>
        </p:nvSpPr>
        <p:spPr>
          <a:xfrm>
            <a:off x="819150" y="4469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Memory: Lecture 10 (Pfeifer &amp; Bongarde, Chapter 10)</a:t>
            </a:r>
            <a:endParaRPr/>
          </a:p>
        </p:txBody>
      </p:sp>
      <p:sp>
        <p:nvSpPr>
          <p:cNvPr id="294" name="Google Shape;294;p44"/>
          <p:cNvSpPr txBox="1"/>
          <p:nvPr>
            <p:ph idx="1" type="body"/>
          </p:nvPr>
        </p:nvSpPr>
        <p:spPr>
          <a:xfrm>
            <a:off x="819150" y="1450650"/>
            <a:ext cx="7505700" cy="3197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An example of one of these domain-general processes is memory. Pfeifer &amp; Bongarde examine</a:t>
            </a:r>
            <a:r>
              <a:rPr lang="en">
                <a:highlight>
                  <a:schemeClr val="dk1"/>
                </a:highlight>
              </a:rPr>
              <a:t> </a:t>
            </a:r>
            <a:r>
              <a:rPr b="1" lang="en">
                <a:highlight>
                  <a:schemeClr val="dk1"/>
                </a:highlight>
              </a:rPr>
              <a:t>embodied memory: </a:t>
            </a:r>
            <a:endParaRPr b="1">
              <a:highlight>
                <a:schemeClr val="dk1"/>
              </a:highlight>
            </a:endParaRPr>
          </a:p>
          <a:p>
            <a:pPr indent="-304959" lvl="0" marL="457200" rtl="0" algn="l">
              <a:spcBef>
                <a:spcPts val="1200"/>
              </a:spcBef>
              <a:spcAft>
                <a:spcPts val="0"/>
              </a:spcAft>
              <a:buSzPct val="100000"/>
              <a:buChar char="-"/>
            </a:pPr>
            <a:r>
              <a:rPr lang="en"/>
              <a:t>Memory is an embodied process, in that it is embedded in a wider environmental context that allow us to make sense of our experiences. </a:t>
            </a:r>
            <a:endParaRPr/>
          </a:p>
          <a:p>
            <a:pPr indent="-304959" lvl="0" marL="457200" rtl="0" algn="l">
              <a:spcBef>
                <a:spcPts val="0"/>
              </a:spcBef>
              <a:spcAft>
                <a:spcPts val="0"/>
              </a:spcAft>
              <a:buSzPct val="100000"/>
              <a:buChar char="-"/>
            </a:pPr>
            <a:r>
              <a:rPr lang="en"/>
              <a:t>This was examined with an artificial mouse experiment. The artificial mouse has whiskers in front, and is tasked with navigating a maze. The maze has doors, is in a T shape, and the mouse starts at the bottom. It must decide, based on certain cues, whether food is found to the left or right </a:t>
            </a:r>
            <a:endParaRPr/>
          </a:p>
          <a:p>
            <a:pPr indent="-304959" lvl="0" marL="457200" rtl="0" algn="l">
              <a:spcBef>
                <a:spcPts val="0"/>
              </a:spcBef>
              <a:spcAft>
                <a:spcPts val="0"/>
              </a:spcAft>
              <a:buSzPct val="100000"/>
              <a:buChar char="-"/>
            </a:pPr>
            <a:r>
              <a:rPr lang="en"/>
              <a:t>The mouse robot started with random choices, and was not immediately rewarded. It made decisions and moved through maze and then stumbled upon food reward- it had to figure out which action lead to this reward, how does it do this? </a:t>
            </a:r>
            <a:endParaRPr/>
          </a:p>
          <a:p>
            <a:pPr indent="0" lvl="0" marL="0" rtl="0" algn="l">
              <a:spcBef>
                <a:spcPts val="1200"/>
              </a:spcBef>
              <a:spcAft>
                <a:spcPts val="0"/>
              </a:spcAft>
              <a:buNone/>
            </a:pPr>
            <a:r>
              <a:rPr lang="en"/>
              <a:t>This experiment is concerned with the Credit assignment problem- how do you change behaviours without immediate reward? </a:t>
            </a:r>
            <a:endParaRPr/>
          </a:p>
          <a:p>
            <a:pPr indent="0" lvl="0" marL="0" rtl="0" algn="l">
              <a:spcBef>
                <a:spcPts val="1200"/>
              </a:spcBef>
              <a:spcAft>
                <a:spcPts val="1200"/>
              </a:spcAft>
              <a:buNone/>
            </a:pPr>
            <a:r>
              <a:rPr lang="en"/>
              <a:t>The mouse robot must remember choices, then actions are reinforced by reward- but which behaviour was responsible, memory must clearly play a role in this, yet the mouse is not equipped with memory storage.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5"/>
          <p:cNvSpPr txBox="1"/>
          <p:nvPr>
            <p:ph type="title"/>
          </p:nvPr>
        </p:nvSpPr>
        <p:spPr>
          <a:xfrm>
            <a:off x="769325" y="2310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Memory and Cognitive Offloading (Lecture 10, Pfeifer &amp; Bongarde)</a:t>
            </a:r>
            <a:endParaRPr/>
          </a:p>
        </p:txBody>
      </p:sp>
      <p:sp>
        <p:nvSpPr>
          <p:cNvPr id="300" name="Google Shape;300;p45"/>
          <p:cNvSpPr txBox="1"/>
          <p:nvPr>
            <p:ph idx="1" type="body"/>
          </p:nvPr>
        </p:nvSpPr>
        <p:spPr>
          <a:xfrm>
            <a:off x="435900" y="1124175"/>
            <a:ext cx="8272200" cy="3770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The artificial mouse is able to remember the location of the food rewards and navigate the maze because it is equipped with a neural network that is capable of </a:t>
            </a:r>
            <a:r>
              <a:rPr b="1" lang="en"/>
              <a:t>Hebbian learning</a:t>
            </a:r>
            <a:r>
              <a:rPr lang="en"/>
              <a:t>: </a:t>
            </a:r>
            <a:endParaRPr/>
          </a:p>
          <a:p>
            <a:pPr indent="-311150" lvl="0" marL="457200" rtl="0" algn="l">
              <a:spcBef>
                <a:spcPts val="1200"/>
              </a:spcBef>
              <a:spcAft>
                <a:spcPts val="0"/>
              </a:spcAft>
              <a:buSzPts val="1300"/>
              <a:buChar char="-"/>
            </a:pPr>
            <a:r>
              <a:rPr lang="en"/>
              <a:t>The mouses’ network is equipped with the tactile nodes, the motor nodes, and vision nodes (which detect the walls in the maze). The connections between these nodes become more closely associated and strengthened as the mouse moves through the maze and locates the reward. </a:t>
            </a:r>
            <a:endParaRPr/>
          </a:p>
          <a:p>
            <a:pPr indent="-311150" lvl="0" marL="457200" rtl="0" algn="l">
              <a:spcBef>
                <a:spcPts val="0"/>
              </a:spcBef>
              <a:spcAft>
                <a:spcPts val="0"/>
              </a:spcAft>
              <a:buSzPts val="1300"/>
              <a:buChar char="-"/>
            </a:pPr>
            <a:r>
              <a:rPr lang="en"/>
              <a:t>In essence, the robot performs delayed reward learning without possessing an explicit memory of the relevant events and decisions. This happens through Hebbian learning, where the synaptic strengths within the robot’s neural network have been changed to, over time, derive a more and more accurate mapping of the reward location within the maze.</a:t>
            </a:r>
            <a:endParaRPr/>
          </a:p>
          <a:p>
            <a:pPr indent="0" lvl="0" marL="0" rtl="0" algn="l">
              <a:spcBef>
                <a:spcPts val="1200"/>
              </a:spcBef>
              <a:spcAft>
                <a:spcPts val="0"/>
              </a:spcAft>
              <a:buNone/>
            </a:pPr>
            <a:r>
              <a:rPr lang="en"/>
              <a:t>In this way, the artificial mouse engages in a rudimentary form of </a:t>
            </a:r>
            <a:r>
              <a:rPr b="1" lang="en">
                <a:highlight>
                  <a:srgbClr val="FFFF00"/>
                </a:highlight>
              </a:rPr>
              <a:t>cognitive offloading, </a:t>
            </a:r>
            <a:r>
              <a:rPr lang="en">
                <a:highlight>
                  <a:schemeClr val="dk1"/>
                </a:highlight>
              </a:rPr>
              <a:t>where memory is offloaded to the environment. </a:t>
            </a:r>
            <a:endParaRPr/>
          </a:p>
          <a:p>
            <a:pPr indent="-311150" lvl="0" marL="457200" rtl="0" algn="l">
              <a:spcBef>
                <a:spcPts val="1200"/>
              </a:spcBef>
              <a:spcAft>
                <a:spcPts val="0"/>
              </a:spcAft>
              <a:buSzPts val="1300"/>
              <a:buChar char="-"/>
            </a:pPr>
            <a:r>
              <a:rPr lang="en"/>
              <a:t>In this example, memory becomes an emergent process in the robot’s interaction with the environment. The robot engages in adaptive behavior, which causes it’s memory to emerge in response to it’s ever evolving distributed representation of the maze. This is continuously adjusted by changes made to the signal strength of it’s nodes the moderate it’s movements through the maze.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6"/>
          <p:cNvSpPr txBox="1"/>
          <p:nvPr>
            <p:ph type="title"/>
          </p:nvPr>
        </p:nvSpPr>
        <p:spPr>
          <a:xfrm>
            <a:off x="819150" y="3951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Subsumption Architecture and Parity Principle (Lecture 7)</a:t>
            </a:r>
            <a:endParaRPr/>
          </a:p>
        </p:txBody>
      </p:sp>
      <p:sp>
        <p:nvSpPr>
          <p:cNvPr id="306" name="Google Shape;306;p46"/>
          <p:cNvSpPr txBox="1"/>
          <p:nvPr>
            <p:ph idx="1" type="body"/>
          </p:nvPr>
        </p:nvSpPr>
        <p:spPr>
          <a:xfrm>
            <a:off x="819150" y="1390825"/>
            <a:ext cx="7505700" cy="2988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The robotic mouse is able to offload it’s memory onto the environment because it is built with subsumption architecture in mind. </a:t>
            </a:r>
            <a:endParaRPr/>
          </a:p>
          <a:p>
            <a:pPr indent="-304959" lvl="0" marL="457200" rtl="0" algn="l">
              <a:spcBef>
                <a:spcPts val="1200"/>
              </a:spcBef>
              <a:spcAft>
                <a:spcPts val="0"/>
              </a:spcAft>
              <a:buSzPct val="100000"/>
              <a:buChar char="-"/>
            </a:pPr>
            <a:r>
              <a:rPr b="1" lang="en">
                <a:highlight>
                  <a:srgbClr val="FFFF00"/>
                </a:highlight>
              </a:rPr>
              <a:t>Subsumption architecture (Brooks): </a:t>
            </a:r>
            <a:r>
              <a:rPr lang="en"/>
              <a:t>a concept in embodied robotics that models a behavioural system in layers of processes happening in parallel, as opposed to isolated modular processes. Cognitive activity happens in this simple system through reciprocal feedback from the environment, which helps update the system’s processing to arrive at a progressively more accurate reconstruction of the external environment. </a:t>
            </a:r>
            <a:endParaRPr/>
          </a:p>
          <a:p>
            <a:pPr indent="0" lvl="0" marL="0" rtl="0" algn="l">
              <a:spcBef>
                <a:spcPts val="1200"/>
              </a:spcBef>
              <a:spcAft>
                <a:spcPts val="0"/>
              </a:spcAft>
              <a:buNone/>
            </a:pPr>
            <a:r>
              <a:rPr lang="en"/>
              <a:t>Memory is not isolated, stored or retrieved from a single location- it is reconstructed by the patterns of activity happening between the nodes in the network, as their signal strength is varied and updated by processes of back-propagation and error correction. In the case of Pfeifer &amp; Bongarde’s experiment, the mouse does this in real time to yield adaptive behaviour and navigate itself through the maze. </a:t>
            </a:r>
            <a:endParaRPr/>
          </a:p>
          <a:p>
            <a:pPr indent="0" lvl="0" marL="0" rtl="0" algn="l">
              <a:spcBef>
                <a:spcPts val="1200"/>
              </a:spcBef>
              <a:spcAft>
                <a:spcPts val="1200"/>
              </a:spcAft>
              <a:buNone/>
            </a:pPr>
            <a:r>
              <a:rPr lang="en"/>
              <a:t>The coupled and dynamic nature of memory in this example illustrates the </a:t>
            </a:r>
            <a:r>
              <a:rPr b="1" lang="en">
                <a:highlight>
                  <a:srgbClr val="FFFF00"/>
                </a:highlight>
              </a:rPr>
              <a:t>parity principle:</a:t>
            </a:r>
            <a:r>
              <a:rPr lang="en"/>
              <a:t> if a process in the world works in a way that we should count as a cognitive process if it were done in the head, then we should count it as a cognitive process all the same.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7"/>
          <p:cNvSpPr txBox="1"/>
          <p:nvPr>
            <p:ph type="title"/>
          </p:nvPr>
        </p:nvSpPr>
        <p:spPr>
          <a:xfrm>
            <a:off x="819150" y="4347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Embodied Cognition: 3 Grades of Embodiment (Lecture 11, Clark Chapter 2)</a:t>
            </a:r>
            <a:endParaRPr/>
          </a:p>
        </p:txBody>
      </p:sp>
      <p:sp>
        <p:nvSpPr>
          <p:cNvPr id="312" name="Google Shape;312;p47"/>
          <p:cNvSpPr txBox="1"/>
          <p:nvPr>
            <p:ph idx="1" type="body"/>
          </p:nvPr>
        </p:nvSpPr>
        <p:spPr>
          <a:xfrm>
            <a:off x="819150" y="1389325"/>
            <a:ext cx="7505700" cy="3371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The basic foundation for an embodied and dynamical cognitive system has been outlined so far. Clark explores this further when he introduces the 3 grades of embodiment: </a:t>
            </a:r>
            <a:endParaRPr/>
          </a:p>
          <a:p>
            <a:pPr indent="-311150" lvl="0" marL="457200" rtl="0" algn="l">
              <a:spcBef>
                <a:spcPts val="1200"/>
              </a:spcBef>
              <a:spcAft>
                <a:spcPts val="0"/>
              </a:spcAft>
              <a:buSzPts val="1300"/>
              <a:buAutoNum type="arabicPeriod"/>
            </a:pPr>
            <a:r>
              <a:rPr b="1" lang="en"/>
              <a:t>Mere Embodiment:</a:t>
            </a:r>
            <a:r>
              <a:rPr lang="en"/>
              <a:t> A merely embodied creature or robot is one equipped with a body and sensors, able to engage in closed-loop interactions with its world, but for whom the body is nothing but a highly controllable means to implement practical solutions arrived at by pure reason. In mere embodiment, the body is still a problem to be solved </a:t>
            </a:r>
            <a:endParaRPr/>
          </a:p>
          <a:p>
            <a:pPr indent="-311150" lvl="0" marL="457200" rtl="0" algn="l">
              <a:spcBef>
                <a:spcPts val="0"/>
              </a:spcBef>
              <a:spcAft>
                <a:spcPts val="0"/>
              </a:spcAft>
              <a:buSzPts val="1300"/>
              <a:buAutoNum type="arabicPeriod"/>
            </a:pPr>
            <a:r>
              <a:rPr b="1" lang="en"/>
              <a:t>Basic Embodiment: </a:t>
            </a:r>
            <a:r>
              <a:rPr lang="en"/>
              <a:t>A basically embodied creature or robot would then be one (we saw several in chap. 1) for whom the body is not just another problem space, requiring constant micromanaged control, but is rather a resource whose own features and dynamics could be actively exploited allowing for increasingly fluent forms of action selection and control.</a:t>
            </a:r>
            <a:endParaRPr/>
          </a:p>
          <a:p>
            <a:pPr indent="-311150" lvl="0" marL="457200" rtl="0" algn="l">
              <a:spcBef>
                <a:spcPts val="0"/>
              </a:spcBef>
              <a:spcAft>
                <a:spcPts val="0"/>
              </a:spcAft>
              <a:buSzPts val="1300"/>
              <a:buAutoNum type="arabicPeriod"/>
            </a:pPr>
            <a:r>
              <a:rPr b="1" lang="en"/>
              <a:t>Profound Embodiment: </a:t>
            </a:r>
            <a:r>
              <a:rPr lang="en"/>
              <a:t>Biological systems (especially primates) seem to be specifically designed to constantly search for opportunities to make the most of body and world, checking for what is available, and then (at various timescales and with varying degrees of difficulty) integrating new resources very deeply, creating whole new agent-world circuits in the process. A profoundly embodied creature or robot is thus one that is highly engineered to be able to learn to make maximal problem-simplifying use of an open-ended variety of internal, bodily, or external sources of order.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8"/>
          <p:cNvSpPr txBox="1"/>
          <p:nvPr>
            <p:ph type="title"/>
          </p:nvPr>
        </p:nvSpPr>
        <p:spPr>
          <a:xfrm>
            <a:off x="819150" y="5032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Extended Cognition and Cyborgs (Lecture 11, Clark Chapter 2)</a:t>
            </a:r>
            <a:endParaRPr/>
          </a:p>
        </p:txBody>
      </p:sp>
      <p:sp>
        <p:nvSpPr>
          <p:cNvPr id="318" name="Google Shape;318;p48"/>
          <p:cNvSpPr txBox="1"/>
          <p:nvPr>
            <p:ph idx="1" type="body"/>
          </p:nvPr>
        </p:nvSpPr>
        <p:spPr>
          <a:xfrm>
            <a:off x="819150" y="1389850"/>
            <a:ext cx="7614000" cy="34467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Beginning this semester, we saw a shift to consider what it means for a cognitive system to become not just embodied, but extended in the environment. </a:t>
            </a:r>
            <a:endParaRPr/>
          </a:p>
          <a:p>
            <a:pPr indent="0" lvl="0" marL="0" rtl="0" algn="l">
              <a:spcBef>
                <a:spcPts val="1200"/>
              </a:spcBef>
              <a:spcAft>
                <a:spcPts val="0"/>
              </a:spcAft>
              <a:buNone/>
            </a:pPr>
            <a:r>
              <a:rPr b="1" lang="en">
                <a:highlight>
                  <a:srgbClr val="FFFF00"/>
                </a:highlight>
              </a:rPr>
              <a:t>Extended cognition</a:t>
            </a:r>
            <a:r>
              <a:rPr lang="en"/>
              <a:t> resides as a necessary aspect of that third grade of profound embodiment. For Clark, agents that are capable of this kind of deep incorporation of new bodily, sensory and cognitive structure are examples of </a:t>
            </a:r>
            <a:r>
              <a:rPr b="1" lang="en"/>
              <a:t>“profoundly embodied agents”:</a:t>
            </a:r>
            <a:r>
              <a:rPr lang="en"/>
              <a:t> agents that are able constantly to negotiate and renegotiate the boundary between the cognitive processing happening within the agent, and how this is impacted, shaped or changed by the environment itself. </a:t>
            </a:r>
            <a:endParaRPr/>
          </a:p>
          <a:p>
            <a:pPr indent="0" lvl="0" marL="0" rtl="0" algn="l">
              <a:spcBef>
                <a:spcPts val="1200"/>
              </a:spcBef>
              <a:spcAft>
                <a:spcPts val="0"/>
              </a:spcAft>
              <a:buNone/>
            </a:pPr>
            <a:r>
              <a:rPr lang="en"/>
              <a:t>One of the ways in which cognitive agents can re-negotiate this boundary is through the deliberate use, and eventual internalization, of </a:t>
            </a:r>
            <a:r>
              <a:rPr b="1" lang="en"/>
              <a:t>technological extensions</a:t>
            </a:r>
            <a:r>
              <a:rPr lang="en"/>
              <a:t>, which can be mental, emotional, intellectual or even cultural </a:t>
            </a:r>
            <a:endParaRPr/>
          </a:p>
          <a:p>
            <a:pPr indent="0" lvl="0" marL="0" rtl="0" algn="l">
              <a:spcBef>
                <a:spcPts val="1200"/>
              </a:spcBef>
              <a:spcAft>
                <a:spcPts val="0"/>
              </a:spcAft>
              <a:buNone/>
            </a:pPr>
            <a:r>
              <a:rPr lang="en"/>
              <a:t>With this shift to </a:t>
            </a:r>
            <a:r>
              <a:rPr lang="en">
                <a:highlight>
                  <a:schemeClr val="dk1"/>
                </a:highlight>
              </a:rPr>
              <a:t>extended cognitive systems </a:t>
            </a:r>
            <a:r>
              <a:rPr lang="en"/>
              <a:t>comes the idea of a cyborg: an entity with both biological and technological elements that have become integrated together. </a:t>
            </a:r>
            <a:endParaRPr/>
          </a:p>
          <a:p>
            <a:pPr indent="0" lvl="0" marL="0" rtl="0" algn="l">
              <a:spcBef>
                <a:spcPts val="1200"/>
              </a:spcBef>
              <a:spcAft>
                <a:spcPts val="1200"/>
              </a:spcAft>
              <a:buNone/>
            </a:pPr>
            <a:r>
              <a:rPr lang="en"/>
              <a:t>When considering the mind, Clark takes this a step further and poses the idea of a </a:t>
            </a:r>
            <a:r>
              <a:rPr b="1" lang="en"/>
              <a:t>natural born cyborg:</a:t>
            </a:r>
            <a:r>
              <a:rPr lang="en"/>
              <a:t> a cognitive system that is capable of continuously re-negotiating its own limits, components, data stores, and interfaces.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9"/>
          <p:cNvSpPr txBox="1"/>
          <p:nvPr>
            <p:ph type="title"/>
          </p:nvPr>
        </p:nvSpPr>
        <p:spPr>
          <a:xfrm>
            <a:off x="819150" y="4195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Trust and “Glue” in Extended Cognition: Clark Chapter 4-5; Aizawa video for Lecture 14)</a:t>
            </a:r>
            <a:endParaRPr/>
          </a:p>
        </p:txBody>
      </p:sp>
      <p:sp>
        <p:nvSpPr>
          <p:cNvPr id="324" name="Google Shape;324;p49"/>
          <p:cNvSpPr txBox="1"/>
          <p:nvPr>
            <p:ph idx="1" type="body"/>
          </p:nvPr>
        </p:nvSpPr>
        <p:spPr>
          <a:xfrm>
            <a:off x="819150" y="1374100"/>
            <a:ext cx="7505700" cy="33936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Although cognitive agents are able to utilize a variety of tools to extend their cognition, Clark argues for cognitive fluency in the agent’s ability to use these extensions with consistency, familiarity and expertise such that our minds can be malleable enough to adapt to their use in a meaningful way. Clark outlines the components for fluency here: </a:t>
            </a:r>
            <a:endParaRPr/>
          </a:p>
          <a:p>
            <a:pPr indent="-304959" lvl="0" marL="457200" rtl="0" algn="l">
              <a:spcBef>
                <a:spcPts val="1200"/>
              </a:spcBef>
              <a:spcAft>
                <a:spcPts val="0"/>
              </a:spcAft>
              <a:buSzPct val="100000"/>
              <a:buChar char="-"/>
            </a:pPr>
            <a:r>
              <a:rPr lang="en"/>
              <a:t>1. The resource or tool must be reliably available and typically invoked. </a:t>
            </a:r>
            <a:endParaRPr/>
          </a:p>
          <a:p>
            <a:pPr indent="-304959" lvl="0" marL="457200" rtl="0" algn="l">
              <a:spcBef>
                <a:spcPts val="0"/>
              </a:spcBef>
              <a:spcAft>
                <a:spcPts val="0"/>
              </a:spcAft>
              <a:buSzPct val="100000"/>
              <a:buChar char="-"/>
            </a:pPr>
            <a:r>
              <a:rPr lang="en"/>
              <a:t>2. Any information retrieved or processed by using the tool should be more or less automatically endorsed. It should not usually be subject to critical scrutiny (e.g., unlike the opinions of other people). It should be deemed about as trustworthy as something retrieved clearly from biological memory.</a:t>
            </a:r>
            <a:endParaRPr/>
          </a:p>
          <a:p>
            <a:pPr indent="-304959" lvl="0" marL="457200" rtl="0" algn="l">
              <a:spcBef>
                <a:spcPts val="0"/>
              </a:spcBef>
              <a:spcAft>
                <a:spcPts val="0"/>
              </a:spcAft>
              <a:buSzPct val="100000"/>
              <a:buChar char="-"/>
            </a:pPr>
            <a:r>
              <a:rPr lang="en"/>
              <a:t>3. That information contained in the resource should be easily accessible as and when required.</a:t>
            </a:r>
            <a:endParaRPr/>
          </a:p>
          <a:p>
            <a:pPr indent="-304959" lvl="0" marL="457200" rtl="0" algn="l">
              <a:spcBef>
                <a:spcPts val="0"/>
              </a:spcBef>
              <a:spcAft>
                <a:spcPts val="0"/>
              </a:spcAft>
              <a:buSzPct val="100000"/>
              <a:buChar char="-"/>
            </a:pPr>
            <a:r>
              <a:rPr lang="en"/>
              <a:t>4. That the information in the notebook has been consciously endorsed at some point in the past and indeed is there as a consequence of this endorsement.</a:t>
            </a:r>
            <a:endParaRPr/>
          </a:p>
          <a:p>
            <a:pPr indent="0" lvl="0" marL="0" rtl="0" algn="l">
              <a:spcBef>
                <a:spcPts val="1200"/>
              </a:spcBef>
              <a:spcAft>
                <a:spcPts val="1200"/>
              </a:spcAft>
              <a:buNone/>
            </a:pPr>
            <a:r>
              <a:rPr lang="en"/>
              <a:t>In arguing for the fluency of these technological extensions, this is how we develop </a:t>
            </a:r>
            <a:r>
              <a:rPr b="1" lang="en">
                <a:highlight>
                  <a:srgbClr val="FFFF00"/>
                </a:highlight>
              </a:rPr>
              <a:t>trust in extended cognition</a:t>
            </a:r>
            <a:r>
              <a:rPr lang="en"/>
              <a:t>: our use of the technological extension becomes completely transparent, and it becomes an integrated part of the cognitive system spanning the brain, body and environment. It allows us to solve problems and navigate the world in a meaningful way.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0"/>
          <p:cNvSpPr txBox="1"/>
          <p:nvPr>
            <p:ph type="title"/>
          </p:nvPr>
        </p:nvSpPr>
        <p:spPr>
          <a:xfrm>
            <a:off x="788700" y="4043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Technological Extension: Language as a Cognitive Tool (Lecture 12, Clark Chapter 3)</a:t>
            </a:r>
            <a:endParaRPr/>
          </a:p>
        </p:txBody>
      </p:sp>
      <p:sp>
        <p:nvSpPr>
          <p:cNvPr id="330" name="Google Shape;330;p50"/>
          <p:cNvSpPr txBox="1"/>
          <p:nvPr>
            <p:ph idx="1" type="body"/>
          </p:nvPr>
        </p:nvSpPr>
        <p:spPr>
          <a:xfrm>
            <a:off x="819150" y="1313775"/>
            <a:ext cx="7505700" cy="348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capacities for language have played a critical role in shaping our cognitive architecture. This use of </a:t>
            </a:r>
            <a:r>
              <a:rPr b="1" lang="en">
                <a:highlight>
                  <a:srgbClr val="FFFF00"/>
                </a:highlight>
              </a:rPr>
              <a:t>language as a cognitive tool </a:t>
            </a:r>
            <a:r>
              <a:rPr lang="en">
                <a:highlight>
                  <a:schemeClr val="dk1"/>
                </a:highlight>
              </a:rPr>
              <a:t>is an example of what it means for a profoundly embodied agent to be capable of technological extension. </a:t>
            </a:r>
            <a:endParaRPr>
              <a:highlight>
                <a:schemeClr val="dk1"/>
              </a:highlight>
            </a:endParaRPr>
          </a:p>
          <a:p>
            <a:pPr indent="0" lvl="0" marL="0" rtl="0" algn="l">
              <a:spcBef>
                <a:spcPts val="1200"/>
              </a:spcBef>
              <a:spcAft>
                <a:spcPts val="0"/>
              </a:spcAft>
              <a:buNone/>
            </a:pPr>
            <a:r>
              <a:rPr lang="en">
                <a:highlight>
                  <a:schemeClr val="dk1"/>
                </a:highlight>
              </a:rPr>
              <a:t>Clark considers language to be a cognitive scaffold that shapes our cognition and it’s capabilities for abstract thought. Clark outlines three benefits to our use of this linguistic scaffold:</a:t>
            </a:r>
            <a:endParaRPr>
              <a:highlight>
                <a:schemeClr val="dk1"/>
              </a:highlight>
            </a:endParaRPr>
          </a:p>
          <a:p>
            <a:pPr indent="-311150" lvl="0" marL="457200" rtl="0" algn="l">
              <a:spcBef>
                <a:spcPts val="1200"/>
              </a:spcBef>
              <a:spcAft>
                <a:spcPts val="0"/>
              </a:spcAft>
              <a:buSzPts val="1300"/>
              <a:buChar char="-"/>
            </a:pPr>
            <a:r>
              <a:rPr lang="en">
                <a:highlight>
                  <a:schemeClr val="dk1"/>
                </a:highlight>
              </a:rPr>
              <a:t>First, the simple act of labeling the world opens up a variety of new computational opportunities and supports the discovery of increasingly abstract patterns in nature. </a:t>
            </a:r>
            <a:endParaRPr>
              <a:highlight>
                <a:schemeClr val="dk1"/>
              </a:highlight>
            </a:endParaRPr>
          </a:p>
          <a:p>
            <a:pPr indent="-311150" lvl="0" marL="457200" rtl="0" algn="l">
              <a:spcBef>
                <a:spcPts val="0"/>
              </a:spcBef>
              <a:spcAft>
                <a:spcPts val="0"/>
              </a:spcAft>
              <a:buSzPts val="1300"/>
              <a:buChar char="-"/>
            </a:pPr>
            <a:r>
              <a:rPr lang="en">
                <a:highlight>
                  <a:schemeClr val="dk1"/>
                </a:highlight>
              </a:rPr>
              <a:t>Second, encountering or recalling structured sentences supports the development of otherwise unattainable kinds of expertise. </a:t>
            </a:r>
            <a:endParaRPr>
              <a:highlight>
                <a:schemeClr val="dk1"/>
              </a:highlight>
            </a:endParaRPr>
          </a:p>
          <a:p>
            <a:pPr indent="-311150" lvl="0" marL="457200" rtl="0" algn="l">
              <a:spcBef>
                <a:spcPts val="0"/>
              </a:spcBef>
              <a:spcAft>
                <a:spcPts val="0"/>
              </a:spcAft>
              <a:buSzPts val="1300"/>
              <a:buChar char="-"/>
            </a:pPr>
            <a:r>
              <a:rPr lang="en">
                <a:highlight>
                  <a:schemeClr val="dk1"/>
                </a:highlight>
              </a:rPr>
              <a:t>And third, linguistic structures contribute to some of the most important yet conceptually complex of all human capacities: our ability to reflect on our own thoughts and characters and our limited but genuine capacity to control and guide the shape and contents of our own thinking.</a:t>
            </a:r>
            <a:endParaRPr>
              <a:highlight>
                <a:schemeClr val="dk1"/>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1"/>
          <p:cNvSpPr txBox="1"/>
          <p:nvPr>
            <p:ph type="title"/>
          </p:nvPr>
        </p:nvSpPr>
        <p:spPr>
          <a:xfrm>
            <a:off x="573200" y="332250"/>
            <a:ext cx="7897800" cy="1004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Language and Redirecting Attention: Niche Construction (Lecture 13; Clark Chapter 3 and 4)</a:t>
            </a:r>
            <a:endParaRPr/>
          </a:p>
        </p:txBody>
      </p:sp>
      <p:sp>
        <p:nvSpPr>
          <p:cNvPr id="336" name="Google Shape;336;p51"/>
          <p:cNvSpPr txBox="1"/>
          <p:nvPr>
            <p:ph idx="1" type="body"/>
          </p:nvPr>
        </p:nvSpPr>
        <p:spPr>
          <a:xfrm>
            <a:off x="819150" y="1405075"/>
            <a:ext cx="7505700" cy="303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In these ways, language functions as a technological extension that scaffolds our capabilities for </a:t>
            </a:r>
            <a:r>
              <a:rPr b="1" lang="en"/>
              <a:t>metacognition</a:t>
            </a:r>
            <a:r>
              <a:rPr lang="en"/>
              <a:t>: our ability to think about our own thinking, and reflect on and evaluate our own thoughts and internal states.</a:t>
            </a:r>
            <a:endParaRPr/>
          </a:p>
          <a:p>
            <a:pPr indent="0" lvl="0" marL="0" rtl="0" algn="l">
              <a:spcBef>
                <a:spcPts val="1200"/>
              </a:spcBef>
              <a:spcAft>
                <a:spcPts val="0"/>
              </a:spcAft>
              <a:buNone/>
            </a:pPr>
            <a:r>
              <a:rPr lang="en"/>
              <a:t>One of the reasons that language affords this is because our use of labelling influences our attention to categorize our experience of the environment. In this way, our attention becomes sculpted by our language use, and over time this has been incorporated into our own cognitive architecture. </a:t>
            </a:r>
            <a:endParaRPr/>
          </a:p>
          <a:p>
            <a:pPr indent="0" lvl="0" marL="0" rtl="0" algn="l">
              <a:spcBef>
                <a:spcPts val="1200"/>
              </a:spcBef>
              <a:spcAft>
                <a:spcPts val="0"/>
              </a:spcAft>
              <a:buNone/>
            </a:pPr>
            <a:r>
              <a:rPr lang="en"/>
              <a:t>Labels are used as rudimentary tools to tag the environment and group objects together. This allows us to restructure the problem space and perceive what is relevant to solving problems in the environment in a manner that is meaningful to us and helps goal directed behaviour. </a:t>
            </a:r>
            <a:endParaRPr/>
          </a:p>
          <a:p>
            <a:pPr indent="0" lvl="0" marL="0" rtl="0" algn="l">
              <a:spcBef>
                <a:spcPts val="1200"/>
              </a:spcBef>
              <a:spcAft>
                <a:spcPts val="1200"/>
              </a:spcAft>
              <a:buNone/>
            </a:pPr>
            <a:r>
              <a:rPr lang="en"/>
              <a:t>In so doing, language allows us to solve problems and engage in </a:t>
            </a:r>
            <a:r>
              <a:rPr b="1" lang="en"/>
              <a:t>cognitive niche construction:</a:t>
            </a:r>
            <a:r>
              <a:rPr lang="en"/>
              <a:t> encompasses the activities and defining choices of an organism such that they become embedded within an environmental system.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2"/>
          <p:cNvSpPr txBox="1"/>
          <p:nvPr>
            <p:ph type="title"/>
          </p:nvPr>
        </p:nvSpPr>
        <p:spPr>
          <a:xfrm>
            <a:off x="686275" y="4712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Watt Governor (Lecture 6): Walmsley Chapter 6 </a:t>
            </a:r>
            <a:endParaRPr/>
          </a:p>
        </p:txBody>
      </p:sp>
      <p:sp>
        <p:nvSpPr>
          <p:cNvPr id="342" name="Google Shape;342;p52"/>
          <p:cNvSpPr txBox="1"/>
          <p:nvPr>
            <p:ph idx="1" type="body"/>
          </p:nvPr>
        </p:nvSpPr>
        <p:spPr>
          <a:xfrm>
            <a:off x="462050" y="1359275"/>
            <a:ext cx="4773000" cy="34965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t/>
            </a:r>
            <a:endParaRPr/>
          </a:p>
          <a:p>
            <a:pPr indent="0" lvl="0" marL="0" rtl="0" algn="l">
              <a:spcBef>
                <a:spcPts val="1200"/>
              </a:spcBef>
              <a:spcAft>
                <a:spcPts val="0"/>
              </a:spcAft>
              <a:buNone/>
            </a:pPr>
            <a:r>
              <a:rPr b="1" lang="en">
                <a:highlight>
                  <a:schemeClr val="dk1"/>
                </a:highlight>
              </a:rPr>
              <a:t>Watt governor:</a:t>
            </a:r>
            <a:r>
              <a:rPr lang="en"/>
              <a:t> a v</a:t>
            </a:r>
            <a:r>
              <a:rPr lang="en"/>
              <a:t>ertical spindle with two weighted hinged arms is attached to the flywheel. The spindle rotates at the speed of the flywheel and as the speed varies, the weighted hinged arms are caused to rise and fall due to centrifugal force. By an arrangement of levers and hinges, the motion of these arms is linked to the throttle valve of the engine. If the speed of the flywheel increases, the arms raise, causing the throttle to close, and restricting the flow of steam. If the speed decreases, the arms fall, and allow the throttle to open, thus increasing the flow of steam. </a:t>
            </a:r>
            <a:endParaRPr/>
          </a:p>
          <a:p>
            <a:pPr indent="0" lvl="0" marL="0" rtl="0" algn="l">
              <a:spcBef>
                <a:spcPts val="1200"/>
              </a:spcBef>
              <a:spcAft>
                <a:spcPts val="0"/>
              </a:spcAft>
              <a:buNone/>
            </a:pPr>
            <a:r>
              <a:rPr lang="en"/>
              <a:t>Consequently, </a:t>
            </a:r>
            <a:r>
              <a:rPr b="1" i="1" lang="en"/>
              <a:t>the engine maintains a constant flywheel speed with no fluctuations caused by the varying pressures and loads on the engine.</a:t>
            </a:r>
            <a:endParaRPr b="1" i="1"/>
          </a:p>
          <a:p>
            <a:pPr indent="0" lvl="0" marL="0" rtl="0" algn="l">
              <a:spcBef>
                <a:spcPts val="1200"/>
              </a:spcBef>
              <a:spcAft>
                <a:spcPts val="1200"/>
              </a:spcAft>
              <a:buNone/>
            </a:pPr>
            <a:r>
              <a:rPr b="1" lang="en"/>
              <a:t>Van Gelder goes on to propose that perhaps cognitive systems are more like the Watt-governor, which features many components that interact with one another in an overarching system, as opposed to a Turing test. </a:t>
            </a:r>
            <a:endParaRPr b="1"/>
          </a:p>
        </p:txBody>
      </p:sp>
      <p:pic>
        <p:nvPicPr>
          <p:cNvPr id="343" name="Google Shape;343;p52"/>
          <p:cNvPicPr preferRelativeResize="0"/>
          <p:nvPr/>
        </p:nvPicPr>
        <p:blipFill>
          <a:blip r:embed="rId3">
            <a:alphaModFix/>
          </a:blip>
          <a:stretch>
            <a:fillRect/>
          </a:stretch>
        </p:blipFill>
        <p:spPr>
          <a:xfrm>
            <a:off x="5117423" y="1542725"/>
            <a:ext cx="3727550" cy="2787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3"/>
          <p:cNvSpPr txBox="1"/>
          <p:nvPr>
            <p:ph type="title"/>
          </p:nvPr>
        </p:nvSpPr>
        <p:spPr>
          <a:xfrm>
            <a:off x="735450" y="3967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2 Practice: Group Activity 1</a:t>
            </a:r>
            <a:endParaRPr/>
          </a:p>
        </p:txBody>
      </p:sp>
      <p:sp>
        <p:nvSpPr>
          <p:cNvPr id="349" name="Google Shape;349;p53"/>
          <p:cNvSpPr txBox="1"/>
          <p:nvPr>
            <p:ph idx="1" type="body"/>
          </p:nvPr>
        </p:nvSpPr>
        <p:spPr>
          <a:xfrm>
            <a:off x="819150" y="910500"/>
            <a:ext cx="7849800" cy="38349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The following activity will be completed in 2 groups. </a:t>
            </a:r>
            <a:endParaRPr/>
          </a:p>
          <a:p>
            <a:pPr indent="0" lvl="0" marL="0" rtl="0" algn="l">
              <a:spcBef>
                <a:spcPts val="1200"/>
              </a:spcBef>
              <a:spcAft>
                <a:spcPts val="0"/>
              </a:spcAft>
              <a:buNone/>
            </a:pPr>
            <a:r>
              <a:rPr lang="en"/>
              <a:t>For each group, </a:t>
            </a:r>
            <a:r>
              <a:rPr b="1" lang="en"/>
              <a:t>choose 5 concepts from this slide deck </a:t>
            </a:r>
            <a:r>
              <a:rPr lang="en"/>
              <a:t>and please provide the following for each:</a:t>
            </a:r>
            <a:endParaRPr/>
          </a:p>
          <a:p>
            <a:pPr indent="-298768" lvl="0" marL="457200" rtl="0" algn="l">
              <a:spcBef>
                <a:spcPts val="1200"/>
              </a:spcBef>
              <a:spcAft>
                <a:spcPts val="0"/>
              </a:spcAft>
              <a:buSzPct val="100000"/>
              <a:buChar char="-"/>
            </a:pPr>
            <a:r>
              <a:rPr lang="en"/>
              <a:t>A definition of the concept</a:t>
            </a:r>
            <a:endParaRPr/>
          </a:p>
          <a:p>
            <a:pPr indent="-298768" lvl="0" marL="457200" rtl="0" algn="l">
              <a:spcBef>
                <a:spcPts val="0"/>
              </a:spcBef>
              <a:spcAft>
                <a:spcPts val="0"/>
              </a:spcAft>
              <a:buSzPct val="100000"/>
              <a:buChar char="-"/>
            </a:pPr>
            <a:r>
              <a:rPr lang="en"/>
              <a:t>Explain its relevance to the course content </a:t>
            </a:r>
            <a:endParaRPr/>
          </a:p>
          <a:p>
            <a:pPr indent="-298768" lvl="0" marL="457200" rtl="0" algn="l">
              <a:spcBef>
                <a:spcPts val="0"/>
              </a:spcBef>
              <a:spcAft>
                <a:spcPts val="0"/>
              </a:spcAft>
              <a:buSzPct val="100000"/>
              <a:buChar char="-"/>
            </a:pPr>
            <a:r>
              <a:rPr lang="en"/>
              <a:t>Provide a criticism of the concept</a:t>
            </a:r>
            <a:endParaRPr/>
          </a:p>
          <a:p>
            <a:pPr indent="-298768" lvl="0" marL="457200" rtl="0" algn="l">
              <a:spcBef>
                <a:spcPts val="0"/>
              </a:spcBef>
              <a:spcAft>
                <a:spcPts val="0"/>
              </a:spcAft>
              <a:buSzPct val="100000"/>
              <a:buChar char="-"/>
            </a:pPr>
            <a:r>
              <a:rPr lang="en"/>
              <a:t>Provide a novel connection for that concept</a:t>
            </a:r>
            <a:endParaRPr/>
          </a:p>
          <a:p>
            <a:pPr indent="0" lvl="0" marL="0" rtl="0" algn="l">
              <a:spcBef>
                <a:spcPts val="1200"/>
              </a:spcBef>
              <a:spcAft>
                <a:spcPts val="0"/>
              </a:spcAft>
              <a:buNone/>
            </a:pPr>
            <a:r>
              <a:rPr lang="en"/>
              <a:t>Group 1: Concepts 1-5</a:t>
            </a:r>
            <a:endParaRPr/>
          </a:p>
          <a:p>
            <a:pPr indent="0" lvl="0" marL="0" rtl="0" algn="l">
              <a:spcBef>
                <a:spcPts val="1200"/>
              </a:spcBef>
              <a:spcAft>
                <a:spcPts val="0"/>
              </a:spcAft>
              <a:buNone/>
            </a:pPr>
            <a:r>
              <a:rPr lang="en"/>
              <a:t>Group 2: Concepts 6-10</a:t>
            </a:r>
            <a:endParaRPr/>
          </a:p>
          <a:p>
            <a:pPr indent="0" lvl="0" marL="0" rtl="0" algn="l">
              <a:spcBef>
                <a:spcPts val="1200"/>
              </a:spcBef>
              <a:spcAft>
                <a:spcPts val="0"/>
              </a:spcAft>
              <a:buNone/>
            </a:pPr>
            <a:r>
              <a:rPr lang="en"/>
              <a:t>To answer this, you can use your notes from class, the lecture slides, or my slides from our previous tutorials. </a:t>
            </a:r>
            <a:endParaRPr/>
          </a:p>
          <a:p>
            <a:pPr indent="0" lvl="0" marL="0" rtl="0" algn="l">
              <a:spcBef>
                <a:spcPts val="1200"/>
              </a:spcBef>
              <a:spcAft>
                <a:spcPts val="0"/>
              </a:spcAft>
              <a:buNone/>
            </a:pPr>
            <a:r>
              <a:rPr lang="en"/>
              <a:t>We will spend about 20 minutes for this activity, then return to share our answers with the group. It would be a good idea for you guys to take notes and supplement your answers with other’s responses! </a:t>
            </a:r>
            <a:endParaRPr/>
          </a:p>
          <a:p>
            <a:pPr indent="0" lvl="0" marL="0" rtl="0" algn="l">
              <a:spcBef>
                <a:spcPts val="1200"/>
              </a:spcBef>
              <a:spcAft>
                <a:spcPts val="0"/>
              </a:spcAft>
              <a:buNone/>
            </a:pPr>
            <a:r>
              <a:rPr b="1" lang="en">
                <a:highlight>
                  <a:srgbClr val="FFFF00"/>
                </a:highlight>
              </a:rPr>
              <a:t>I will post a link to a google doc for you all to complete this activity:</a:t>
            </a:r>
            <a:endParaRPr b="1">
              <a:highlight>
                <a:srgbClr val="FFFF00"/>
              </a:highlight>
            </a:endParaRPr>
          </a:p>
          <a:p>
            <a:pPr indent="-298768" lvl="0" marL="457200" rtl="0" algn="l">
              <a:spcBef>
                <a:spcPts val="1200"/>
              </a:spcBef>
              <a:spcAft>
                <a:spcPts val="0"/>
              </a:spcAft>
              <a:buSzPct val="100000"/>
              <a:buChar char="-"/>
            </a:pPr>
            <a:r>
              <a:rPr b="1" lang="en">
                <a:highlight>
                  <a:srgbClr val="FFFF00"/>
                </a:highlight>
              </a:rPr>
              <a:t>Tutorial 3: </a:t>
            </a:r>
            <a:r>
              <a:rPr b="1" lang="en" u="sng">
                <a:solidFill>
                  <a:schemeClr val="hlink"/>
                </a:solidFill>
                <a:highlight>
                  <a:srgbClr val="FFFF00"/>
                </a:highlight>
                <a:hlinkClick r:id="rId3"/>
              </a:rPr>
              <a:t>https://docs.google.com/document/d/1cz6e1vIruEe9ISu4efqq8Ha3PcZzuGUe5nuZPhYuqlc/edit?tab=t.0</a:t>
            </a:r>
            <a:r>
              <a:rPr b="1" lang="en">
                <a:highlight>
                  <a:srgbClr val="FFFF00"/>
                </a:highlight>
              </a:rPr>
              <a:t> </a:t>
            </a:r>
            <a:endParaRPr>
              <a:highlight>
                <a:schemeClr val="dk1"/>
              </a:high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Closing</a:t>
            </a:r>
            <a:endParaRPr/>
          </a:p>
        </p:txBody>
      </p:sp>
      <p:sp>
        <p:nvSpPr>
          <p:cNvPr id="355" name="Google Shape;355;p54"/>
          <p:cNvSpPr txBox="1"/>
          <p:nvPr>
            <p:ph idx="1" type="body"/>
          </p:nvPr>
        </p:nvSpPr>
        <p:spPr>
          <a:xfrm>
            <a:off x="819150" y="1481175"/>
            <a:ext cx="7505700" cy="2957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Best of luck on your Midterm! </a:t>
            </a:r>
            <a:endParaRPr/>
          </a:p>
          <a:p>
            <a:pPr indent="-311150" lvl="0" marL="457200" rtl="0" algn="l">
              <a:spcBef>
                <a:spcPts val="1200"/>
              </a:spcBef>
              <a:spcAft>
                <a:spcPts val="0"/>
              </a:spcAft>
              <a:buSzPts val="1300"/>
              <a:buChar char="-"/>
            </a:pPr>
            <a:r>
              <a:rPr lang="en"/>
              <a:t>For studying this test, work on filling out the details using these terms as practice. Supplement your answers with more content from class, or even the readings! </a:t>
            </a:r>
            <a:endParaRPr/>
          </a:p>
          <a:p>
            <a:pPr indent="-311150" lvl="0" marL="457200" rtl="0" algn="l">
              <a:spcBef>
                <a:spcPts val="0"/>
              </a:spcBef>
              <a:spcAft>
                <a:spcPts val="0"/>
              </a:spcAft>
              <a:buSzPts val="1300"/>
              <a:buChar char="-"/>
            </a:pPr>
            <a:r>
              <a:rPr lang="en"/>
              <a:t>Try generating arguments using course material for the prompts provided here. This will help you practice essay-style responses for Section 2! </a:t>
            </a:r>
            <a:endParaRPr/>
          </a:p>
          <a:p>
            <a:pPr indent="0" lvl="0" marL="0" rtl="0" algn="l">
              <a:spcBef>
                <a:spcPts val="1200"/>
              </a:spcBef>
              <a:spcAft>
                <a:spcPts val="0"/>
              </a:spcAft>
              <a:buNone/>
            </a:pPr>
            <a:r>
              <a:rPr b="1" lang="en">
                <a:highlight>
                  <a:srgbClr val="FFFF00"/>
                </a:highlight>
              </a:rPr>
              <a:t>Next Tutorial- Feb. 6:</a:t>
            </a:r>
            <a:r>
              <a:rPr lang="en"/>
              <a:t> </a:t>
            </a:r>
            <a:endParaRPr/>
          </a:p>
          <a:p>
            <a:pPr indent="-311150" lvl="0" marL="457200" rtl="0" algn="l">
              <a:spcBef>
                <a:spcPts val="1200"/>
              </a:spcBef>
              <a:spcAft>
                <a:spcPts val="0"/>
              </a:spcAft>
              <a:buSzPts val="1300"/>
              <a:buChar char="-"/>
            </a:pPr>
            <a:r>
              <a:rPr lang="en"/>
              <a:t>Midterm Practice: Long Answers, Criticisms/Connections</a:t>
            </a:r>
            <a:endParaRPr/>
          </a:p>
          <a:p>
            <a:pPr indent="-311150" lvl="0" marL="457200" rtl="0" algn="l">
              <a:spcBef>
                <a:spcPts val="0"/>
              </a:spcBef>
              <a:spcAft>
                <a:spcPts val="0"/>
              </a:spcAft>
              <a:buSzPts val="1300"/>
              <a:buChar char="-"/>
            </a:pPr>
            <a:r>
              <a:rPr lang="en"/>
              <a:t>Essay 2 proposal Prep</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Practice: Long Answer</a:t>
            </a:r>
            <a:endParaRPr/>
          </a:p>
        </p:txBody>
      </p:sp>
      <p:sp>
        <p:nvSpPr>
          <p:cNvPr id="361" name="Google Shape;361;p55"/>
          <p:cNvSpPr txBox="1"/>
          <p:nvPr>
            <p:ph idx="1" type="body"/>
          </p:nvPr>
        </p:nvSpPr>
        <p:spPr>
          <a:xfrm>
            <a:off x="819150" y="1497375"/>
            <a:ext cx="7505700" cy="2904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In class, Mark has mentioned that there are 3 overarching themes spanning this second part of the course. These are all themes we have touched on in this </a:t>
            </a:r>
            <a:r>
              <a:rPr lang="en"/>
              <a:t>tutorial</a:t>
            </a:r>
            <a:r>
              <a:rPr lang="en"/>
              <a:t>:</a:t>
            </a:r>
            <a:endParaRPr/>
          </a:p>
          <a:p>
            <a:pPr indent="-311150" lvl="0" marL="457200" rtl="0" algn="l">
              <a:spcBef>
                <a:spcPts val="1200"/>
              </a:spcBef>
              <a:spcAft>
                <a:spcPts val="0"/>
              </a:spcAft>
              <a:buSzPts val="1300"/>
              <a:buChar char="-"/>
            </a:pPr>
            <a:r>
              <a:rPr lang="en"/>
              <a:t>Dynamical Systems and Cognition</a:t>
            </a:r>
            <a:endParaRPr/>
          </a:p>
          <a:p>
            <a:pPr indent="-311150" lvl="0" marL="457200" rtl="0" algn="l">
              <a:spcBef>
                <a:spcPts val="0"/>
              </a:spcBef>
              <a:spcAft>
                <a:spcPts val="0"/>
              </a:spcAft>
              <a:buSzPts val="1300"/>
              <a:buChar char="-"/>
            </a:pPr>
            <a:r>
              <a:rPr lang="en"/>
              <a:t>The Role of the Body in Cognition</a:t>
            </a:r>
            <a:endParaRPr/>
          </a:p>
          <a:p>
            <a:pPr indent="-311150" lvl="0" marL="457200" rtl="0" algn="l">
              <a:spcBef>
                <a:spcPts val="0"/>
              </a:spcBef>
              <a:spcAft>
                <a:spcPts val="0"/>
              </a:spcAft>
              <a:buSzPts val="1300"/>
              <a:buChar char="-"/>
            </a:pPr>
            <a:r>
              <a:rPr lang="en"/>
              <a:t>Natural-Born Cyborgs</a:t>
            </a:r>
            <a:endParaRPr/>
          </a:p>
          <a:p>
            <a:pPr indent="0" lvl="0" marL="0" rtl="0" algn="l">
              <a:spcBef>
                <a:spcPts val="1200"/>
              </a:spcBef>
              <a:spcAft>
                <a:spcPts val="0"/>
              </a:spcAft>
              <a:buNone/>
            </a:pPr>
            <a:r>
              <a:rPr lang="en"/>
              <a:t>For this next activity, try and come up with an outline for an essay-style response to one of these themes. Try and craft an introduction with a Thesis-statement that outlines your stance on the issue, and provide a roadmap that includes how you would tackle this within the body of the essay </a:t>
            </a:r>
            <a:endParaRPr/>
          </a:p>
          <a:p>
            <a:pPr indent="0" lvl="0" marL="0" rtl="0" algn="l">
              <a:spcBef>
                <a:spcPts val="1200"/>
              </a:spcBef>
              <a:spcAft>
                <a:spcPts val="0"/>
              </a:spcAft>
              <a:buNone/>
            </a:pPr>
            <a:r>
              <a:rPr lang="en"/>
              <a:t>You can use the information on these slides, and supplement them with your course notes from </a:t>
            </a:r>
            <a:r>
              <a:rPr lang="en"/>
              <a:t>lecture</a:t>
            </a:r>
            <a:r>
              <a:rPr lang="en"/>
              <a:t> or with material from the lecture slides and readings. </a:t>
            </a:r>
            <a:endParaRPr/>
          </a:p>
          <a:p>
            <a:pPr indent="0" lvl="0" marL="0" rtl="0" algn="l">
              <a:spcBef>
                <a:spcPts val="1200"/>
              </a:spcBef>
              <a:spcAft>
                <a:spcPts val="1200"/>
              </a:spcAft>
              <a:buNone/>
            </a:pPr>
            <a:r>
              <a:rPr lang="en"/>
              <a:t>We will return back in 10 minutes to discuss answers and take up any questions.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