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Roboto"/>
      <p:regular r:id="rId37"/>
      <p:bold r:id="rId38"/>
      <p:italic r:id="rId39"/>
      <p:boldItalic r:id="rId40"/>
    </p:embeddedFont>
    <p:embeddedFont>
      <p:font typeface="Nunito"/>
      <p:regular r:id="rId41"/>
      <p:bold r:id="rId42"/>
      <p:italic r:id="rId43"/>
      <p:boldItalic r:id="rId44"/>
    </p:embeddedFont>
    <p:embeddedFont>
      <p:font typeface="Lato"/>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Italic.fntdata"/><Relationship Id="rId20" Type="http://schemas.openxmlformats.org/officeDocument/2006/relationships/slide" Target="slides/slide14.xml"/><Relationship Id="rId42" Type="http://schemas.openxmlformats.org/officeDocument/2006/relationships/font" Target="fonts/Nunito-bold.fntdata"/><Relationship Id="rId41" Type="http://schemas.openxmlformats.org/officeDocument/2006/relationships/font" Target="fonts/Nunito-regular.fntdata"/><Relationship Id="rId22" Type="http://schemas.openxmlformats.org/officeDocument/2006/relationships/slide" Target="slides/slide16.xml"/><Relationship Id="rId44" Type="http://schemas.openxmlformats.org/officeDocument/2006/relationships/font" Target="fonts/Nunito-boldItalic.fntdata"/><Relationship Id="rId21" Type="http://schemas.openxmlformats.org/officeDocument/2006/relationships/slide" Target="slides/slide15.xml"/><Relationship Id="rId43" Type="http://schemas.openxmlformats.org/officeDocument/2006/relationships/font" Target="fonts/Nunito-italic.fntdata"/><Relationship Id="rId24" Type="http://schemas.openxmlformats.org/officeDocument/2006/relationships/slide" Target="slides/slide18.xml"/><Relationship Id="rId46" Type="http://schemas.openxmlformats.org/officeDocument/2006/relationships/font" Target="fonts/Lato-bold.fntdata"/><Relationship Id="rId23" Type="http://schemas.openxmlformats.org/officeDocument/2006/relationships/slide" Target="slides/slide17.xml"/><Relationship Id="rId45" Type="http://schemas.openxmlformats.org/officeDocument/2006/relationships/font" Target="fonts/La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8" Type="http://schemas.openxmlformats.org/officeDocument/2006/relationships/font" Target="fonts/Lato-boldItalic.fntdata"/><Relationship Id="rId25" Type="http://schemas.openxmlformats.org/officeDocument/2006/relationships/slide" Target="slides/slide19.xml"/><Relationship Id="rId47" Type="http://schemas.openxmlformats.org/officeDocument/2006/relationships/font" Target="fonts/Lato-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Roboto-regular.fntdata"/><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font" Target="fonts/Roboto-italic.fntdata"/><Relationship Id="rId16" Type="http://schemas.openxmlformats.org/officeDocument/2006/relationships/slide" Target="slides/slide10.xml"/><Relationship Id="rId38" Type="http://schemas.openxmlformats.org/officeDocument/2006/relationships/font" Target="fonts/Roboto-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0c46ffdd0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0c46ffdd0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0c46ffdd02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0c46ffdd02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c475251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0c475251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0c46ffdd02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0c46ffdd02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0c4752513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0c4752513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0c47525134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0c4752513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7d1f8d52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7d1f8d52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0c47525134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0c47525134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8620ad7b4c_0_2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8620ad7b4c_0_2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8620ad7b4c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8620ad7b4c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8620ad7b4c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8620ad7b4c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8620ad7b4c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8620ad7b4c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8620ad7b4c_0_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8620ad7b4c_0_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8620ad7b4c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8620ad7b4c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620ad7b4c_0_7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8620ad7b4c_0_7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8620ad7b4c_0_8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8620ad7b4c_0_8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8620ad7b4c_0_10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8620ad7b4c_0_10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8620ad7b4c_0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8620ad7b4c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8620ad7b4c_0_1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8620ad7b4c_0_1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8620ad7b4c_0_1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8620ad7b4c_0_1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8620ad7b4c_0_14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8620ad7b4c_0_14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8620ad7b4c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8620ad7b4c_0_1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8620ad7b4c_0_1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8620ad7b4c_0_1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8620ad7b4c_0_1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8620ad7b4c_0_1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8620ad7b4c_0_19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8620ad7b4c_0_1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8620ad7b4c_0_2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8620ad7b4c_0_2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8620ad7b4c_0_2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8620ad7b4c_0_2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8620ad7b4c_0_23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8620ad7b4c_0_23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8620ad7b4c_0_24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8620ad7b4c_0_24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0c47525134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0c47525134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2" name="Shape 82"/>
        <p:cNvGrpSpPr/>
        <p:nvPr/>
      </p:nvGrpSpPr>
      <p:grpSpPr>
        <a:xfrm>
          <a:off x="0" y="0"/>
          <a:ext cx="0" cy="0"/>
          <a:chOff x="0" y="0"/>
          <a:chExt cx="0" cy="0"/>
        </a:xfrm>
      </p:grpSpPr>
      <p:sp>
        <p:nvSpPr>
          <p:cNvPr id="83" name="Google Shape;83;p15"/>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5594191" y="3961115"/>
            <a:ext cx="2910145" cy="1182340"/>
            <a:chOff x="6917201" y="0"/>
            <a:chExt cx="2227777" cy="863400"/>
          </a:xfrm>
        </p:grpSpPr>
        <p:sp>
          <p:nvSpPr>
            <p:cNvPr id="85" name="Google Shape;85;p15"/>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5"/>
          <p:cNvGrpSpPr/>
          <p:nvPr/>
        </p:nvGrpSpPr>
        <p:grpSpPr>
          <a:xfrm>
            <a:off x="199149" y="2"/>
            <a:ext cx="2795414" cy="1083308"/>
            <a:chOff x="6917201" y="0"/>
            <a:chExt cx="2227777" cy="863400"/>
          </a:xfrm>
        </p:grpSpPr>
        <p:sp>
          <p:nvSpPr>
            <p:cNvPr id="89" name="Google Shape;89;p15"/>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93" name="Google Shape;9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94" name="Shape 94"/>
        <p:cNvGrpSpPr/>
        <p:nvPr/>
      </p:nvGrpSpPr>
      <p:grpSpPr>
        <a:xfrm>
          <a:off x="0" y="0"/>
          <a:ext cx="0" cy="0"/>
          <a:chOff x="0" y="0"/>
          <a:chExt cx="0" cy="0"/>
        </a:xfrm>
      </p:grpSpPr>
      <p:sp>
        <p:nvSpPr>
          <p:cNvPr id="95" name="Google Shape;95;p1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99" name="Google Shape;99;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0" name="Google Shape;10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01" name="Shape 101"/>
        <p:cNvGrpSpPr/>
        <p:nvPr/>
      </p:nvGrpSpPr>
      <p:grpSpPr>
        <a:xfrm>
          <a:off x="0" y="0"/>
          <a:ext cx="0" cy="0"/>
          <a:chOff x="0" y="0"/>
          <a:chExt cx="0" cy="0"/>
        </a:xfrm>
      </p:grpSpPr>
      <p:sp>
        <p:nvSpPr>
          <p:cNvPr id="102" name="Google Shape;102;p1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6" name="Google Shape;106;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7" name="Google Shape;107;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8" name="Google Shape;108;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09" name="Shape 109"/>
        <p:cNvGrpSpPr/>
        <p:nvPr/>
      </p:nvGrpSpPr>
      <p:grpSpPr>
        <a:xfrm>
          <a:off x="0" y="0"/>
          <a:ext cx="0" cy="0"/>
          <a:chOff x="0" y="0"/>
          <a:chExt cx="0" cy="0"/>
        </a:xfrm>
      </p:grpSpPr>
      <p:sp>
        <p:nvSpPr>
          <p:cNvPr id="110" name="Google Shape;110;p18"/>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4" name="Google Shape;11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15" name="Shape 115"/>
        <p:cNvGrpSpPr/>
        <p:nvPr/>
      </p:nvGrpSpPr>
      <p:grpSpPr>
        <a:xfrm>
          <a:off x="0" y="0"/>
          <a:ext cx="0" cy="0"/>
          <a:chOff x="0" y="0"/>
          <a:chExt cx="0" cy="0"/>
        </a:xfrm>
      </p:grpSpPr>
      <p:sp>
        <p:nvSpPr>
          <p:cNvPr id="116" name="Google Shape;116;p1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0" name="Google Shape;120;p19"/>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1" name="Google Shape;12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22" name="Shape 122"/>
        <p:cNvGrpSpPr/>
        <p:nvPr/>
      </p:nvGrpSpPr>
      <p:grpSpPr>
        <a:xfrm>
          <a:off x="0" y="0"/>
          <a:ext cx="0" cy="0"/>
          <a:chOff x="0" y="0"/>
          <a:chExt cx="0" cy="0"/>
        </a:xfrm>
      </p:grpSpPr>
      <p:sp>
        <p:nvSpPr>
          <p:cNvPr id="123" name="Google Shape;123;p20"/>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20"/>
          <p:cNvGrpSpPr/>
          <p:nvPr/>
        </p:nvGrpSpPr>
        <p:grpSpPr>
          <a:xfrm>
            <a:off x="255991" y="-118"/>
            <a:ext cx="2251347" cy="1043408"/>
            <a:chOff x="3961956" y="4383950"/>
            <a:chExt cx="1160548" cy="548700"/>
          </a:xfrm>
        </p:grpSpPr>
        <p:sp>
          <p:nvSpPr>
            <p:cNvPr id="126" name="Google Shape;126;p20"/>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20"/>
          <p:cNvGrpSpPr/>
          <p:nvPr/>
        </p:nvGrpSpPr>
        <p:grpSpPr>
          <a:xfrm>
            <a:off x="34934" y="4522125"/>
            <a:ext cx="1593306" cy="617072"/>
            <a:chOff x="6917201" y="0"/>
            <a:chExt cx="2227777" cy="863400"/>
          </a:xfrm>
        </p:grpSpPr>
        <p:sp>
          <p:nvSpPr>
            <p:cNvPr id="131" name="Google Shape;131;p20"/>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20"/>
          <p:cNvGrpSpPr/>
          <p:nvPr/>
        </p:nvGrpSpPr>
        <p:grpSpPr>
          <a:xfrm>
            <a:off x="5886353" y="1243"/>
            <a:ext cx="3257455" cy="1261514"/>
            <a:chOff x="6917201" y="0"/>
            <a:chExt cx="2227777" cy="863400"/>
          </a:xfrm>
        </p:grpSpPr>
        <p:sp>
          <p:nvSpPr>
            <p:cNvPr id="135" name="Google Shape;135;p20"/>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139" name="Google Shape;139;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40" name="Shape 140"/>
        <p:cNvGrpSpPr/>
        <p:nvPr/>
      </p:nvGrpSpPr>
      <p:grpSpPr>
        <a:xfrm>
          <a:off x="0" y="0"/>
          <a:ext cx="0" cy="0"/>
          <a:chOff x="0" y="0"/>
          <a:chExt cx="0" cy="0"/>
        </a:xfrm>
      </p:grpSpPr>
      <p:sp>
        <p:nvSpPr>
          <p:cNvPr id="141" name="Google Shape;141;p2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45" name="Google Shape;145;p21"/>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46" name="Google Shape;146;p2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47" name="Google Shape;147;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48" name="Shape 148"/>
        <p:cNvGrpSpPr/>
        <p:nvPr/>
      </p:nvGrpSpPr>
      <p:grpSpPr>
        <a:xfrm>
          <a:off x="0" y="0"/>
          <a:ext cx="0" cy="0"/>
          <a:chOff x="0" y="0"/>
          <a:chExt cx="0" cy="0"/>
        </a:xfrm>
      </p:grpSpPr>
      <p:sp>
        <p:nvSpPr>
          <p:cNvPr id="149" name="Google Shape;149;p22"/>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53" name="Google Shape;153;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54" name="Shape 154"/>
        <p:cNvGrpSpPr/>
        <p:nvPr/>
      </p:nvGrpSpPr>
      <p:grpSpPr>
        <a:xfrm>
          <a:off x="0" y="0"/>
          <a:ext cx="0" cy="0"/>
          <a:chOff x="0" y="0"/>
          <a:chExt cx="0" cy="0"/>
        </a:xfrm>
      </p:grpSpPr>
      <p:sp>
        <p:nvSpPr>
          <p:cNvPr id="155" name="Google Shape;155;p23"/>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23"/>
          <p:cNvGrpSpPr/>
          <p:nvPr/>
        </p:nvGrpSpPr>
        <p:grpSpPr>
          <a:xfrm>
            <a:off x="5959222" y="4119576"/>
            <a:ext cx="2520952" cy="1024165"/>
            <a:chOff x="6917201" y="0"/>
            <a:chExt cx="2227777" cy="863400"/>
          </a:xfrm>
        </p:grpSpPr>
        <p:sp>
          <p:nvSpPr>
            <p:cNvPr id="157" name="Google Shape;157;p2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23"/>
          <p:cNvGrpSpPr/>
          <p:nvPr/>
        </p:nvGrpSpPr>
        <p:grpSpPr>
          <a:xfrm>
            <a:off x="199149" y="2"/>
            <a:ext cx="2795414" cy="1083308"/>
            <a:chOff x="6917201" y="0"/>
            <a:chExt cx="2227777" cy="863400"/>
          </a:xfrm>
        </p:grpSpPr>
        <p:sp>
          <p:nvSpPr>
            <p:cNvPr id="161" name="Google Shape;161;p2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23"/>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65" name="Google Shape;165;p23"/>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66" name="Google Shape;16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hyperlink" Target="https://docs.google.com/document/d/116LXLCgdE1mgWusP-l42yozlXvXfGzXQFwjkiNlaQTs/edit?tab=t.0" TargetMode="External"/><Relationship Id="rId4" Type="http://schemas.openxmlformats.org/officeDocument/2006/relationships/hyperlink" Target="https://docs.google.com/document/d/1HxRUOxxhTXIi5ap3wB_aBGAH7xYF6pCA46wBOOOp6k4/edit?tab=t.0" TargetMode="External"/><Relationship Id="rId5" Type="http://schemas.openxmlformats.org/officeDocument/2006/relationships/hyperlink" Target="https://docs.google.com/document/d/1jOZTYqY2YLxDOfaBLhrp1sWRiVPjtArqQisjE_2TxZg/edit?tab=t.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1817900" y="1906025"/>
            <a:ext cx="5361300" cy="1430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COG 250 Tutorial 3</a:t>
            </a:r>
            <a:endParaRPr/>
          </a:p>
        </p:txBody>
      </p:sp>
      <p:sp>
        <p:nvSpPr>
          <p:cNvPr id="174" name="Google Shape;174;p25"/>
          <p:cNvSpPr txBox="1"/>
          <p:nvPr>
            <p:ph idx="1" type="subTitle"/>
          </p:nvPr>
        </p:nvSpPr>
        <p:spPr>
          <a:xfrm>
            <a:off x="1817900" y="2996525"/>
            <a:ext cx="5361300" cy="1576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TA: Konstantinos Xanthios</a:t>
            </a:r>
            <a:endParaRPr/>
          </a:p>
          <a:p>
            <a:pPr indent="0" lvl="0" marL="0" rtl="0" algn="ctr">
              <a:spcBef>
                <a:spcPts val="0"/>
              </a:spcBef>
              <a:spcAft>
                <a:spcPts val="0"/>
              </a:spcAft>
              <a:buNone/>
            </a:pPr>
            <a:r>
              <a:rPr lang="en"/>
              <a:t>Oct. 17, 2025</a:t>
            </a:r>
            <a:endParaRPr/>
          </a:p>
          <a:p>
            <a:pPr indent="0" lvl="0" marL="0" rtl="0" algn="ctr">
              <a:spcBef>
                <a:spcPts val="0"/>
              </a:spcBef>
              <a:spcAft>
                <a:spcPts val="0"/>
              </a:spcAft>
              <a:buNone/>
            </a:pPr>
            <a:r>
              <a:rPr lang="en"/>
              <a:t>TUT0102, TUT0202, TUT0302</a:t>
            </a:r>
            <a:endParaRPr/>
          </a:p>
          <a:p>
            <a:pPr indent="0" lvl="0" marL="0" rtl="0" algn="ctr">
              <a:spcBef>
                <a:spcPts val="0"/>
              </a:spcBef>
              <a:spcAft>
                <a:spcPts val="0"/>
              </a:spcAft>
              <a:buNone/>
            </a:pPr>
            <a:r>
              <a:rPr lang="en"/>
              <a:t>RW142</a:t>
            </a:r>
            <a:endParaRPr/>
          </a:p>
        </p:txBody>
      </p:sp>
      <p:pic>
        <p:nvPicPr>
          <p:cNvPr id="175" name="Google Shape;175;p25"/>
          <p:cNvPicPr preferRelativeResize="0"/>
          <p:nvPr/>
        </p:nvPicPr>
        <p:blipFill>
          <a:blip r:embed="rId3">
            <a:alphaModFix/>
          </a:blip>
          <a:stretch>
            <a:fillRect/>
          </a:stretch>
        </p:blipFill>
        <p:spPr>
          <a:xfrm>
            <a:off x="3536125" y="282900"/>
            <a:ext cx="2039125" cy="2039125"/>
          </a:xfrm>
          <a:prstGeom prst="rect">
            <a:avLst/>
          </a:prstGeom>
          <a:noFill/>
          <a:ln>
            <a:noFill/>
          </a:ln>
        </p:spPr>
      </p:pic>
      <p:pic>
        <p:nvPicPr>
          <p:cNvPr id="176" name="Google Shape;176;p25"/>
          <p:cNvPicPr preferRelativeResize="0"/>
          <p:nvPr/>
        </p:nvPicPr>
        <p:blipFill>
          <a:blip r:embed="rId4">
            <a:alphaModFix/>
          </a:blip>
          <a:stretch>
            <a:fillRect/>
          </a:stretch>
        </p:blipFill>
        <p:spPr>
          <a:xfrm>
            <a:off x="6716550" y="2150700"/>
            <a:ext cx="2124574" cy="1786375"/>
          </a:xfrm>
          <a:prstGeom prst="rect">
            <a:avLst/>
          </a:prstGeom>
          <a:noFill/>
          <a:ln>
            <a:noFill/>
          </a:ln>
        </p:spPr>
      </p:pic>
      <p:pic>
        <p:nvPicPr>
          <p:cNvPr id="177" name="Google Shape;177;p25"/>
          <p:cNvPicPr preferRelativeResize="0"/>
          <p:nvPr/>
        </p:nvPicPr>
        <p:blipFill>
          <a:blip r:embed="rId5">
            <a:alphaModFix/>
          </a:blip>
          <a:stretch>
            <a:fillRect/>
          </a:stretch>
        </p:blipFill>
        <p:spPr>
          <a:xfrm>
            <a:off x="320800" y="2109950"/>
            <a:ext cx="1786375" cy="178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Outline</a:t>
            </a:r>
            <a:endParaRPr/>
          </a:p>
        </p:txBody>
      </p:sp>
      <p:sp>
        <p:nvSpPr>
          <p:cNvPr id="183" name="Google Shape;183;p2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Test 1 Format</a:t>
            </a:r>
            <a:endParaRPr/>
          </a:p>
          <a:p>
            <a:pPr indent="0" lvl="0" marL="0" rtl="0" algn="l">
              <a:spcBef>
                <a:spcPts val="1200"/>
              </a:spcBef>
              <a:spcAft>
                <a:spcPts val="0"/>
              </a:spcAft>
              <a:buNone/>
            </a:pPr>
            <a:r>
              <a:rPr lang="en"/>
              <a:t>Concept Review</a:t>
            </a:r>
            <a:endParaRPr/>
          </a:p>
          <a:p>
            <a:pPr indent="0" lvl="0" marL="0" rtl="0" algn="l">
              <a:spcBef>
                <a:spcPts val="1200"/>
              </a:spcBef>
              <a:spcAft>
                <a:spcPts val="1200"/>
              </a:spcAft>
              <a:buNone/>
            </a:pPr>
            <a:r>
              <a:rPr lang="en"/>
              <a:t>Group Activity: Practice Questions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7"/>
          <p:cNvSpPr txBox="1"/>
          <p:nvPr>
            <p:ph type="title"/>
          </p:nvPr>
        </p:nvSpPr>
        <p:spPr>
          <a:xfrm>
            <a:off x="819150" y="3890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Test Tips</a:t>
            </a:r>
            <a:endParaRPr/>
          </a:p>
        </p:txBody>
      </p:sp>
      <p:sp>
        <p:nvSpPr>
          <p:cNvPr id="189" name="Google Shape;189;p27"/>
          <p:cNvSpPr txBox="1"/>
          <p:nvPr>
            <p:ph idx="1" type="body"/>
          </p:nvPr>
        </p:nvSpPr>
        <p:spPr>
          <a:xfrm>
            <a:off x="413400" y="1024650"/>
            <a:ext cx="8361900" cy="37815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b="1" lang="en" sz="1200">
                <a:solidFill>
                  <a:srgbClr val="2D3B45"/>
                </a:solidFill>
                <a:highlight>
                  <a:srgbClr val="00FF00"/>
                </a:highlight>
                <a:latin typeface="Lato"/>
                <a:ea typeface="Lato"/>
                <a:cs typeface="Lato"/>
                <a:sym typeface="Lato"/>
              </a:rPr>
              <a:t>Remember to elaborate on how the concept in question is relevant to the course content. </a:t>
            </a:r>
            <a:endParaRPr b="1" sz="1200">
              <a:solidFill>
                <a:srgbClr val="2D3B45"/>
              </a:solidFill>
              <a:highlight>
                <a:srgbClr val="00FF00"/>
              </a:highlight>
              <a:latin typeface="Lato"/>
              <a:ea typeface="Lato"/>
              <a:cs typeface="Lato"/>
              <a:sym typeface="Lato"/>
            </a:endParaRPr>
          </a:p>
          <a:p>
            <a:pPr indent="-298768" lvl="0" marL="457200" rtl="0" algn="l">
              <a:spcBef>
                <a:spcPts val="500"/>
              </a:spcBef>
              <a:spcAft>
                <a:spcPts val="0"/>
              </a:spcAft>
              <a:buSzPct val="100000"/>
              <a:buChar char="-"/>
            </a:pPr>
            <a:r>
              <a:rPr b="1" i="1" lang="en">
                <a:latin typeface="Lato"/>
                <a:ea typeface="Lato"/>
                <a:cs typeface="Lato"/>
                <a:sym typeface="Lato"/>
              </a:rPr>
              <a:t>The Relevance section is </a:t>
            </a:r>
            <a:r>
              <a:rPr b="1" i="1" lang="en">
                <a:latin typeface="Lato"/>
                <a:ea typeface="Lato"/>
                <a:cs typeface="Lato"/>
                <a:sym typeface="Lato"/>
              </a:rPr>
              <a:t>worth</a:t>
            </a:r>
            <a:r>
              <a:rPr b="1" i="1" lang="en">
                <a:latin typeface="Lato"/>
                <a:ea typeface="Lato"/>
                <a:cs typeface="Lato"/>
                <a:sym typeface="Lato"/>
              </a:rPr>
              <a:t> twice as many points</a:t>
            </a:r>
            <a:r>
              <a:rPr lang="en">
                <a:latin typeface="Lato"/>
                <a:ea typeface="Lato"/>
                <a:cs typeface="Lato"/>
                <a:sym typeface="Lato"/>
              </a:rPr>
              <a:t>- please keep this in mind when you’re writing your answers. Try and draw from as much of the course context as you can</a:t>
            </a:r>
            <a:endParaRPr>
              <a:latin typeface="Lato"/>
              <a:ea typeface="Lato"/>
              <a:cs typeface="Lato"/>
              <a:sym typeface="Lato"/>
            </a:endParaRPr>
          </a:p>
          <a:p>
            <a:pPr indent="-300672" lvl="1" marL="914400" rtl="0" algn="l">
              <a:spcBef>
                <a:spcPts val="0"/>
              </a:spcBef>
              <a:spcAft>
                <a:spcPts val="0"/>
              </a:spcAft>
              <a:buSzPct val="100000"/>
              <a:buFont typeface="Lato"/>
              <a:buChar char="-"/>
            </a:pPr>
            <a:r>
              <a:rPr b="1" i="1" lang="en" sz="1335">
                <a:highlight>
                  <a:srgbClr val="00FFFF"/>
                </a:highlight>
                <a:latin typeface="Lato"/>
                <a:ea typeface="Lato"/>
                <a:cs typeface="Lato"/>
                <a:sym typeface="Lato"/>
              </a:rPr>
              <a:t>Aim for a solid 3-4 sentences on this</a:t>
            </a:r>
            <a:endParaRPr b="1" i="1" sz="1335">
              <a:highlight>
                <a:srgbClr val="00FFFF"/>
              </a:highlight>
              <a:latin typeface="Lato"/>
              <a:ea typeface="Lato"/>
              <a:cs typeface="Lato"/>
              <a:sym typeface="Lato"/>
            </a:endParaRPr>
          </a:p>
          <a:p>
            <a:pPr indent="-298768" lvl="0" marL="914400" rtl="0" algn="l">
              <a:spcBef>
                <a:spcPts val="0"/>
              </a:spcBef>
              <a:spcAft>
                <a:spcPts val="0"/>
              </a:spcAft>
              <a:buSzPct val="100000"/>
              <a:buFont typeface="Lato"/>
              <a:buChar char="-"/>
            </a:pPr>
            <a:r>
              <a:rPr lang="en">
                <a:latin typeface="Lato"/>
                <a:ea typeface="Lato"/>
                <a:cs typeface="Lato"/>
                <a:sym typeface="Lato"/>
              </a:rPr>
              <a:t>For example: if the concept is Dualism- you can talk about how dualism </a:t>
            </a:r>
            <a:r>
              <a:rPr lang="en">
                <a:latin typeface="Lato"/>
                <a:ea typeface="Lato"/>
                <a:cs typeface="Lato"/>
                <a:sym typeface="Lato"/>
              </a:rPr>
              <a:t>presents</a:t>
            </a:r>
            <a:r>
              <a:rPr lang="en">
                <a:latin typeface="Lato"/>
                <a:ea typeface="Lato"/>
                <a:cs typeface="Lato"/>
                <a:sym typeface="Lato"/>
              </a:rPr>
              <a:t> the mind body problem. The division between mental and physical becomes relevant for how we study the different frameworks of cognitive science </a:t>
            </a:r>
            <a:endParaRPr>
              <a:latin typeface="Lato"/>
              <a:ea typeface="Lato"/>
              <a:cs typeface="Lato"/>
              <a:sym typeface="Lato"/>
            </a:endParaRPr>
          </a:p>
          <a:p>
            <a:pPr indent="0" lvl="0" marL="0" rtl="0" algn="l">
              <a:spcBef>
                <a:spcPts val="1200"/>
              </a:spcBef>
              <a:spcAft>
                <a:spcPts val="0"/>
              </a:spcAft>
              <a:buNone/>
            </a:pPr>
            <a:r>
              <a:rPr b="1" lang="en" sz="1200">
                <a:solidFill>
                  <a:srgbClr val="2D3B45"/>
                </a:solidFill>
                <a:highlight>
                  <a:srgbClr val="FFFF00"/>
                </a:highlight>
                <a:latin typeface="Lato"/>
                <a:ea typeface="Lato"/>
                <a:cs typeface="Lato"/>
                <a:sym typeface="Lato"/>
              </a:rPr>
              <a:t>Please try on novel connections and criticisms, even if you are stuck and can’t think of anything! We will not deduct points on this. </a:t>
            </a:r>
            <a:endParaRPr b="1" sz="1200">
              <a:solidFill>
                <a:srgbClr val="2D3B45"/>
              </a:solidFill>
              <a:highlight>
                <a:srgbClr val="FFFF00"/>
              </a:highlight>
              <a:latin typeface="Lato"/>
              <a:ea typeface="Lato"/>
              <a:cs typeface="Lato"/>
              <a:sym typeface="Lato"/>
            </a:endParaRPr>
          </a:p>
          <a:p>
            <a:pPr indent="-293370" lvl="0" marL="457200" rtl="0" algn="l">
              <a:spcBef>
                <a:spcPts val="1200"/>
              </a:spcBef>
              <a:spcAft>
                <a:spcPts val="0"/>
              </a:spcAft>
              <a:buClr>
                <a:srgbClr val="2D3B45"/>
              </a:buClr>
              <a:buSzPct val="100000"/>
              <a:buFont typeface="Lato"/>
              <a:buChar char="-"/>
            </a:pPr>
            <a:r>
              <a:rPr b="1" i="1" lang="en" sz="1200">
                <a:solidFill>
                  <a:srgbClr val="2D3B45"/>
                </a:solidFill>
                <a:highlight>
                  <a:srgbClr val="00FFFF"/>
                </a:highlight>
                <a:latin typeface="Lato"/>
                <a:ea typeface="Lato"/>
                <a:cs typeface="Lato"/>
                <a:sym typeface="Lato"/>
              </a:rPr>
              <a:t>Aim for a solid 2 sentences for each. </a:t>
            </a:r>
            <a:endParaRPr b="1" sz="1200">
              <a:solidFill>
                <a:srgbClr val="2D3B45"/>
              </a:solidFill>
              <a:highlight>
                <a:srgbClr val="00FFFF"/>
              </a:highlight>
              <a:latin typeface="Lato"/>
              <a:ea typeface="Lato"/>
              <a:cs typeface="Lato"/>
              <a:sym typeface="Lato"/>
            </a:endParaRPr>
          </a:p>
          <a:p>
            <a:pPr indent="-293370" lvl="0" marL="457200" rtl="0" algn="l">
              <a:spcBef>
                <a:spcPts val="0"/>
              </a:spcBef>
              <a:spcAft>
                <a:spcPts val="0"/>
              </a:spcAft>
              <a:buClr>
                <a:srgbClr val="2D3B45"/>
              </a:buClr>
              <a:buSzPct val="100000"/>
              <a:buFont typeface="Lato"/>
              <a:buChar char="-"/>
            </a:pPr>
            <a:r>
              <a:rPr lang="en" sz="1200">
                <a:solidFill>
                  <a:srgbClr val="2D3B45"/>
                </a:solidFill>
                <a:latin typeface="Lato"/>
                <a:ea typeface="Lato"/>
                <a:cs typeface="Lato"/>
                <a:sym typeface="Lato"/>
              </a:rPr>
              <a:t>For Dualism: </a:t>
            </a:r>
            <a:endParaRPr sz="1200">
              <a:solidFill>
                <a:srgbClr val="2D3B45"/>
              </a:solidFill>
              <a:latin typeface="Lato"/>
              <a:ea typeface="Lato"/>
              <a:cs typeface="Lato"/>
              <a:sym typeface="Lato"/>
            </a:endParaRPr>
          </a:p>
          <a:p>
            <a:pPr indent="-293370" lvl="1" marL="914400" rtl="0" algn="l">
              <a:spcBef>
                <a:spcPts val="0"/>
              </a:spcBef>
              <a:spcAft>
                <a:spcPts val="0"/>
              </a:spcAft>
              <a:buClr>
                <a:srgbClr val="2D3B45"/>
              </a:buClr>
              <a:buSzPct val="100000"/>
              <a:buFont typeface="Lato"/>
              <a:buChar char="-"/>
            </a:pPr>
            <a:r>
              <a:rPr b="1" lang="en" sz="1200">
                <a:solidFill>
                  <a:srgbClr val="2D3B45"/>
                </a:solidFill>
                <a:latin typeface="Lato"/>
                <a:ea typeface="Lato"/>
                <a:cs typeface="Lato"/>
                <a:sym typeface="Lato"/>
              </a:rPr>
              <a:t>Criticism: </a:t>
            </a:r>
            <a:r>
              <a:rPr lang="en" sz="1200">
                <a:solidFill>
                  <a:srgbClr val="2D3B45"/>
                </a:solidFill>
                <a:latin typeface="Lato"/>
                <a:ea typeface="Lato"/>
                <a:cs typeface="Lato"/>
                <a:sym typeface="Lato"/>
              </a:rPr>
              <a:t>This distinction between mental and physical (or mind and body) simply doesn’t hold up for our contemporary understanding of the mind (you can draw from lecture 5 and minimal minds to make this point)</a:t>
            </a:r>
            <a:endParaRPr sz="1200">
              <a:solidFill>
                <a:srgbClr val="2D3B45"/>
              </a:solidFill>
              <a:latin typeface="Lato"/>
              <a:ea typeface="Lato"/>
              <a:cs typeface="Lato"/>
              <a:sym typeface="Lato"/>
            </a:endParaRPr>
          </a:p>
          <a:p>
            <a:pPr indent="-293370" lvl="1" marL="914400" rtl="0" algn="l">
              <a:spcBef>
                <a:spcPts val="0"/>
              </a:spcBef>
              <a:spcAft>
                <a:spcPts val="0"/>
              </a:spcAft>
              <a:buClr>
                <a:srgbClr val="2D3B45"/>
              </a:buClr>
              <a:buSzPct val="100000"/>
              <a:buFont typeface="Lato"/>
              <a:buChar char="-"/>
            </a:pPr>
            <a:r>
              <a:rPr b="1" lang="en" sz="1200">
                <a:solidFill>
                  <a:srgbClr val="2D3B45"/>
                </a:solidFill>
                <a:latin typeface="Lato"/>
                <a:ea typeface="Lato"/>
                <a:cs typeface="Lato"/>
                <a:sym typeface="Lato"/>
              </a:rPr>
              <a:t>Connection:</a:t>
            </a:r>
            <a:r>
              <a:rPr lang="en" sz="1200">
                <a:solidFill>
                  <a:srgbClr val="2D3B45"/>
                </a:solidFill>
                <a:latin typeface="Lato"/>
                <a:ea typeface="Lato"/>
                <a:cs typeface="Lato"/>
                <a:sym typeface="Lato"/>
              </a:rPr>
              <a:t> this distinction between mental and physical was taken up in computational functionalism and its influence from linguistics (syntax, semantics)- remember to elaborate more on these points</a:t>
            </a:r>
            <a:endParaRPr sz="1200">
              <a:solidFill>
                <a:srgbClr val="2D3B45"/>
              </a:solidFill>
              <a:latin typeface="Lato"/>
              <a:ea typeface="Lato"/>
              <a:cs typeface="Lato"/>
              <a:sym typeface="Lato"/>
            </a:endParaRPr>
          </a:p>
          <a:p>
            <a:pPr indent="-293370" lvl="0" marL="457200" rtl="0" algn="l">
              <a:spcBef>
                <a:spcPts val="0"/>
              </a:spcBef>
              <a:spcAft>
                <a:spcPts val="0"/>
              </a:spcAft>
              <a:buClr>
                <a:srgbClr val="2D3B45"/>
              </a:buClr>
              <a:buSzPct val="100000"/>
              <a:buFont typeface="Lato"/>
              <a:buChar char="-"/>
            </a:pPr>
            <a:r>
              <a:rPr lang="en" sz="1200">
                <a:solidFill>
                  <a:srgbClr val="2D3B45"/>
                </a:solidFill>
                <a:latin typeface="Lato"/>
                <a:ea typeface="Lato"/>
                <a:cs typeface="Lato"/>
                <a:sym typeface="Lato"/>
              </a:rPr>
              <a:t>The interlude lecture (lecture 5) and it’s emphasis on minimal minds, is a great source for exploring novel connections</a:t>
            </a:r>
            <a:endParaRPr sz="1200">
              <a:solidFill>
                <a:srgbClr val="2D3B45"/>
              </a:solidFill>
              <a:latin typeface="Lato"/>
              <a:ea typeface="Lato"/>
              <a:cs typeface="Lato"/>
              <a:sym typeface="Lato"/>
            </a:endParaRPr>
          </a:p>
          <a:p>
            <a:pPr indent="0" lvl="0" marL="0" rtl="0" algn="l">
              <a:spcBef>
                <a:spcPts val="1200"/>
              </a:spcBef>
              <a:spcAft>
                <a:spcPts val="0"/>
              </a:spcAft>
              <a:buNone/>
            </a:pPr>
            <a:r>
              <a:rPr b="1" lang="en" sz="1200">
                <a:solidFill>
                  <a:srgbClr val="2D3B45"/>
                </a:solidFill>
                <a:highlight>
                  <a:srgbClr val="FFFF00"/>
                </a:highlight>
                <a:latin typeface="Lato"/>
                <a:ea typeface="Lato"/>
                <a:cs typeface="Lato"/>
                <a:sym typeface="Lato"/>
              </a:rPr>
              <a:t>Advice from Mark’s lecture: Excellent answers </a:t>
            </a:r>
            <a:endParaRPr b="1" sz="1200">
              <a:solidFill>
                <a:srgbClr val="2D3B45"/>
              </a:solidFill>
              <a:highlight>
                <a:srgbClr val="FFFF00"/>
              </a:highlight>
              <a:latin typeface="Lato"/>
              <a:ea typeface="Lato"/>
              <a:cs typeface="Lato"/>
              <a:sym typeface="Lato"/>
            </a:endParaRPr>
          </a:p>
          <a:p>
            <a:pPr indent="-293370" lvl="0" marL="457200" rtl="0" algn="l">
              <a:spcBef>
                <a:spcPts val="1200"/>
              </a:spcBef>
              <a:spcAft>
                <a:spcPts val="0"/>
              </a:spcAft>
              <a:buClr>
                <a:srgbClr val="2D3B45"/>
              </a:buClr>
              <a:buSzPct val="100000"/>
              <a:buFont typeface="Lato"/>
              <a:buChar char="-"/>
            </a:pPr>
            <a:r>
              <a:rPr lang="en" sz="1200">
                <a:solidFill>
                  <a:srgbClr val="2D3B45"/>
                </a:solidFill>
                <a:latin typeface="Lato"/>
                <a:ea typeface="Lato"/>
                <a:cs typeface="Lato"/>
                <a:sym typeface="Lato"/>
              </a:rPr>
              <a:t>how many ideas can you successfully bring together- quality is also important </a:t>
            </a:r>
            <a:endParaRPr sz="1200">
              <a:solidFill>
                <a:srgbClr val="2D3B45"/>
              </a:solidFill>
              <a:latin typeface="Lato"/>
              <a:ea typeface="Lato"/>
              <a:cs typeface="Lato"/>
              <a:sym typeface="Lato"/>
            </a:endParaRPr>
          </a:p>
          <a:p>
            <a:pPr indent="-293370" lvl="0" marL="457200" rtl="0" algn="l">
              <a:spcBef>
                <a:spcPts val="0"/>
              </a:spcBef>
              <a:spcAft>
                <a:spcPts val="0"/>
              </a:spcAft>
              <a:buClr>
                <a:srgbClr val="2D3B45"/>
              </a:buClr>
              <a:buSzPct val="100000"/>
              <a:buFont typeface="Lato"/>
              <a:buChar char="-"/>
            </a:pPr>
            <a:r>
              <a:rPr lang="en" sz="1200">
                <a:solidFill>
                  <a:srgbClr val="2D3B45"/>
                </a:solidFill>
                <a:latin typeface="Lato"/>
                <a:ea typeface="Lato"/>
                <a:cs typeface="Lato"/>
                <a:sym typeface="Lato"/>
              </a:rPr>
              <a:t>Need comprehensive answer- test for comprehension- grappling with main concepts of the course </a:t>
            </a:r>
            <a:endParaRPr sz="1200">
              <a:solidFill>
                <a:srgbClr val="2D3B45"/>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ph type="title"/>
          </p:nvPr>
        </p:nvSpPr>
        <p:spPr>
          <a:xfrm>
            <a:off x="819150" y="821708"/>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1: October 22 2025</a:t>
            </a:r>
            <a:endParaRPr/>
          </a:p>
        </p:txBody>
      </p:sp>
      <p:sp>
        <p:nvSpPr>
          <p:cNvPr id="195" name="Google Shape;195;p28"/>
          <p:cNvSpPr txBox="1"/>
          <p:nvPr>
            <p:ph idx="1" type="body"/>
          </p:nvPr>
        </p:nvSpPr>
        <p:spPr>
          <a:xfrm>
            <a:off x="819150" y="1382250"/>
            <a:ext cx="7505700" cy="3395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Midterm 1: </a:t>
            </a:r>
            <a:r>
              <a:rPr b="1" lang="en">
                <a:highlight>
                  <a:srgbClr val="FFFF00"/>
                </a:highlight>
              </a:rPr>
              <a:t>Oct. 22, 2025. </a:t>
            </a:r>
            <a:r>
              <a:rPr b="1" lang="en">
                <a:highlight>
                  <a:srgbClr val="00FF00"/>
                </a:highlight>
              </a:rPr>
              <a:t>Worth 10% of your grade</a:t>
            </a:r>
            <a:endParaRPr b="1">
              <a:highlight>
                <a:srgbClr val="00FF00"/>
              </a:highlight>
            </a:endParaRPr>
          </a:p>
          <a:p>
            <a:pPr indent="-311150" lvl="0" marL="457200" rtl="0" algn="l">
              <a:spcBef>
                <a:spcPts val="1200"/>
              </a:spcBef>
              <a:spcAft>
                <a:spcPts val="0"/>
              </a:spcAft>
              <a:buSzPts val="1300"/>
              <a:buChar char="-"/>
            </a:pPr>
            <a:r>
              <a:rPr b="1" lang="en"/>
              <a:t>Same location as our lecture, during the same lecture time (3 hours). </a:t>
            </a:r>
            <a:endParaRPr b="1">
              <a:highlight>
                <a:srgbClr val="FFFF00"/>
              </a:highlight>
            </a:endParaRPr>
          </a:p>
          <a:p>
            <a:pPr indent="-311150" lvl="0" marL="457200" rtl="0" algn="l">
              <a:spcBef>
                <a:spcPts val="0"/>
              </a:spcBef>
              <a:spcAft>
                <a:spcPts val="0"/>
              </a:spcAft>
              <a:buSzPts val="1300"/>
              <a:buChar char="-"/>
            </a:pPr>
            <a:r>
              <a:rPr lang="en"/>
              <a:t>You will be provided with a list of 10 concepts. You are responsible for </a:t>
            </a:r>
            <a:r>
              <a:rPr b="1" lang="en"/>
              <a:t>choosing 6 of these</a:t>
            </a:r>
            <a:r>
              <a:rPr lang="en"/>
              <a:t> and providing:</a:t>
            </a:r>
            <a:endParaRPr/>
          </a:p>
          <a:p>
            <a:pPr indent="-298450" lvl="1" marL="914400" rtl="0" algn="l">
              <a:spcBef>
                <a:spcPts val="0"/>
              </a:spcBef>
              <a:spcAft>
                <a:spcPts val="0"/>
              </a:spcAft>
              <a:buSzPts val="1100"/>
              <a:buChar char="-"/>
            </a:pPr>
            <a:r>
              <a:rPr b="1" lang="en"/>
              <a:t>Definition (2 points): </a:t>
            </a:r>
            <a:r>
              <a:rPr lang="en"/>
              <a:t>Brief</a:t>
            </a:r>
            <a:r>
              <a:rPr lang="en"/>
              <a:t>l</a:t>
            </a:r>
            <a:r>
              <a:rPr lang="en"/>
              <a:t>y define the concept in question</a:t>
            </a:r>
            <a:endParaRPr/>
          </a:p>
          <a:p>
            <a:pPr indent="-298450" lvl="1" marL="914400" rtl="0" algn="l">
              <a:spcBef>
                <a:spcPts val="0"/>
              </a:spcBef>
              <a:spcAft>
                <a:spcPts val="0"/>
              </a:spcAft>
              <a:buSzPts val="1100"/>
              <a:buChar char="-"/>
            </a:pPr>
            <a:r>
              <a:rPr b="1" lang="en">
                <a:highlight>
                  <a:srgbClr val="FFFF00"/>
                </a:highlight>
              </a:rPr>
              <a:t>Relevance (4 points):</a:t>
            </a:r>
            <a:r>
              <a:rPr lang="en"/>
              <a:t> Explanation of its Relevance to the course </a:t>
            </a:r>
            <a:endParaRPr/>
          </a:p>
          <a:p>
            <a:pPr indent="-298450" lvl="1" marL="914400" rtl="0" algn="l">
              <a:spcBef>
                <a:spcPts val="0"/>
              </a:spcBef>
              <a:spcAft>
                <a:spcPts val="0"/>
              </a:spcAft>
              <a:buSzPts val="1100"/>
              <a:buChar char="-"/>
            </a:pPr>
            <a:r>
              <a:rPr b="1" lang="en"/>
              <a:t>Criticism</a:t>
            </a:r>
            <a:r>
              <a:rPr lang="en"/>
              <a:t> of the concept (</a:t>
            </a:r>
            <a:r>
              <a:rPr b="1" lang="en"/>
              <a:t>2 points:</a:t>
            </a:r>
            <a:r>
              <a:rPr lang="en"/>
              <a:t> this could be taken from Mark’s lectures). </a:t>
            </a:r>
            <a:endParaRPr/>
          </a:p>
          <a:p>
            <a:pPr indent="-298450" lvl="2" marL="1371600" rtl="0" algn="l">
              <a:spcBef>
                <a:spcPts val="0"/>
              </a:spcBef>
              <a:spcAft>
                <a:spcPts val="0"/>
              </a:spcAft>
              <a:buSzPts val="1100"/>
              <a:buChar char="-"/>
            </a:pPr>
            <a:r>
              <a:rPr lang="en"/>
              <a:t>OR: You could use the concept in question to criticize something else. </a:t>
            </a:r>
            <a:endParaRPr/>
          </a:p>
          <a:p>
            <a:pPr indent="-298450" lvl="1" marL="914400" rtl="0" algn="l">
              <a:spcBef>
                <a:spcPts val="0"/>
              </a:spcBef>
              <a:spcAft>
                <a:spcPts val="0"/>
              </a:spcAft>
              <a:buSzPts val="1100"/>
              <a:buChar char="-"/>
            </a:pPr>
            <a:r>
              <a:rPr b="1" lang="en"/>
              <a:t>Novel Connection (2 points): </a:t>
            </a:r>
            <a:r>
              <a:rPr lang="en"/>
              <a:t>Connecting the chosen concept to another idea in the course. For example, if the concept is “Dualism”, you could choose to talk about it’s relation to one of the approaches to Cognitive Science discussed in class (Computational Functionalism, Connectionism, etc.)</a:t>
            </a:r>
            <a:endParaRPr/>
          </a:p>
          <a:p>
            <a:pPr indent="-311150" lvl="0" marL="457200" rtl="0" algn="l">
              <a:spcBef>
                <a:spcPts val="0"/>
              </a:spcBef>
              <a:spcAft>
                <a:spcPts val="0"/>
              </a:spcAft>
              <a:buSzPts val="1300"/>
              <a:buChar char="-"/>
            </a:pPr>
            <a:r>
              <a:rPr lang="en"/>
              <a:t>Aim to provide this information in approximately 200 words for each concept, although you can use as much space as is necessary</a:t>
            </a:r>
            <a:endParaRPr/>
          </a:p>
          <a:p>
            <a:pPr indent="0" lvl="0" marL="0" rtl="0" algn="l">
              <a:spcBef>
                <a:spcPts val="1200"/>
              </a:spcBef>
              <a:spcAft>
                <a:spcPts val="1200"/>
              </a:spcAft>
              <a:buNone/>
            </a:pPr>
            <a:r>
              <a:rPr lang="en"/>
              <a:t>Please note: The point values here were taken from last year’s Midterm 1, where </a:t>
            </a:r>
            <a:r>
              <a:rPr b="1" lang="en"/>
              <a:t>each concept was worth 10 points, with the test being out of 60.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9"/>
          <p:cNvSpPr txBox="1"/>
          <p:nvPr>
            <p:ph type="title"/>
          </p:nvPr>
        </p:nvSpPr>
        <p:spPr>
          <a:xfrm>
            <a:off x="765875" y="411925"/>
            <a:ext cx="7505700" cy="77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Minimal Minds and </a:t>
            </a:r>
            <a:r>
              <a:rPr lang="en"/>
              <a:t>Biological</a:t>
            </a:r>
            <a:r>
              <a:rPr lang="en"/>
              <a:t> Plausibility</a:t>
            </a:r>
            <a:endParaRPr/>
          </a:p>
        </p:txBody>
      </p:sp>
      <p:sp>
        <p:nvSpPr>
          <p:cNvPr id="201" name="Google Shape;201;p29"/>
          <p:cNvSpPr txBox="1"/>
          <p:nvPr>
            <p:ph idx="1" type="body"/>
          </p:nvPr>
        </p:nvSpPr>
        <p:spPr>
          <a:xfrm>
            <a:off x="378900" y="1031025"/>
            <a:ext cx="7996800" cy="3469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Recall from last time:</a:t>
            </a:r>
            <a:r>
              <a:rPr lang="en"/>
              <a:t> </a:t>
            </a:r>
            <a:r>
              <a:rPr lang="en"/>
              <a:t>Connectionism was found to be more </a:t>
            </a:r>
            <a:r>
              <a:rPr lang="en">
                <a:highlight>
                  <a:schemeClr val="dk1"/>
                </a:highlight>
              </a:rPr>
              <a:t>biologically plausible th</a:t>
            </a:r>
            <a:r>
              <a:rPr lang="en"/>
              <a:t>an Computational Functionalism:  </a:t>
            </a:r>
            <a:endParaRPr/>
          </a:p>
          <a:p>
            <a:pPr indent="-311150" lvl="0" marL="457200" rtl="0" algn="l">
              <a:spcBef>
                <a:spcPts val="1200"/>
              </a:spcBef>
              <a:spcAft>
                <a:spcPts val="0"/>
              </a:spcAft>
              <a:buSzPts val="1300"/>
              <a:buChar char="-"/>
            </a:pPr>
            <a:r>
              <a:rPr lang="en"/>
              <a:t>In modelling it’s account of cognition after how our brains work (as opposed to how language works), connectionism is closer to realizing Strong AI despite its shortcomings</a:t>
            </a:r>
            <a:endParaRPr/>
          </a:p>
          <a:p>
            <a:pPr indent="0" lvl="0" marL="0" rtl="0" algn="l">
              <a:spcBef>
                <a:spcPts val="1200"/>
              </a:spcBef>
              <a:spcAft>
                <a:spcPts val="0"/>
              </a:spcAft>
              <a:buNone/>
            </a:pPr>
            <a:r>
              <a:rPr lang="en"/>
              <a:t>Our interlude lecture explored more on this id</a:t>
            </a:r>
            <a:r>
              <a:rPr lang="en">
                <a:highlight>
                  <a:schemeClr val="dk1"/>
                </a:highlight>
              </a:rPr>
              <a:t>ea of biological plausibility f</a:t>
            </a:r>
            <a:r>
              <a:rPr lang="en"/>
              <a:t>or certain cognitive systems.</a:t>
            </a:r>
            <a:endParaRPr/>
          </a:p>
          <a:p>
            <a:pPr indent="0" lvl="0" marL="0" rtl="0" algn="l">
              <a:spcBef>
                <a:spcPts val="1200"/>
              </a:spcBef>
              <a:spcAft>
                <a:spcPts val="0"/>
              </a:spcAft>
              <a:buNone/>
            </a:pPr>
            <a:r>
              <a:rPr lang="en"/>
              <a:t>This lead us to discuss </a:t>
            </a:r>
            <a:r>
              <a:rPr b="1" lang="en">
                <a:highlight>
                  <a:srgbClr val="FFFF00"/>
                </a:highlight>
              </a:rPr>
              <a:t>Minimal minds:</a:t>
            </a:r>
            <a:r>
              <a:rPr lang="en"/>
              <a:t> the </a:t>
            </a:r>
            <a:r>
              <a:rPr lang="en"/>
              <a:t>goal is to establish the minimal conditions that must be satisfied for an entity to have cognitive states or carry out cognitive processes. </a:t>
            </a:r>
            <a:endParaRPr/>
          </a:p>
          <a:p>
            <a:pPr indent="0" lvl="0" marL="0" rtl="0" algn="l">
              <a:spcBef>
                <a:spcPts val="1200"/>
              </a:spcBef>
              <a:spcAft>
                <a:spcPts val="1200"/>
              </a:spcAft>
              <a:buNone/>
            </a:pPr>
            <a:r>
              <a:rPr lang="en"/>
              <a:t>Through Huebner’s work on </a:t>
            </a:r>
            <a:r>
              <a:rPr lang="en"/>
              <a:t>minimal</a:t>
            </a:r>
            <a:r>
              <a:rPr lang="en"/>
              <a:t> minds, we were able to see distributed representations happening in bee communication, similar to what we’ve seen in </a:t>
            </a:r>
            <a:r>
              <a:rPr b="1" lang="en"/>
              <a:t>distributed patterns of activation in connectionism.</a:t>
            </a:r>
            <a:r>
              <a:rPr lang="en"/>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0"/>
          <p:cNvSpPr txBox="1"/>
          <p:nvPr>
            <p:ph type="title"/>
          </p:nvPr>
        </p:nvSpPr>
        <p:spPr>
          <a:xfrm>
            <a:off x="235050" y="374375"/>
            <a:ext cx="86739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Huebner and Bees: 4 Characteristics of Minimal Minds</a:t>
            </a:r>
            <a:endParaRPr/>
          </a:p>
        </p:txBody>
      </p:sp>
      <p:sp>
        <p:nvSpPr>
          <p:cNvPr id="207" name="Google Shape;207;p30"/>
          <p:cNvSpPr txBox="1"/>
          <p:nvPr>
            <p:ph idx="1" type="body"/>
          </p:nvPr>
        </p:nvSpPr>
        <p:spPr>
          <a:xfrm>
            <a:off x="465475" y="946025"/>
            <a:ext cx="8293500" cy="35610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Huebner suggests that suggest that the possession of a minimal mind requires </a:t>
            </a:r>
            <a:r>
              <a:rPr b="1" lang="en"/>
              <a:t>4 characteristics</a:t>
            </a:r>
            <a:r>
              <a:rPr lang="en"/>
              <a:t>:</a:t>
            </a:r>
            <a:endParaRPr/>
          </a:p>
          <a:p>
            <a:pPr indent="-298768" lvl="0" marL="457200" rtl="0" algn="l">
              <a:spcBef>
                <a:spcPts val="1200"/>
              </a:spcBef>
              <a:spcAft>
                <a:spcPts val="0"/>
              </a:spcAft>
              <a:buSzPct val="100000"/>
              <a:buChar char="-"/>
            </a:pPr>
            <a:r>
              <a:rPr lang="en"/>
              <a:t>1. An organism must possess internal states and processes that have the function of adjusting the entity’s behavior in ways that allow it to cope with features of its environment in ways that are not fully determined by the design of the system; </a:t>
            </a:r>
            <a:endParaRPr/>
          </a:p>
          <a:p>
            <a:pPr indent="-294323" lvl="1" marL="914400" rtl="0" algn="l">
              <a:spcBef>
                <a:spcPts val="0"/>
              </a:spcBef>
              <a:spcAft>
                <a:spcPts val="0"/>
              </a:spcAft>
              <a:buSzPct val="100000"/>
              <a:buChar char="-"/>
            </a:pPr>
            <a:r>
              <a:rPr b="1" lang="en" sz="1218"/>
              <a:t>Bees:</a:t>
            </a:r>
            <a:r>
              <a:rPr lang="en" sz="1218"/>
              <a:t> are capable of adjusting behaviour based on external factors- weather conditions . They Use internal processes to adjust states, decision making is influenced by past events. Bees satisfy first requirement!</a:t>
            </a:r>
            <a:endParaRPr sz="1218"/>
          </a:p>
          <a:p>
            <a:pPr indent="-298768" lvl="0" marL="457200" rtl="0" algn="l">
              <a:spcBef>
                <a:spcPts val="0"/>
              </a:spcBef>
              <a:spcAft>
                <a:spcPts val="0"/>
              </a:spcAft>
              <a:buSzPct val="100000"/>
              <a:buChar char="-"/>
            </a:pPr>
            <a:r>
              <a:rPr lang="en"/>
              <a:t>2. These states and processes must be capable of standing-in for various features of the environment that are significant for the system, and they must be capable of doing so even in the absence of immediate environmental stimuli; </a:t>
            </a:r>
            <a:endParaRPr/>
          </a:p>
          <a:p>
            <a:pPr indent="-294937" lvl="1" marL="914400" rtl="0" algn="l">
              <a:spcBef>
                <a:spcPts val="0"/>
              </a:spcBef>
              <a:spcAft>
                <a:spcPts val="0"/>
              </a:spcAft>
              <a:buSzPct val="100000"/>
              <a:buChar char="-"/>
            </a:pPr>
            <a:r>
              <a:rPr b="1" lang="en" sz="1229"/>
              <a:t>Bees: </a:t>
            </a:r>
            <a:r>
              <a:rPr lang="en" sz="1229"/>
              <a:t>Do these states stand in? Yes, bee waggles, encodes information- direct distance quality, allows bee to understand info for food- wiggles back in hive to communicate, holds a distributed representation decoded by the hive</a:t>
            </a:r>
            <a:endParaRPr sz="1229"/>
          </a:p>
          <a:p>
            <a:pPr indent="-294937" lvl="1" marL="914400" rtl="0" algn="l">
              <a:spcBef>
                <a:spcPts val="0"/>
              </a:spcBef>
              <a:spcAft>
                <a:spcPts val="0"/>
              </a:spcAft>
              <a:buSzPct val="100000"/>
              <a:buChar char="-"/>
            </a:pPr>
            <a:r>
              <a:rPr lang="en" sz="1229"/>
              <a:t>Dancing becomes a representation that stands in for information in the world</a:t>
            </a:r>
            <a:endParaRPr sz="1229"/>
          </a:p>
          <a:p>
            <a:pPr indent="-298768" lvl="0" marL="457200" rtl="0" algn="l">
              <a:spcBef>
                <a:spcPts val="0"/>
              </a:spcBef>
              <a:spcAft>
                <a:spcPts val="0"/>
              </a:spcAft>
              <a:buSzPct val="100000"/>
              <a:buChar char="-"/>
            </a:pPr>
            <a:r>
              <a:rPr lang="en"/>
              <a:t>3. These states and processes must be part of a larger representational scheme that allows for a variety of possible contents to be represented (in a systematic way) by a corresponding variety of possible representations; </a:t>
            </a:r>
            <a:endParaRPr/>
          </a:p>
          <a:p>
            <a:pPr indent="-295683" lvl="1" marL="914400" rtl="0" algn="l">
              <a:spcBef>
                <a:spcPts val="0"/>
              </a:spcBef>
              <a:spcAft>
                <a:spcPts val="0"/>
              </a:spcAft>
              <a:buSzPct val="100000"/>
              <a:buChar char="-"/>
            </a:pPr>
            <a:r>
              <a:rPr b="1" lang="en" sz="1243"/>
              <a:t>Bees: </a:t>
            </a:r>
            <a:r>
              <a:rPr lang="en" sz="1243"/>
              <a:t>Waggle dance is systematic- system of parts, angle of dance relative to hive displays food source. This is a system of ideas that hang together, use variety of representations, allows bees to convey many information sources</a:t>
            </a:r>
            <a:endParaRPr sz="1243"/>
          </a:p>
          <a:p>
            <a:pPr indent="-298768" lvl="0" marL="457200" rtl="0" algn="l">
              <a:spcBef>
                <a:spcPts val="0"/>
              </a:spcBef>
              <a:spcAft>
                <a:spcPts val="0"/>
              </a:spcAft>
              <a:buSzPct val="100000"/>
              <a:buChar char="-"/>
            </a:pPr>
            <a:r>
              <a:rPr lang="en"/>
              <a:t>4. There must be norms governing the proper production, maintenance, and use of these representations under various environmental conditions.</a:t>
            </a:r>
            <a:endParaRPr/>
          </a:p>
          <a:p>
            <a:pPr indent="-287973" lvl="1" marL="914400" rtl="0" algn="l">
              <a:spcBef>
                <a:spcPts val="0"/>
              </a:spcBef>
              <a:spcAft>
                <a:spcPts val="0"/>
              </a:spcAft>
              <a:buSzPct val="80853"/>
              <a:buChar char="-"/>
            </a:pPr>
            <a:r>
              <a:rPr b="1" lang="en" sz="1361"/>
              <a:t>Bees: </a:t>
            </a:r>
            <a:r>
              <a:rPr lang="en" sz="1218"/>
              <a:t>Waggle dance becomes interpreted in certain ways- crucial for effectiveness of dance, precise wiggle=more accurate info, adjust dance with respect to position of sun and wind Bees are able to update internal maps subject to environmental conditions </a:t>
            </a:r>
            <a:endParaRPr sz="1218"/>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a:p>
        </p:txBody>
      </p:sp>
      <p:sp>
        <p:nvSpPr>
          <p:cNvPr id="213" name="Google Shape;213;p31"/>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4" name="Google Shape;214;p31"/>
          <p:cNvPicPr preferRelativeResize="0"/>
          <p:nvPr/>
        </p:nvPicPr>
        <p:blipFill>
          <a:blip r:embed="rId3">
            <a:alphaModFix/>
          </a:blip>
          <a:stretch>
            <a:fillRect/>
          </a:stretch>
        </p:blipFill>
        <p:spPr>
          <a:xfrm>
            <a:off x="425" y="0"/>
            <a:ext cx="9071024"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ph type="title"/>
          </p:nvPr>
        </p:nvSpPr>
        <p:spPr>
          <a:xfrm>
            <a:off x="735450" y="3967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Midterm Practice: Group Activity 1</a:t>
            </a:r>
            <a:endParaRPr/>
          </a:p>
        </p:txBody>
      </p:sp>
      <p:sp>
        <p:nvSpPr>
          <p:cNvPr id="220" name="Google Shape;220;p32"/>
          <p:cNvSpPr txBox="1"/>
          <p:nvPr>
            <p:ph idx="1" type="body"/>
          </p:nvPr>
        </p:nvSpPr>
        <p:spPr>
          <a:xfrm>
            <a:off x="819150" y="910500"/>
            <a:ext cx="7849800" cy="38349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lang="en"/>
              <a:t>The following activity will be completed in 2 groups. </a:t>
            </a:r>
            <a:endParaRPr/>
          </a:p>
          <a:p>
            <a:pPr indent="0" lvl="0" marL="0" rtl="0" algn="l">
              <a:spcBef>
                <a:spcPts val="1200"/>
              </a:spcBef>
              <a:spcAft>
                <a:spcPts val="0"/>
              </a:spcAft>
              <a:buNone/>
            </a:pPr>
            <a:r>
              <a:rPr lang="en"/>
              <a:t>For each group, </a:t>
            </a:r>
            <a:r>
              <a:rPr b="1" lang="en"/>
              <a:t>choose 5 concepts from this slide deck </a:t>
            </a:r>
            <a:r>
              <a:rPr lang="en"/>
              <a:t>and please provide the following for each:</a:t>
            </a:r>
            <a:endParaRPr/>
          </a:p>
          <a:p>
            <a:pPr indent="-286385" lvl="0" marL="457200" rtl="0" algn="l">
              <a:spcBef>
                <a:spcPts val="1200"/>
              </a:spcBef>
              <a:spcAft>
                <a:spcPts val="0"/>
              </a:spcAft>
              <a:buSzPct val="100000"/>
              <a:buChar char="-"/>
            </a:pPr>
            <a:r>
              <a:rPr lang="en"/>
              <a:t>A definition of the concept</a:t>
            </a:r>
            <a:endParaRPr/>
          </a:p>
          <a:p>
            <a:pPr indent="-286385" lvl="0" marL="457200" rtl="0" algn="l">
              <a:spcBef>
                <a:spcPts val="0"/>
              </a:spcBef>
              <a:spcAft>
                <a:spcPts val="0"/>
              </a:spcAft>
              <a:buSzPct val="100000"/>
              <a:buChar char="-"/>
            </a:pPr>
            <a:r>
              <a:rPr lang="en"/>
              <a:t>Explain </a:t>
            </a:r>
            <a:r>
              <a:rPr lang="en"/>
              <a:t>its</a:t>
            </a:r>
            <a:r>
              <a:rPr lang="en"/>
              <a:t> relevance to the course content </a:t>
            </a:r>
            <a:endParaRPr/>
          </a:p>
          <a:p>
            <a:pPr indent="-286385" lvl="0" marL="457200" rtl="0" algn="l">
              <a:spcBef>
                <a:spcPts val="0"/>
              </a:spcBef>
              <a:spcAft>
                <a:spcPts val="0"/>
              </a:spcAft>
              <a:buSzPct val="100000"/>
              <a:buChar char="-"/>
            </a:pPr>
            <a:r>
              <a:rPr lang="en"/>
              <a:t>Provide a </a:t>
            </a:r>
            <a:r>
              <a:rPr lang="en"/>
              <a:t>criticism</a:t>
            </a:r>
            <a:r>
              <a:rPr lang="en"/>
              <a:t> of the concept</a:t>
            </a:r>
            <a:endParaRPr/>
          </a:p>
          <a:p>
            <a:pPr indent="-286385" lvl="0" marL="457200" rtl="0" algn="l">
              <a:spcBef>
                <a:spcPts val="0"/>
              </a:spcBef>
              <a:spcAft>
                <a:spcPts val="0"/>
              </a:spcAft>
              <a:buSzPct val="100000"/>
              <a:buChar char="-"/>
            </a:pPr>
            <a:r>
              <a:rPr lang="en"/>
              <a:t>Provide a novel connection for that concept</a:t>
            </a:r>
            <a:endParaRPr/>
          </a:p>
          <a:p>
            <a:pPr indent="0" lvl="0" marL="0" rtl="0" algn="l">
              <a:spcBef>
                <a:spcPts val="1200"/>
              </a:spcBef>
              <a:spcAft>
                <a:spcPts val="0"/>
              </a:spcAft>
              <a:buNone/>
            </a:pPr>
            <a:r>
              <a:rPr lang="en"/>
              <a:t>Group 1: Concepts 1-5</a:t>
            </a:r>
            <a:endParaRPr/>
          </a:p>
          <a:p>
            <a:pPr indent="0" lvl="0" marL="0" rtl="0" algn="l">
              <a:spcBef>
                <a:spcPts val="1200"/>
              </a:spcBef>
              <a:spcAft>
                <a:spcPts val="0"/>
              </a:spcAft>
              <a:buNone/>
            </a:pPr>
            <a:r>
              <a:rPr lang="en"/>
              <a:t>Group 2: Concepts 6-10</a:t>
            </a:r>
            <a:endParaRPr/>
          </a:p>
          <a:p>
            <a:pPr indent="0" lvl="0" marL="0" rtl="0" algn="l">
              <a:spcBef>
                <a:spcPts val="1200"/>
              </a:spcBef>
              <a:spcAft>
                <a:spcPts val="0"/>
              </a:spcAft>
              <a:buNone/>
            </a:pPr>
            <a:r>
              <a:rPr lang="en"/>
              <a:t>To answer this, you can use your notes from class, the lecture slides, or my slides from our previous tutorials. </a:t>
            </a:r>
            <a:endParaRPr/>
          </a:p>
          <a:p>
            <a:pPr indent="0" lvl="0" marL="0" rtl="0" algn="l">
              <a:spcBef>
                <a:spcPts val="1200"/>
              </a:spcBef>
              <a:spcAft>
                <a:spcPts val="0"/>
              </a:spcAft>
              <a:buNone/>
            </a:pPr>
            <a:r>
              <a:rPr lang="en"/>
              <a:t>We will spend about 20 minutes for this activity, then return to share our answers with the group. It would be a good idea for </a:t>
            </a:r>
            <a:r>
              <a:rPr lang="en"/>
              <a:t>you</a:t>
            </a:r>
            <a:r>
              <a:rPr lang="en"/>
              <a:t> guys to take notes and supplement your answers with other’s responses! </a:t>
            </a:r>
            <a:endParaRPr/>
          </a:p>
          <a:p>
            <a:pPr indent="0" lvl="0" marL="0" rtl="0" algn="l">
              <a:spcBef>
                <a:spcPts val="1200"/>
              </a:spcBef>
              <a:spcAft>
                <a:spcPts val="0"/>
              </a:spcAft>
              <a:buNone/>
            </a:pPr>
            <a:r>
              <a:rPr b="1" lang="en">
                <a:highlight>
                  <a:srgbClr val="FFFF00"/>
                </a:highlight>
              </a:rPr>
              <a:t>I will post a link to a google doc for you all to complete this activity:</a:t>
            </a:r>
            <a:endParaRPr b="1">
              <a:highlight>
                <a:srgbClr val="FFFF00"/>
              </a:highlight>
            </a:endParaRPr>
          </a:p>
          <a:p>
            <a:pPr indent="-286385" lvl="0" marL="457200" rtl="0" algn="l">
              <a:spcBef>
                <a:spcPts val="1200"/>
              </a:spcBef>
              <a:spcAft>
                <a:spcPts val="0"/>
              </a:spcAft>
              <a:buSzPct val="100000"/>
              <a:buChar char="-"/>
            </a:pPr>
            <a:r>
              <a:rPr b="1" lang="en">
                <a:highlight>
                  <a:srgbClr val="FFFF00"/>
                </a:highlight>
              </a:rPr>
              <a:t>Tutorial 1: </a:t>
            </a:r>
            <a:r>
              <a:rPr lang="en" u="sng">
                <a:solidFill>
                  <a:schemeClr val="hlink"/>
                </a:solidFill>
                <a:highlight>
                  <a:schemeClr val="dk1"/>
                </a:highlight>
                <a:hlinkClick r:id="rId3"/>
              </a:rPr>
              <a:t>https://docs.google.com/document/d/116LXLCgdE1mgWusP-l42yozlXvXfGzXQFwjkiNlaQTs/edit?tab=t.0</a:t>
            </a:r>
            <a:r>
              <a:rPr lang="en">
                <a:highlight>
                  <a:schemeClr val="dk1"/>
                </a:highlight>
              </a:rPr>
              <a:t> </a:t>
            </a:r>
            <a:endParaRPr>
              <a:highlight>
                <a:schemeClr val="dk1"/>
              </a:highlight>
            </a:endParaRPr>
          </a:p>
          <a:p>
            <a:pPr indent="-286385" lvl="0" marL="457200" rtl="0" algn="l">
              <a:spcBef>
                <a:spcPts val="0"/>
              </a:spcBef>
              <a:spcAft>
                <a:spcPts val="0"/>
              </a:spcAft>
              <a:buSzPct val="100000"/>
              <a:buChar char="-"/>
            </a:pPr>
            <a:r>
              <a:rPr b="1" lang="en">
                <a:highlight>
                  <a:srgbClr val="FFFF00"/>
                </a:highlight>
              </a:rPr>
              <a:t>Tutorial 2: </a:t>
            </a:r>
            <a:r>
              <a:rPr lang="en" u="sng">
                <a:solidFill>
                  <a:schemeClr val="hlink"/>
                </a:solidFill>
                <a:highlight>
                  <a:schemeClr val="dk1"/>
                </a:highlight>
                <a:hlinkClick r:id="rId4"/>
              </a:rPr>
              <a:t>https://docs.google.com/document/d/1HxRUOxxhTXIi5ap3wB_aBGAH7xYF6pCA46wBOOOp6k4/edit?tab=t.0</a:t>
            </a:r>
            <a:r>
              <a:rPr lang="en">
                <a:highlight>
                  <a:schemeClr val="dk1"/>
                </a:highlight>
              </a:rPr>
              <a:t> </a:t>
            </a:r>
            <a:endParaRPr>
              <a:highlight>
                <a:schemeClr val="dk1"/>
              </a:highlight>
            </a:endParaRPr>
          </a:p>
          <a:p>
            <a:pPr indent="-286385" lvl="0" marL="457200" rtl="0" algn="l">
              <a:spcBef>
                <a:spcPts val="0"/>
              </a:spcBef>
              <a:spcAft>
                <a:spcPts val="0"/>
              </a:spcAft>
              <a:buSzPct val="100000"/>
              <a:buChar char="-"/>
            </a:pPr>
            <a:r>
              <a:rPr b="1" lang="en">
                <a:highlight>
                  <a:srgbClr val="FFFF00"/>
                </a:highlight>
              </a:rPr>
              <a:t>Tutorial 3: </a:t>
            </a:r>
            <a:r>
              <a:rPr lang="en" u="sng">
                <a:solidFill>
                  <a:schemeClr val="hlink"/>
                </a:solidFill>
                <a:highlight>
                  <a:schemeClr val="dk1"/>
                </a:highlight>
                <a:hlinkClick r:id="rId5"/>
              </a:rPr>
              <a:t>https://docs.google.com/document/d/1jOZTYqY2YLxDOfaBLhrp1sWRiVPjtArqQisjE_2TxZg/edit?tab=t.0</a:t>
            </a:r>
            <a:r>
              <a:rPr lang="en">
                <a:highlight>
                  <a:schemeClr val="dk1"/>
                </a:highlight>
              </a:rPr>
              <a:t> </a:t>
            </a:r>
            <a:endParaRPr>
              <a:highlight>
                <a:schemeClr val="dk1"/>
              </a:highlight>
            </a:endParaRPr>
          </a:p>
          <a:p>
            <a:pPr indent="0" lvl="0" marL="0" rtl="0" algn="l">
              <a:spcBef>
                <a:spcPts val="1200"/>
              </a:spcBef>
              <a:spcAft>
                <a:spcPts val="1200"/>
              </a:spcAft>
              <a:buNone/>
            </a:pPr>
            <a:r>
              <a:rPr lang="en"/>
              <a:t>I will also provide my slides from our previous tutorials in the rest of this slide deck (slides 5-7, and 10-29).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3"/>
          <p:cNvSpPr txBox="1"/>
          <p:nvPr>
            <p:ph type="title"/>
          </p:nvPr>
        </p:nvSpPr>
        <p:spPr>
          <a:xfrm>
            <a:off x="284400" y="241750"/>
            <a:ext cx="85752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Midterm Practice: Group Activity 2- </a:t>
            </a:r>
            <a:r>
              <a:rPr lang="en"/>
              <a:t>How to Make Connections? </a:t>
            </a:r>
            <a:endParaRPr/>
          </a:p>
        </p:txBody>
      </p:sp>
      <p:sp>
        <p:nvSpPr>
          <p:cNvPr id="226" name="Google Shape;226;p33"/>
          <p:cNvSpPr txBox="1"/>
          <p:nvPr>
            <p:ph idx="1" type="body"/>
          </p:nvPr>
        </p:nvSpPr>
        <p:spPr>
          <a:xfrm>
            <a:off x="352550" y="1138775"/>
            <a:ext cx="8507100" cy="20469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a:t>You can train your ability to make connections by doing the following:</a:t>
            </a:r>
            <a:endParaRPr/>
          </a:p>
          <a:p>
            <a:pPr indent="-292576" lvl="0" marL="457200" rtl="0" algn="l">
              <a:spcBef>
                <a:spcPts val="1200"/>
              </a:spcBef>
              <a:spcAft>
                <a:spcPts val="0"/>
              </a:spcAft>
              <a:buSzPct val="100000"/>
              <a:buChar char="-"/>
            </a:pPr>
            <a:r>
              <a:rPr b="1" lang="en"/>
              <a:t>Collaborating with Other Students</a:t>
            </a:r>
            <a:r>
              <a:rPr lang="en"/>
              <a:t>: Form study groups, get to know one another and practice taking each other's perspectives</a:t>
            </a:r>
            <a:endParaRPr/>
          </a:p>
          <a:p>
            <a:pPr indent="-292576" lvl="0" marL="457200" rtl="0" algn="l">
              <a:spcBef>
                <a:spcPts val="0"/>
              </a:spcBef>
              <a:spcAft>
                <a:spcPts val="0"/>
              </a:spcAft>
              <a:buSzPct val="100000"/>
              <a:buChar char="-"/>
            </a:pPr>
            <a:r>
              <a:rPr b="1" lang="en"/>
              <a:t>Recognise Before Recall</a:t>
            </a:r>
            <a:r>
              <a:rPr lang="en"/>
              <a:t>: Try testing your ability to recall the argument of the course, using the concepts presented in lecture. </a:t>
            </a:r>
            <a:endParaRPr/>
          </a:p>
          <a:p>
            <a:pPr indent="-292576" lvl="0" marL="457200" rtl="0" algn="l">
              <a:spcBef>
                <a:spcPts val="0"/>
              </a:spcBef>
              <a:spcAft>
                <a:spcPts val="0"/>
              </a:spcAft>
              <a:buSzPct val="100000"/>
              <a:buChar char="-"/>
            </a:pPr>
            <a:r>
              <a:rPr b="1" lang="en"/>
              <a:t>Synthesize:</a:t>
            </a:r>
            <a:r>
              <a:rPr lang="en"/>
              <a:t> Explore how different ideas combine together- can this make your argument stronger?</a:t>
            </a:r>
            <a:endParaRPr/>
          </a:p>
          <a:p>
            <a:pPr indent="-292576" lvl="0" marL="457200" rtl="0" algn="l">
              <a:spcBef>
                <a:spcPts val="0"/>
              </a:spcBef>
              <a:spcAft>
                <a:spcPts val="0"/>
              </a:spcAft>
              <a:buSzPct val="100000"/>
              <a:buChar char="-"/>
            </a:pPr>
            <a:r>
              <a:rPr b="1" lang="en"/>
              <a:t>Diagram: </a:t>
            </a:r>
            <a:r>
              <a:rPr lang="en"/>
              <a:t>Visualise the relationships between concepts using a mind-map</a:t>
            </a:r>
            <a:endParaRPr/>
          </a:p>
          <a:p>
            <a:pPr indent="0" lvl="0" marL="0" rtl="0" algn="l">
              <a:spcBef>
                <a:spcPts val="1200"/>
              </a:spcBef>
              <a:spcAft>
                <a:spcPts val="0"/>
              </a:spcAft>
              <a:buNone/>
            </a:pPr>
            <a:r>
              <a:rPr b="1" lang="en">
                <a:highlight>
                  <a:srgbClr val="FFFF00"/>
                </a:highlight>
              </a:rPr>
              <a:t>Activity: </a:t>
            </a:r>
            <a:r>
              <a:rPr lang="en"/>
              <a:t>Using the document from the last activity, try sketching out a mind map of possible connections (like in the </a:t>
            </a:r>
            <a:r>
              <a:rPr lang="en"/>
              <a:t>diagram</a:t>
            </a:r>
            <a:r>
              <a:rPr lang="en"/>
              <a:t> below) between the concepts that you’ve identified. </a:t>
            </a:r>
            <a:endParaRPr/>
          </a:p>
          <a:p>
            <a:pPr indent="-292576" lvl="0" marL="457200" rtl="0" algn="l">
              <a:spcBef>
                <a:spcPts val="1200"/>
              </a:spcBef>
              <a:spcAft>
                <a:spcPts val="0"/>
              </a:spcAft>
              <a:buSzPct val="100000"/>
              <a:buChar char="-"/>
            </a:pPr>
            <a:r>
              <a:rPr lang="en"/>
              <a:t>For each connection, try and elaborate on why the relationship is important for understanding cognitive science</a:t>
            </a:r>
            <a:endParaRPr/>
          </a:p>
          <a:p>
            <a:pPr indent="-292576" lvl="0" marL="457200" rtl="0" algn="l">
              <a:spcBef>
                <a:spcPts val="0"/>
              </a:spcBef>
              <a:spcAft>
                <a:spcPts val="0"/>
              </a:spcAft>
              <a:buSzPct val="100000"/>
              <a:buChar char="-"/>
            </a:pPr>
            <a:r>
              <a:rPr lang="en"/>
              <a:t>Also try and elaborate on how this connection can help us understand the concepts better </a:t>
            </a:r>
            <a:endParaRPr/>
          </a:p>
        </p:txBody>
      </p:sp>
      <p:pic>
        <p:nvPicPr>
          <p:cNvPr id="227" name="Google Shape;227;p33"/>
          <p:cNvPicPr preferRelativeResize="0"/>
          <p:nvPr/>
        </p:nvPicPr>
        <p:blipFill>
          <a:blip r:embed="rId3">
            <a:alphaModFix/>
          </a:blip>
          <a:stretch>
            <a:fillRect/>
          </a:stretch>
        </p:blipFill>
        <p:spPr>
          <a:xfrm>
            <a:off x="2720175" y="3226650"/>
            <a:ext cx="3018350" cy="1690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4"/>
          <p:cNvSpPr txBox="1"/>
          <p:nvPr>
            <p:ph type="title"/>
          </p:nvPr>
        </p:nvSpPr>
        <p:spPr>
          <a:xfrm>
            <a:off x="819150" y="3478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1 Review: How to do Cognitive Science</a:t>
            </a:r>
            <a:endParaRPr/>
          </a:p>
        </p:txBody>
      </p:sp>
      <p:sp>
        <p:nvSpPr>
          <p:cNvPr id="233" name="Google Shape;233;p34"/>
          <p:cNvSpPr txBox="1"/>
          <p:nvPr>
            <p:ph idx="1" type="body"/>
          </p:nvPr>
        </p:nvSpPr>
        <p:spPr>
          <a:xfrm>
            <a:off x="819150" y="878225"/>
            <a:ext cx="7505700" cy="40053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
              <a:t>There are several different disciplines which attempt to explain the mind at different levels of analysis. The role of cognitive science is to determine the relationship between these different levels and disciplines that study the mind: </a:t>
            </a:r>
            <a:endParaRPr/>
          </a:p>
          <a:p>
            <a:pPr indent="-298768" lvl="0" marL="457200" rtl="0" algn="l">
              <a:spcBef>
                <a:spcPts val="1200"/>
              </a:spcBef>
              <a:spcAft>
                <a:spcPts val="0"/>
              </a:spcAft>
              <a:buSzPct val="100000"/>
              <a:buChar char="-"/>
            </a:pPr>
            <a:r>
              <a:rPr b="1" lang="en"/>
              <a:t>Level: </a:t>
            </a:r>
            <a:r>
              <a:rPr lang="en"/>
              <a:t>Culture and distributed cognition—</a:t>
            </a:r>
            <a:r>
              <a:rPr b="1" lang="en"/>
              <a:t>Discipline: </a:t>
            </a:r>
            <a:r>
              <a:rPr lang="en"/>
              <a:t>Anthropology  </a:t>
            </a:r>
            <a:endParaRPr/>
          </a:p>
          <a:p>
            <a:pPr indent="-298768" lvl="0" marL="457200" rtl="0" algn="l">
              <a:spcBef>
                <a:spcPts val="0"/>
              </a:spcBef>
              <a:spcAft>
                <a:spcPts val="0"/>
              </a:spcAft>
              <a:buSzPct val="100000"/>
              <a:buChar char="-"/>
            </a:pPr>
            <a:r>
              <a:rPr b="1" lang="en"/>
              <a:t>Level:</a:t>
            </a:r>
            <a:r>
              <a:rPr lang="en"/>
              <a:t> Language and language structure or processing—</a:t>
            </a:r>
            <a:r>
              <a:rPr b="1" lang="en"/>
              <a:t>Discipline: </a:t>
            </a:r>
            <a:r>
              <a:rPr lang="en"/>
              <a:t>Linguistics </a:t>
            </a:r>
            <a:endParaRPr/>
          </a:p>
          <a:p>
            <a:pPr indent="-298768" lvl="0" marL="457200" rtl="0" algn="l">
              <a:spcBef>
                <a:spcPts val="0"/>
              </a:spcBef>
              <a:spcAft>
                <a:spcPts val="0"/>
              </a:spcAft>
              <a:buSzPct val="100000"/>
              <a:buChar char="-"/>
            </a:pPr>
            <a:r>
              <a:rPr b="1" lang="en"/>
              <a:t>Level:</a:t>
            </a:r>
            <a:r>
              <a:rPr lang="en"/>
              <a:t> Behavior–</a:t>
            </a:r>
            <a:r>
              <a:rPr b="1" lang="en"/>
              <a:t>Discipline:</a:t>
            </a:r>
            <a:r>
              <a:rPr lang="en"/>
              <a:t> Psychology </a:t>
            </a:r>
            <a:endParaRPr/>
          </a:p>
          <a:p>
            <a:pPr indent="-298768" lvl="0" marL="457200" rtl="0" algn="l">
              <a:spcBef>
                <a:spcPts val="0"/>
              </a:spcBef>
              <a:spcAft>
                <a:spcPts val="0"/>
              </a:spcAft>
              <a:buSzPct val="100000"/>
              <a:buChar char="-"/>
            </a:pPr>
            <a:r>
              <a:rPr b="1" lang="en"/>
              <a:t>Level: </a:t>
            </a:r>
            <a:r>
              <a:rPr lang="en"/>
              <a:t>Information processing and machine simulations—</a:t>
            </a:r>
            <a:r>
              <a:rPr b="1" lang="en"/>
              <a:t>Discipline: </a:t>
            </a:r>
            <a:r>
              <a:rPr lang="en"/>
              <a:t>Computer Science  </a:t>
            </a:r>
            <a:endParaRPr/>
          </a:p>
          <a:p>
            <a:pPr indent="-298768" lvl="0" marL="457200" rtl="0" algn="l">
              <a:spcBef>
                <a:spcPts val="0"/>
              </a:spcBef>
              <a:spcAft>
                <a:spcPts val="0"/>
              </a:spcAft>
              <a:buSzPct val="100000"/>
              <a:buChar char="-"/>
            </a:pPr>
            <a:r>
              <a:rPr b="1" lang="en"/>
              <a:t>Level:</a:t>
            </a:r>
            <a:r>
              <a:rPr lang="en"/>
              <a:t> Brain-imaging and neurophysiology—</a:t>
            </a:r>
            <a:r>
              <a:rPr b="1" lang="en"/>
              <a:t>Discipline: </a:t>
            </a:r>
            <a:r>
              <a:rPr lang="en"/>
              <a:t>Neuroscience</a:t>
            </a:r>
            <a:endParaRPr/>
          </a:p>
          <a:p>
            <a:pPr indent="0" lvl="0" marL="0" rtl="0" algn="l">
              <a:spcBef>
                <a:spcPts val="1200"/>
              </a:spcBef>
              <a:spcAft>
                <a:spcPts val="0"/>
              </a:spcAft>
              <a:buNone/>
            </a:pPr>
            <a:r>
              <a:rPr lang="en"/>
              <a:t>The role of Philosophy: It makes a conceptual unity of these disciplines and tries to provide bridging constructs/common conceptual terms between them.</a:t>
            </a:r>
            <a:endParaRPr/>
          </a:p>
          <a:p>
            <a:pPr indent="0" lvl="0" marL="0" rtl="0" algn="l">
              <a:spcBef>
                <a:spcPts val="1200"/>
              </a:spcBef>
              <a:spcAft>
                <a:spcPts val="0"/>
              </a:spcAft>
              <a:buNone/>
            </a:pPr>
            <a:r>
              <a:rPr lang="en"/>
              <a:t>Cognitive Science is thus a discipline that studies the mind in terms of the interaction between all these other disciplines. This makes the role of the cognitive scientist much like the philosopher in terms of their eye for cross-discipline interactions. </a:t>
            </a:r>
            <a:endParaRPr/>
          </a:p>
          <a:p>
            <a:pPr indent="0" lvl="0" marL="0" rtl="0" algn="l">
              <a:spcBef>
                <a:spcPts val="1200"/>
              </a:spcBef>
              <a:spcAft>
                <a:spcPts val="0"/>
              </a:spcAft>
              <a:buNone/>
            </a:pPr>
            <a:r>
              <a:rPr b="1" lang="en">
                <a:highlight>
                  <a:srgbClr val="FFFF00"/>
                </a:highlight>
              </a:rPr>
              <a:t>Synthetic Philosophy</a:t>
            </a:r>
            <a:r>
              <a:rPr lang="en">
                <a:highlight>
                  <a:srgbClr val="FFFF00"/>
                </a:highlight>
              </a:rPr>
              <a:t>:</a:t>
            </a:r>
            <a:r>
              <a:rPr lang="en"/>
              <a:t> aims at developing new frameworks. “Synthetic philosophy” is a style of philosophy that brings together insights from the special sciences in order to develop new theoretical frameworks for thinking about those special sciences and topics in philosophy (Schliesser 2019). </a:t>
            </a:r>
            <a:endParaRPr/>
          </a:p>
          <a:p>
            <a:pPr indent="0" lvl="0" marL="0" rtl="0" algn="l">
              <a:spcBef>
                <a:spcPts val="1200"/>
              </a:spcBef>
              <a:spcAft>
                <a:spcPts val="1200"/>
              </a:spcAft>
              <a:buNone/>
            </a:pPr>
            <a:r>
              <a:rPr lang="en"/>
              <a:t>In so doing, cognitive science aims to achieve an</a:t>
            </a:r>
            <a:r>
              <a:rPr b="1" i="1" lang="en"/>
              <a:t> interdisciplinary study of the mind, in an attempt to discover how these levels of examining cognition relate to one another and thus provide a fuller, more synthesized account of what cognition is.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5"/>
          <p:cNvSpPr txBox="1"/>
          <p:nvPr>
            <p:ph type="title"/>
          </p:nvPr>
        </p:nvSpPr>
        <p:spPr>
          <a:xfrm>
            <a:off x="762050" y="4867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1: Problems posed by Cognitive Science</a:t>
            </a:r>
            <a:endParaRPr/>
          </a:p>
        </p:txBody>
      </p:sp>
      <p:sp>
        <p:nvSpPr>
          <p:cNvPr id="239" name="Google Shape;239;p35"/>
          <p:cNvSpPr txBox="1"/>
          <p:nvPr>
            <p:ph idx="1" type="body"/>
          </p:nvPr>
        </p:nvSpPr>
        <p:spPr>
          <a:xfrm>
            <a:off x="819150" y="1441300"/>
            <a:ext cx="7505700" cy="33768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AutoNum type="arabicPeriod"/>
            </a:pPr>
            <a:r>
              <a:rPr b="1" lang="en"/>
              <a:t>The problem of Equivocation</a:t>
            </a:r>
            <a:r>
              <a:rPr lang="en"/>
              <a:t>: Equivocation involves an inherent ambiguity in any explanation. It occurs when we have two different systems that are using the same language, but in entirely different ways. </a:t>
            </a:r>
            <a:endParaRPr/>
          </a:p>
          <a:p>
            <a:pPr indent="-311150" lvl="0" marL="457200" rtl="0" algn="l">
              <a:spcBef>
                <a:spcPts val="0"/>
              </a:spcBef>
              <a:spcAft>
                <a:spcPts val="0"/>
              </a:spcAft>
              <a:buSzPts val="1300"/>
              <a:buChar char="-"/>
            </a:pPr>
            <a:r>
              <a:rPr lang="en"/>
              <a:t>Consider the term: “Information”</a:t>
            </a:r>
            <a:endParaRPr/>
          </a:p>
          <a:p>
            <a:pPr indent="-298450" lvl="1" marL="914400" rtl="0" algn="l">
              <a:spcBef>
                <a:spcPts val="0"/>
              </a:spcBef>
              <a:spcAft>
                <a:spcPts val="0"/>
              </a:spcAft>
              <a:buSzPts val="1100"/>
              <a:buChar char="-"/>
            </a:pPr>
            <a:r>
              <a:rPr lang="en"/>
              <a:t>in genetics, information is “encoded”- how those particles in gene are internalized</a:t>
            </a:r>
            <a:endParaRPr/>
          </a:p>
          <a:p>
            <a:pPr indent="-298450" lvl="1" marL="914400" rtl="0" algn="l">
              <a:spcBef>
                <a:spcPts val="0"/>
              </a:spcBef>
              <a:spcAft>
                <a:spcPts val="0"/>
              </a:spcAft>
              <a:buSzPts val="1100"/>
              <a:buChar char="-"/>
            </a:pPr>
            <a:r>
              <a:rPr lang="en"/>
              <a:t>Physics- the term information pertains to changes in the entropy of the system </a:t>
            </a:r>
            <a:endParaRPr/>
          </a:p>
          <a:p>
            <a:pPr indent="-311150" lvl="0" marL="457200" rtl="0" algn="l">
              <a:spcBef>
                <a:spcPts val="0"/>
              </a:spcBef>
              <a:spcAft>
                <a:spcPts val="0"/>
              </a:spcAft>
              <a:buSzPts val="1300"/>
              <a:buChar char="-"/>
            </a:pPr>
            <a:r>
              <a:rPr lang="en"/>
              <a:t>As we will see, the term “Computation” is also subject to equivocation in different fields.</a:t>
            </a:r>
            <a:endParaRPr/>
          </a:p>
          <a:p>
            <a:pPr indent="0" lvl="0" marL="0" rtl="0" algn="l">
              <a:spcBef>
                <a:spcPts val="1200"/>
              </a:spcBef>
              <a:spcAft>
                <a:spcPts val="0"/>
              </a:spcAft>
              <a:buNone/>
            </a:pPr>
            <a:r>
              <a:t/>
            </a:r>
            <a:endParaRPr/>
          </a:p>
          <a:p>
            <a:pPr indent="-311150" lvl="0" marL="457200" rtl="0" algn="l">
              <a:spcBef>
                <a:spcPts val="1200"/>
              </a:spcBef>
              <a:spcAft>
                <a:spcPts val="0"/>
              </a:spcAft>
              <a:buSzPts val="1300"/>
              <a:buAutoNum type="arabicPeriod"/>
            </a:pPr>
            <a:r>
              <a:rPr b="1" lang="en"/>
              <a:t>The Siloing problem</a:t>
            </a:r>
            <a:r>
              <a:rPr lang="en"/>
              <a:t> of the specialized sciences</a:t>
            </a:r>
            <a:endParaRPr/>
          </a:p>
          <a:p>
            <a:pPr indent="-298450" lvl="1" marL="914400" rtl="0" algn="l">
              <a:spcBef>
                <a:spcPts val="0"/>
              </a:spcBef>
              <a:spcAft>
                <a:spcPts val="0"/>
              </a:spcAft>
              <a:buSzPts val="1100"/>
              <a:buAutoNum type="alphaLcPeriod"/>
            </a:pPr>
            <a:r>
              <a:rPr lang="en"/>
              <a:t>Siloing: a special science pays only attention to what an individual system is doing, instead of paying attention to the actions of its neighboring sciences </a:t>
            </a:r>
            <a:endParaRPr/>
          </a:p>
          <a:p>
            <a:pPr indent="0" lvl="0" marL="0" rtl="0" algn="l">
              <a:spcBef>
                <a:spcPts val="1200"/>
              </a:spcBef>
              <a:spcAft>
                <a:spcPts val="1200"/>
              </a:spcAft>
              <a:buNone/>
            </a:pPr>
            <a:r>
              <a:rPr lang="en"/>
              <a:t>In both cases, an interdisciplinary approach that synthesizes disciplines together is well-equipped to provide the conceptual clarity necessary for examining cognition across different levels of analysis.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6"/>
          <p:cNvSpPr txBox="1"/>
          <p:nvPr>
            <p:ph type="title"/>
          </p:nvPr>
        </p:nvSpPr>
        <p:spPr>
          <a:xfrm>
            <a:off x="819150" y="3561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Lecture 2 Review: What is a Mind?</a:t>
            </a:r>
            <a:endParaRPr/>
          </a:p>
        </p:txBody>
      </p:sp>
      <p:sp>
        <p:nvSpPr>
          <p:cNvPr id="245" name="Google Shape;245;p36"/>
          <p:cNvSpPr txBox="1"/>
          <p:nvPr>
            <p:ph idx="1" type="body"/>
          </p:nvPr>
        </p:nvSpPr>
        <p:spPr>
          <a:xfrm>
            <a:off x="819150" y="943500"/>
            <a:ext cx="7505700" cy="383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Scientific Revolution:</a:t>
            </a:r>
            <a:r>
              <a:rPr lang="en"/>
              <a:t> period of rapid mathematical and technological advancement, leading to discoveries of inertial motion: objects in the universe aren’t moving with a sense of purpose. Their behaviour follows a series of mathematical laws (as studied by physics). </a:t>
            </a:r>
            <a:endParaRPr/>
          </a:p>
          <a:p>
            <a:pPr indent="0" lvl="0" marL="0" rtl="0" algn="l">
              <a:spcBef>
                <a:spcPts val="1200"/>
              </a:spcBef>
              <a:spcAft>
                <a:spcPts val="0"/>
              </a:spcAft>
              <a:buNone/>
            </a:pPr>
            <a:r>
              <a:rPr b="1" lang="en"/>
              <a:t>Rene Descartes:</a:t>
            </a:r>
            <a:r>
              <a:rPr lang="en"/>
              <a:t> argues that what we need in order to know the world and derive certainty is to make our mind a mathematical, a logical machine. </a:t>
            </a:r>
            <a:endParaRPr/>
          </a:p>
          <a:p>
            <a:pPr indent="-311150" lvl="0" marL="457200" rtl="0" algn="l">
              <a:spcBef>
                <a:spcPts val="1200"/>
              </a:spcBef>
              <a:spcAft>
                <a:spcPts val="0"/>
              </a:spcAft>
              <a:buSzPts val="1300"/>
              <a:buChar char="-"/>
            </a:pPr>
            <a:r>
              <a:rPr b="1" lang="en"/>
              <a:t>Material Substances: </a:t>
            </a:r>
            <a:r>
              <a:rPr lang="en"/>
              <a:t>can be mathematically measured, calculated, predicted and manipulated. </a:t>
            </a:r>
            <a:endParaRPr/>
          </a:p>
          <a:p>
            <a:pPr indent="-307522" lvl="1" marL="914400" rtl="0" algn="l">
              <a:spcBef>
                <a:spcPts val="0"/>
              </a:spcBef>
              <a:spcAft>
                <a:spcPts val="0"/>
              </a:spcAft>
              <a:buSzPts val="1243"/>
              <a:buChar char="-"/>
            </a:pPr>
            <a:r>
              <a:rPr b="1" lang="en" sz="1243"/>
              <a:t>Primary properties:</a:t>
            </a:r>
            <a:r>
              <a:rPr lang="en" sz="1243"/>
              <a:t> are actually “real” properties in the world, exist in objects. These mathematical properties are objective properties that exist in the world.</a:t>
            </a:r>
            <a:endParaRPr sz="1243"/>
          </a:p>
          <a:p>
            <a:pPr indent="-311150" lvl="0" marL="457200" rtl="0" algn="l">
              <a:spcBef>
                <a:spcPts val="0"/>
              </a:spcBef>
              <a:spcAft>
                <a:spcPts val="0"/>
              </a:spcAft>
              <a:buSzPts val="1300"/>
              <a:buChar char="-"/>
            </a:pPr>
            <a:r>
              <a:rPr b="1" lang="en"/>
              <a:t>Mental Substances: </a:t>
            </a:r>
            <a:r>
              <a:rPr lang="en"/>
              <a:t>non-mathematical, subjective and exist in our minds as part of our experience, but not in the world. They were said to be illusory as they only exist as a subject of our experience. </a:t>
            </a:r>
            <a:endParaRPr/>
          </a:p>
          <a:p>
            <a:pPr indent="-316593" lvl="1" marL="914400" rtl="0" algn="l">
              <a:spcBef>
                <a:spcPts val="0"/>
              </a:spcBef>
              <a:spcAft>
                <a:spcPts val="0"/>
              </a:spcAft>
              <a:buSzPts val="1386"/>
              <a:buChar char="-"/>
            </a:pPr>
            <a:r>
              <a:rPr lang="en" sz="1386"/>
              <a:t>Encompass </a:t>
            </a:r>
            <a:r>
              <a:rPr b="1" lang="en" sz="1386"/>
              <a:t>secondary properties:</a:t>
            </a:r>
            <a:r>
              <a:rPr lang="en" sz="1386"/>
              <a:t> “Qualia” and exist as part of our conscious experience</a:t>
            </a:r>
            <a:endParaRPr sz="1386"/>
          </a:p>
          <a:p>
            <a:pPr indent="0" lvl="0" marL="0" rtl="0" algn="l">
              <a:spcBef>
                <a:spcPts val="1200"/>
              </a:spcBef>
              <a:spcAft>
                <a:spcPts val="1200"/>
              </a:spcAft>
              <a:buNone/>
            </a:pPr>
            <a:r>
              <a:rPr lang="en"/>
              <a:t>This leads to the proposal of </a:t>
            </a:r>
            <a:r>
              <a:rPr b="1" lang="en"/>
              <a:t>Cartesian </a:t>
            </a:r>
            <a:r>
              <a:rPr b="1" lang="en">
                <a:highlight>
                  <a:srgbClr val="FFFF00"/>
                </a:highlight>
              </a:rPr>
              <a:t>Dualism:</a:t>
            </a:r>
            <a:r>
              <a:rPr lang="en">
                <a:highlight>
                  <a:srgbClr val="FFFF00"/>
                </a:highlight>
              </a:rPr>
              <a:t> </a:t>
            </a:r>
            <a:r>
              <a:rPr lang="en"/>
              <a:t>The mind is constitutive of mental substances, the body of material. This gives rise to the </a:t>
            </a:r>
            <a:r>
              <a:rPr b="1" lang="en">
                <a:highlight>
                  <a:srgbClr val="FFFF00"/>
                </a:highlight>
              </a:rPr>
              <a:t>Mind-Body Problem</a:t>
            </a:r>
            <a:endParaRPr>
              <a:highlight>
                <a:srgbClr val="FFFF00"/>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7"/>
          <p:cNvSpPr txBox="1"/>
          <p:nvPr>
            <p:ph type="title"/>
          </p:nvPr>
        </p:nvSpPr>
        <p:spPr>
          <a:xfrm>
            <a:off x="819150" y="5193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Lecture 2: Hobbes Proposal and Descartes’ Response</a:t>
            </a:r>
            <a:endParaRPr/>
          </a:p>
        </p:txBody>
      </p:sp>
      <p:sp>
        <p:nvSpPr>
          <p:cNvPr id="251" name="Google Shape;251;p37"/>
          <p:cNvSpPr txBox="1"/>
          <p:nvPr>
            <p:ph idx="1" type="body"/>
          </p:nvPr>
        </p:nvSpPr>
        <p:spPr>
          <a:xfrm>
            <a:off x="819150" y="1367650"/>
            <a:ext cx="7505700" cy="33933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a:t>Thomas Hobbes:</a:t>
            </a:r>
            <a:r>
              <a:rPr lang="en"/>
              <a:t> grapples with these new advancements happening during this time, and </a:t>
            </a:r>
            <a:r>
              <a:rPr b="1" i="1" lang="en"/>
              <a:t>proposes the view that cognition is computation. </a:t>
            </a:r>
            <a:endParaRPr b="1" i="1"/>
          </a:p>
          <a:p>
            <a:pPr indent="-304959" lvl="0" marL="457200" rtl="0" algn="l">
              <a:spcBef>
                <a:spcPts val="1200"/>
              </a:spcBef>
              <a:spcAft>
                <a:spcPts val="0"/>
              </a:spcAft>
              <a:buSzPct val="100000"/>
              <a:buChar char="-"/>
            </a:pPr>
            <a:r>
              <a:rPr lang="en"/>
              <a:t>In Hobbes’ proposal, the mind is tantamount to a material computer, with matter that automatically follows a series of logical manipulations according to a set of rules. For Hobbes, this notion of computation is what it means for a mind to be cognitive. </a:t>
            </a:r>
            <a:endParaRPr/>
          </a:p>
          <a:p>
            <a:pPr indent="-304959" lvl="0" marL="457200" rtl="0" algn="l">
              <a:spcBef>
                <a:spcPts val="0"/>
              </a:spcBef>
              <a:spcAft>
                <a:spcPts val="0"/>
              </a:spcAft>
              <a:buSzPct val="100000"/>
              <a:buChar char="-"/>
            </a:pPr>
            <a:r>
              <a:rPr lang="en"/>
              <a:t>Hobbes saw this computing machine as a way of explaining how we can engage in our capacities for reason </a:t>
            </a:r>
            <a:r>
              <a:rPr b="1" i="1" lang="en"/>
              <a:t>(</a:t>
            </a:r>
            <a:r>
              <a:rPr b="1" i="1" lang="en"/>
              <a:t>ratiocination</a:t>
            </a:r>
            <a:r>
              <a:rPr b="1" i="1" lang="en"/>
              <a:t>)</a:t>
            </a:r>
            <a:r>
              <a:rPr lang="en"/>
              <a:t>, as a means of doing science. </a:t>
            </a:r>
            <a:endParaRPr/>
          </a:p>
          <a:p>
            <a:pPr indent="0" lvl="0" marL="0" rtl="0" algn="l">
              <a:spcBef>
                <a:spcPts val="1200"/>
              </a:spcBef>
              <a:spcAft>
                <a:spcPts val="0"/>
              </a:spcAft>
              <a:buNone/>
            </a:pPr>
            <a:r>
              <a:rPr b="1" lang="en"/>
              <a:t>Descartes:</a:t>
            </a:r>
            <a:r>
              <a:rPr lang="en"/>
              <a:t> Responds to Hobbes</a:t>
            </a:r>
            <a:endParaRPr/>
          </a:p>
          <a:p>
            <a:pPr indent="-304959" lvl="0" marL="457200" rtl="0" algn="l">
              <a:spcBef>
                <a:spcPts val="1200"/>
              </a:spcBef>
              <a:spcAft>
                <a:spcPts val="0"/>
              </a:spcAft>
              <a:buSzPct val="100000"/>
              <a:buChar char="-"/>
            </a:pPr>
            <a:r>
              <a:rPr lang="en"/>
              <a:t>If one is doing science, they must be capable of reasoning- which involves acting on purpose to get to the goal of truth as a normative standard and as a way of improving oneself. </a:t>
            </a:r>
            <a:endParaRPr/>
          </a:p>
          <a:p>
            <a:pPr indent="-304959" lvl="0" marL="457200" rtl="0" algn="l">
              <a:spcBef>
                <a:spcPts val="0"/>
              </a:spcBef>
              <a:spcAft>
                <a:spcPts val="0"/>
              </a:spcAft>
              <a:buSzPct val="100000"/>
              <a:buChar char="-"/>
            </a:pPr>
            <a:r>
              <a:rPr lang="en"/>
              <a:t>One can’t tell is something is true, and move towards it on purpose, unless one knows what that truth means.</a:t>
            </a:r>
            <a:endParaRPr/>
          </a:p>
          <a:p>
            <a:pPr indent="-304959" lvl="0" marL="457200" rtl="0" algn="l">
              <a:spcBef>
                <a:spcPts val="0"/>
              </a:spcBef>
              <a:spcAft>
                <a:spcPts val="0"/>
              </a:spcAft>
              <a:buSzPct val="100000"/>
              <a:buChar char="-"/>
            </a:pPr>
            <a:r>
              <a:rPr lang="en"/>
              <a:t>Thus, Truth is actually a function of meaning, which has to do with Qualia- aspects of the subjectivity of our conscious experience</a:t>
            </a:r>
            <a:endParaRPr/>
          </a:p>
          <a:p>
            <a:pPr indent="-304959" lvl="0" marL="457200" rtl="0" algn="l">
              <a:spcBef>
                <a:spcPts val="0"/>
              </a:spcBef>
              <a:spcAft>
                <a:spcPts val="0"/>
              </a:spcAft>
              <a:buSzPct val="100000"/>
              <a:buChar char="-"/>
            </a:pPr>
            <a:r>
              <a:rPr lang="en"/>
              <a:t>These secondary properties can’t be measured mathematically , even though they are crucial to engage in scientific reasoning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8"/>
          <p:cNvSpPr txBox="1"/>
          <p:nvPr>
            <p:ph type="title"/>
          </p:nvPr>
        </p:nvSpPr>
        <p:spPr>
          <a:xfrm>
            <a:off x="819150" y="4867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Paradox of Mechanical Reasoning, Problem of Original Meaning</a:t>
            </a:r>
            <a:endParaRPr/>
          </a:p>
        </p:txBody>
      </p:sp>
      <p:sp>
        <p:nvSpPr>
          <p:cNvPr id="257" name="Google Shape;257;p38"/>
          <p:cNvSpPr txBox="1"/>
          <p:nvPr>
            <p:ph idx="1" type="body"/>
          </p:nvPr>
        </p:nvSpPr>
        <p:spPr>
          <a:xfrm>
            <a:off x="819150" y="1441300"/>
            <a:ext cx="7505700" cy="3311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Hobbes responds by suggesting </a:t>
            </a:r>
            <a:r>
              <a:rPr b="1" i="1" lang="en"/>
              <a:t>intentionality</a:t>
            </a:r>
            <a:r>
              <a:rPr lang="en"/>
              <a:t>: mental things point to, are directed at, and have content about something other than themselves. This intentionality is part of what makes mental things meaningful. </a:t>
            </a:r>
            <a:endParaRPr/>
          </a:p>
          <a:p>
            <a:pPr indent="0" lvl="0" marL="0" rtl="0" algn="l">
              <a:spcBef>
                <a:spcPts val="1200"/>
              </a:spcBef>
              <a:spcAft>
                <a:spcPts val="0"/>
              </a:spcAft>
              <a:buNone/>
            </a:pPr>
            <a:r>
              <a:rPr lang="en"/>
              <a:t>However, Descartes notes that Hobbes is now equivocating and is making a mistake. The concepts represented with intentionality are understood by Hobbes as purely physical things. Descartes is pointing out two things to Hobbes, which are related:</a:t>
            </a:r>
            <a:endParaRPr/>
          </a:p>
          <a:p>
            <a:pPr indent="-311150" lvl="0" marL="457200" rtl="0" algn="l">
              <a:spcBef>
                <a:spcPts val="1200"/>
              </a:spcBef>
              <a:spcAft>
                <a:spcPts val="0"/>
              </a:spcAft>
              <a:buSzPts val="1300"/>
              <a:buChar char="-"/>
            </a:pPr>
            <a:r>
              <a:rPr lang="en"/>
              <a:t>The </a:t>
            </a:r>
            <a:r>
              <a:rPr b="1" lang="en"/>
              <a:t>Paradox of mechanical reasoning: </a:t>
            </a:r>
            <a:r>
              <a:rPr lang="en"/>
              <a:t>if a process is operating purely mechanically, then it is not operating on purpose with a goal of getting closer to the truth. It’s not concerned with the meaning and qualia of our experience. </a:t>
            </a:r>
            <a:endParaRPr/>
          </a:p>
          <a:p>
            <a:pPr indent="-298450" lvl="1" marL="914400" rtl="0" algn="l">
              <a:spcBef>
                <a:spcPts val="0"/>
              </a:spcBef>
              <a:spcAft>
                <a:spcPts val="0"/>
              </a:spcAft>
              <a:buSzPts val="1100"/>
              <a:buChar char="-"/>
            </a:pPr>
            <a:r>
              <a:rPr lang="en"/>
              <a:t>Therefore, If this process is purely mechanical, then it can’t possibly be reasoning! </a:t>
            </a:r>
            <a:endParaRPr/>
          </a:p>
          <a:p>
            <a:pPr indent="-311150" lvl="0" marL="457200" rtl="0" algn="l">
              <a:spcBef>
                <a:spcPts val="0"/>
              </a:spcBef>
              <a:spcAft>
                <a:spcPts val="0"/>
              </a:spcAft>
              <a:buSzPts val="1300"/>
              <a:buChar char="-"/>
            </a:pPr>
            <a:r>
              <a:rPr lang="en"/>
              <a:t>At the heart of this is the </a:t>
            </a:r>
            <a:r>
              <a:rPr b="1" lang="en"/>
              <a:t>problem of original meaning:</a:t>
            </a:r>
            <a:r>
              <a:rPr lang="en"/>
              <a:t> Matter (or material processes), according to Descartes, cannot possibly possess meaning in and of themselves. They can only have derived meaning by being systematically associated with purely mental states that have meaning. </a:t>
            </a:r>
            <a:endParaRPr/>
          </a:p>
          <a:p>
            <a:pPr indent="-298450" lvl="1" marL="914400" rtl="0" algn="l">
              <a:spcBef>
                <a:spcPts val="0"/>
              </a:spcBef>
              <a:spcAft>
                <a:spcPts val="0"/>
              </a:spcAft>
              <a:buSzPts val="1100"/>
              <a:buChar char="-"/>
            </a:pPr>
            <a:r>
              <a:rPr lang="en"/>
              <a:t>This is the case because, according to the scientific revolution, mental properties (qualia) only exist subjectively in our mind. Matter (or mechanical processes), by definition, exist objectively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9"/>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Section 3- The Point: The Project of AI</a:t>
            </a:r>
            <a:endParaRPr/>
          </a:p>
        </p:txBody>
      </p:sp>
      <p:sp>
        <p:nvSpPr>
          <p:cNvPr id="263" name="Google Shape;263;p39"/>
          <p:cNvSpPr txBox="1"/>
          <p:nvPr>
            <p:ph idx="1" type="body"/>
          </p:nvPr>
        </p:nvSpPr>
        <p:spPr>
          <a:xfrm>
            <a:off x="819150" y="1465550"/>
            <a:ext cx="7505700" cy="2973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With Hobbes’ statement that cognition is computation, he proposes the project of artificial intelligence during the advent of the scientific revolution</a:t>
            </a:r>
            <a:endParaRPr/>
          </a:p>
          <a:p>
            <a:pPr indent="0" lvl="0" marL="0" rtl="0" algn="l">
              <a:spcBef>
                <a:spcPts val="1200"/>
              </a:spcBef>
              <a:spcAft>
                <a:spcPts val="0"/>
              </a:spcAft>
              <a:buNone/>
            </a:pPr>
            <a:r>
              <a:rPr lang="en"/>
              <a:t>This proposal of artificial intelligence and the generation of the scientific worldview are deeply interwoven and interdependent. </a:t>
            </a:r>
            <a:endParaRPr/>
          </a:p>
          <a:p>
            <a:pPr indent="0" lvl="0" marL="0" rtl="0" algn="l">
              <a:spcBef>
                <a:spcPts val="1200"/>
              </a:spcBef>
              <a:spcAft>
                <a:spcPts val="0"/>
              </a:spcAft>
              <a:buNone/>
            </a:pPr>
            <a:r>
              <a:rPr lang="en"/>
              <a:t>That’s why the project- or what Haugeland calls “the very idea”- of artificial intelligence has a philosophical depth to it, and is not simply about making machines.</a:t>
            </a:r>
            <a:endParaRPr/>
          </a:p>
          <a:p>
            <a:pPr indent="0" lvl="0" marL="0" rtl="0" algn="l">
              <a:spcBef>
                <a:spcPts val="1200"/>
              </a:spcBef>
              <a:spcAft>
                <a:spcPts val="12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0"/>
          <p:cNvSpPr txBox="1"/>
          <p:nvPr>
            <p:ph type="title"/>
          </p:nvPr>
        </p:nvSpPr>
        <p:spPr>
          <a:xfrm>
            <a:off x="762050" y="41327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2 Contemporary Perspectives on AI: Walmsley Chapter 1 (Week 2 Reading)</a:t>
            </a:r>
            <a:endParaRPr/>
          </a:p>
        </p:txBody>
      </p:sp>
      <p:sp>
        <p:nvSpPr>
          <p:cNvPr id="269" name="Google Shape;269;p40"/>
          <p:cNvSpPr txBox="1"/>
          <p:nvPr>
            <p:ph idx="1" type="body"/>
          </p:nvPr>
        </p:nvSpPr>
        <p:spPr>
          <a:xfrm>
            <a:off x="819150" y="1367875"/>
            <a:ext cx="7505700" cy="3548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a:t>Perspective 1: Newel and Simon: </a:t>
            </a:r>
            <a:r>
              <a:rPr lang="en"/>
              <a:t>who explicitly regard computers and programs as experiments -</a:t>
            </a:r>
            <a:endParaRPr/>
          </a:p>
          <a:p>
            <a:pPr indent="-311150" lvl="0" marL="457200" rtl="0" algn="l">
              <a:spcBef>
                <a:spcPts val="1200"/>
              </a:spcBef>
              <a:spcAft>
                <a:spcPts val="0"/>
              </a:spcAft>
              <a:buSzPts val="1300"/>
              <a:buChar char="-"/>
            </a:pPr>
            <a:r>
              <a:rPr lang="en"/>
              <a:t>“constructing the machine poses a question to nature; and we listen for the answer by observing the machine in operation” (1976, p.114). </a:t>
            </a:r>
            <a:endParaRPr/>
          </a:p>
          <a:p>
            <a:pPr indent="-311150" lvl="0" marL="457200" rtl="0" algn="l">
              <a:spcBef>
                <a:spcPts val="0"/>
              </a:spcBef>
              <a:spcAft>
                <a:spcPts val="0"/>
              </a:spcAft>
              <a:buSzPts val="1300"/>
              <a:buChar char="-"/>
            </a:pPr>
            <a:r>
              <a:rPr lang="en"/>
              <a:t>In this case, </a:t>
            </a:r>
            <a:r>
              <a:rPr b="1" i="1" lang="en"/>
              <a:t>AI is an empirical science: </a:t>
            </a:r>
            <a:r>
              <a:rPr lang="en"/>
              <a:t>We often have to rely on observation of what the computer does, much as if we were observing the participant in a conventional psychology experiment. Iterations are made to the program to more accurately capture the behaviour we’re looking for</a:t>
            </a:r>
            <a:endParaRPr/>
          </a:p>
          <a:p>
            <a:pPr indent="0" lvl="0" marL="0" rtl="0" algn="l">
              <a:spcBef>
                <a:spcPts val="1200"/>
              </a:spcBef>
              <a:spcAft>
                <a:spcPts val="0"/>
              </a:spcAft>
              <a:buNone/>
            </a:pPr>
            <a:r>
              <a:rPr b="1" lang="en"/>
              <a:t>Perspective 2: André Kukla (1989a)</a:t>
            </a:r>
            <a:r>
              <a:rPr lang="en"/>
              <a:t> : Argues that </a:t>
            </a:r>
            <a:r>
              <a:rPr b="1" lang="en"/>
              <a:t>AI is not an empirical science</a:t>
            </a:r>
            <a:r>
              <a:rPr lang="en"/>
              <a:t>, but rather is – like mathematics – </a:t>
            </a:r>
            <a:r>
              <a:rPr b="1" i="1" lang="en"/>
              <a:t>an a priori enterprise</a:t>
            </a:r>
            <a:endParaRPr b="1" i="1"/>
          </a:p>
          <a:p>
            <a:pPr indent="-311150" lvl="0" marL="457200" rtl="0" algn="l">
              <a:spcBef>
                <a:spcPts val="1200"/>
              </a:spcBef>
              <a:spcAft>
                <a:spcPts val="0"/>
              </a:spcAft>
              <a:buSzPts val="1300"/>
              <a:buChar char="-"/>
            </a:pPr>
            <a:r>
              <a:rPr lang="en"/>
              <a:t>Contrasts work in AI with experiments in psychology. Goal in psychology is to come up with a theory about the underlying structure that generates the observed behaviour. But when we run a program on a computer, we already know the underlying structure; it’s the program, and we wrote it! </a:t>
            </a:r>
            <a:endParaRPr/>
          </a:p>
          <a:p>
            <a:pPr indent="-311150" lvl="0" marL="457200" rtl="0" algn="l">
              <a:spcBef>
                <a:spcPts val="0"/>
              </a:spcBef>
              <a:spcAft>
                <a:spcPts val="0"/>
              </a:spcAft>
              <a:buSzPts val="1300"/>
              <a:buChar char="-"/>
            </a:pPr>
            <a:r>
              <a:rPr lang="en"/>
              <a:t>The relation between a computer’s program and its behaviour is a logical one (akin to the relation between the premises and the conclusion of a deductive argument). So running a program is equivalent to constructing a logical proof.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1"/>
          <p:cNvSpPr txBox="1"/>
          <p:nvPr>
            <p:ph type="title"/>
          </p:nvPr>
        </p:nvSpPr>
        <p:spPr>
          <a:xfrm>
            <a:off x="770200" y="3888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First Generation Cognitive Science: Computational Functionalism</a:t>
            </a:r>
            <a:endParaRPr/>
          </a:p>
        </p:txBody>
      </p:sp>
      <p:sp>
        <p:nvSpPr>
          <p:cNvPr id="275" name="Google Shape;275;p41"/>
          <p:cNvSpPr txBox="1"/>
          <p:nvPr>
            <p:ph idx="1" type="body"/>
          </p:nvPr>
        </p:nvSpPr>
        <p:spPr>
          <a:xfrm>
            <a:off x="819150" y="1343425"/>
            <a:ext cx="7505700" cy="34827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Computational Functionalism: </a:t>
            </a:r>
            <a:r>
              <a:rPr lang="en"/>
              <a:t>Encompasses the </a:t>
            </a:r>
            <a:r>
              <a:rPr lang="en">
                <a:highlight>
                  <a:schemeClr val="dk1"/>
                </a:highlight>
              </a:rPr>
              <a:t>computational theory of mind, </a:t>
            </a:r>
            <a:r>
              <a:rPr lang="en"/>
              <a:t>or the view that cognition is computation. Functionalism takes inspiration from Linguistics, where cognition follows a rule-like structure, making it fundamentally language-like</a:t>
            </a:r>
            <a:endParaRPr/>
          </a:p>
          <a:p>
            <a:pPr indent="0" lvl="0" marL="0" rtl="0" algn="l">
              <a:spcBef>
                <a:spcPts val="1200"/>
              </a:spcBef>
              <a:spcAft>
                <a:spcPts val="0"/>
              </a:spcAft>
              <a:buNone/>
            </a:pPr>
            <a:r>
              <a:rPr lang="en"/>
              <a:t>Within the context of this course, computational functionalism encompasses </a:t>
            </a:r>
            <a:r>
              <a:rPr b="1" lang="en">
                <a:highlight>
                  <a:srgbClr val="FFFF00"/>
                </a:highlight>
              </a:rPr>
              <a:t>Good-Old Fashioned Artificial Intelligence (GOFAI).</a:t>
            </a:r>
            <a:endParaRPr b="1">
              <a:highlight>
                <a:srgbClr val="FFFF00"/>
              </a:highlight>
            </a:endParaRPr>
          </a:p>
          <a:p>
            <a:pPr indent="0" lvl="0" marL="0" rtl="0" algn="l">
              <a:spcBef>
                <a:spcPts val="1200"/>
              </a:spcBef>
              <a:spcAft>
                <a:spcPts val="0"/>
              </a:spcAft>
              <a:buNone/>
            </a:pPr>
            <a:r>
              <a:rPr b="1" lang="en">
                <a:highlight>
                  <a:srgbClr val="FFFF00"/>
                </a:highlight>
              </a:rPr>
              <a:t>Functionalism</a:t>
            </a:r>
            <a:r>
              <a:rPr lang="en"/>
              <a:t> was a movement away from behaviourism, which unsuccessfully tried to study cognition solely based on observable behaviour conditioned from associations between stimulus and response. </a:t>
            </a:r>
            <a:endParaRPr/>
          </a:p>
          <a:p>
            <a:pPr indent="0" lvl="0" marL="0" rtl="0" algn="l">
              <a:spcBef>
                <a:spcPts val="1200"/>
              </a:spcBef>
              <a:spcAft>
                <a:spcPts val="0"/>
              </a:spcAft>
              <a:buNone/>
            </a:pPr>
            <a:r>
              <a:rPr lang="en"/>
              <a:t>The failure to properly consider the role of mental states lead to the proposal that what is important to study cognition is the </a:t>
            </a:r>
            <a:r>
              <a:rPr b="1" lang="en"/>
              <a:t>function of the cognitive processing, as opposed to only the observable behaviours. </a:t>
            </a:r>
            <a:endParaRPr/>
          </a:p>
          <a:p>
            <a:pPr indent="0" lvl="0" marL="0" rtl="0" algn="l">
              <a:spcBef>
                <a:spcPts val="1200"/>
              </a:spcBef>
              <a:spcAft>
                <a:spcPts val="0"/>
              </a:spcAft>
              <a:buNone/>
            </a:pPr>
            <a:r>
              <a:rPr lang="en"/>
              <a:t>These developments lead to the study of computers as symbol-crunching machines: These are considered to be interpretive, automatic formal Systems as a means of explaining cognition. </a:t>
            </a:r>
            <a:endParaRPr/>
          </a:p>
          <a:p>
            <a:pPr indent="0" lvl="0" marL="0" rtl="0" algn="l">
              <a:spcBef>
                <a:spcPts val="1200"/>
              </a:spcBef>
              <a:spcAft>
                <a:spcPts val="1200"/>
              </a:spcAft>
              <a:buNone/>
            </a:pPr>
            <a:r>
              <a:rPr lang="en"/>
              <a:t>We will touch on GOFAI very briefly today, leading up to the problems with computational functionalism and moving onto connectionism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2"/>
          <p:cNvSpPr txBox="1"/>
          <p:nvPr>
            <p:ph type="title"/>
          </p:nvPr>
        </p:nvSpPr>
        <p:spPr>
          <a:xfrm>
            <a:off x="876250" y="2338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GOFAI: Computational Theory of Mind</a:t>
            </a:r>
            <a:endParaRPr/>
          </a:p>
        </p:txBody>
      </p:sp>
      <p:sp>
        <p:nvSpPr>
          <p:cNvPr id="281" name="Google Shape;281;p42"/>
          <p:cNvSpPr txBox="1"/>
          <p:nvPr>
            <p:ph idx="1" type="body"/>
          </p:nvPr>
        </p:nvSpPr>
        <p:spPr>
          <a:xfrm>
            <a:off x="876244" y="707275"/>
            <a:ext cx="7505700" cy="40629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t>Functionalism centred on viewing the mind as a Computer: </a:t>
            </a:r>
            <a:r>
              <a:rPr lang="en"/>
              <a:t>An interpreted automatic formal system, which involves three aspects central to GOFAI (Haugeland). This is heavily inspired by the Linguistic theorist Chomsky, outlining </a:t>
            </a:r>
            <a:r>
              <a:rPr b="1" lang="en"/>
              <a:t>cognition as logically following the rules of language structure (syntax)</a:t>
            </a:r>
            <a:r>
              <a:rPr lang="en"/>
              <a:t>: </a:t>
            </a:r>
            <a:endParaRPr/>
          </a:p>
          <a:p>
            <a:pPr indent="-311150" lvl="0" marL="457200" rtl="0" algn="l">
              <a:spcBef>
                <a:spcPts val="1200"/>
              </a:spcBef>
              <a:spcAft>
                <a:spcPts val="0"/>
              </a:spcAft>
              <a:buSzPts val="1300"/>
              <a:buChar char="-"/>
            </a:pPr>
            <a:r>
              <a:rPr b="1" lang="en"/>
              <a:t>Symbol manipulation:</a:t>
            </a:r>
            <a:r>
              <a:rPr lang="en"/>
              <a:t> Formal systems can manipulate symbols in a way that is governed by syntactic rules. </a:t>
            </a:r>
            <a:endParaRPr/>
          </a:p>
          <a:p>
            <a:pPr indent="-311150" lvl="0" marL="457200" rtl="0" algn="l">
              <a:spcBef>
                <a:spcPts val="0"/>
              </a:spcBef>
              <a:spcAft>
                <a:spcPts val="0"/>
              </a:spcAft>
              <a:buSzPts val="1300"/>
              <a:buChar char="-"/>
            </a:pPr>
            <a:r>
              <a:rPr lang="en"/>
              <a:t>From this we can get </a:t>
            </a:r>
            <a:r>
              <a:rPr b="1" lang="en">
                <a:highlight>
                  <a:srgbClr val="FFFF00"/>
                </a:highlight>
              </a:rPr>
              <a:t>multiple realizability</a:t>
            </a:r>
            <a:r>
              <a:rPr lang="en">
                <a:highlight>
                  <a:srgbClr val="FFFF00"/>
                </a:highlight>
              </a:rPr>
              <a:t>:</a:t>
            </a:r>
            <a:endParaRPr>
              <a:highlight>
                <a:srgbClr val="FFFF00"/>
              </a:highlight>
            </a:endParaRPr>
          </a:p>
          <a:p>
            <a:pPr indent="-298450" lvl="1" marL="914400" rtl="0" algn="l">
              <a:spcBef>
                <a:spcPts val="0"/>
              </a:spcBef>
              <a:spcAft>
                <a:spcPts val="0"/>
              </a:spcAft>
              <a:buSzPts val="1100"/>
              <a:buChar char="-"/>
            </a:pPr>
            <a:r>
              <a:rPr lang="en"/>
              <a:t>by making the system realizable across many physical media, as long as the symbols are manipulated according to those same sets of rules. </a:t>
            </a:r>
            <a:endParaRPr/>
          </a:p>
          <a:p>
            <a:pPr indent="-298450" lvl="1" marL="914400" rtl="0" algn="l">
              <a:spcBef>
                <a:spcPts val="0"/>
              </a:spcBef>
              <a:spcAft>
                <a:spcPts val="0"/>
              </a:spcAft>
              <a:buSzPts val="1100"/>
              <a:buChar char="-"/>
            </a:pPr>
            <a:r>
              <a:rPr lang="en"/>
              <a:t>This means that the same states can be realized in different processes- humans and machines may experience the same states (i.e. language and logic) in spite of different physical components (meat vs. circuitry)</a:t>
            </a:r>
            <a:endParaRPr/>
          </a:p>
          <a:p>
            <a:pPr indent="-311150" lvl="0" marL="457200" rtl="0" algn="l">
              <a:spcBef>
                <a:spcPts val="0"/>
              </a:spcBef>
              <a:spcAft>
                <a:spcPts val="0"/>
              </a:spcAft>
              <a:buSzPts val="1300"/>
              <a:buChar char="-"/>
            </a:pPr>
            <a:r>
              <a:rPr b="1" lang="en"/>
              <a:t>Digitality:</a:t>
            </a:r>
            <a:r>
              <a:rPr lang="en"/>
              <a:t> It has a set of positive and reliable techniques for reading and writing symbols within the system</a:t>
            </a:r>
            <a:endParaRPr/>
          </a:p>
          <a:p>
            <a:pPr indent="-311150" lvl="0" marL="457200" rtl="0" algn="l">
              <a:spcBef>
                <a:spcPts val="0"/>
              </a:spcBef>
              <a:spcAft>
                <a:spcPts val="0"/>
              </a:spcAft>
              <a:buSzPts val="1300"/>
              <a:buChar char="-"/>
            </a:pPr>
            <a:r>
              <a:rPr b="1" lang="en"/>
              <a:t>Finite playability:</a:t>
            </a:r>
            <a:r>
              <a:rPr lang="en"/>
              <a:t> A finite system is capable of following rules in a mindless, mechanical manner.</a:t>
            </a:r>
            <a:endParaRPr/>
          </a:p>
          <a:p>
            <a:pPr indent="0" lvl="0" marL="0" rtl="0" algn="l">
              <a:spcBef>
                <a:spcPts val="1200"/>
              </a:spcBef>
              <a:spcAft>
                <a:spcPts val="0"/>
              </a:spcAft>
              <a:buNone/>
            </a:pPr>
            <a:r>
              <a:rPr b="1" lang="en"/>
              <a:t>Automaticity:</a:t>
            </a:r>
            <a:r>
              <a:rPr lang="en"/>
              <a:t>  A formal system is considered to be automatic if its complex computational processes can be broken down into primitive algorithms composed of primitive operations and primitive rules, such that it can run and follow those rules on its own. </a:t>
            </a:r>
            <a:endParaRPr/>
          </a:p>
          <a:p>
            <a:pPr indent="0" lvl="0" marL="0" rtl="0" algn="l">
              <a:spcBef>
                <a:spcPts val="1200"/>
              </a:spcBef>
              <a:spcAft>
                <a:spcPts val="1200"/>
              </a:spcAft>
              <a:buNone/>
            </a:pPr>
            <a:r>
              <a:rPr lang="en"/>
              <a:t>This is responsible for the self-containedness of formal systems, and in so doing forms the</a:t>
            </a:r>
            <a:r>
              <a:rPr b="1" lang="en"/>
              <a:t> basis of GOFAI and the computational theory of mind</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3"/>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 The Turing Test: Example of GOFAI</a:t>
            </a:r>
            <a:endParaRPr/>
          </a:p>
        </p:txBody>
      </p:sp>
      <p:sp>
        <p:nvSpPr>
          <p:cNvPr id="287" name="Google Shape;287;p43"/>
          <p:cNvSpPr txBox="1"/>
          <p:nvPr>
            <p:ph idx="1" type="body"/>
          </p:nvPr>
        </p:nvSpPr>
        <p:spPr>
          <a:xfrm>
            <a:off x="819150" y="1420300"/>
            <a:ext cx="7505700" cy="301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Alan Turing: demonstrated that machines can be set up to perform symbol crunching to solve any well defined problem. Did this by reducing the syntax down to a symbol set, for the machine to churn out a solution following a set of rules (much like a formal system)</a:t>
            </a:r>
            <a:endParaRPr/>
          </a:p>
          <a:p>
            <a:pPr indent="0" lvl="0" marL="0" rtl="0" algn="l">
              <a:spcBef>
                <a:spcPts val="1200"/>
              </a:spcBef>
              <a:spcAft>
                <a:spcPts val="0"/>
              </a:spcAft>
              <a:buNone/>
            </a:pPr>
            <a:r>
              <a:rPr lang="en"/>
              <a:t>Turing’s developments eventually gave way to the idea of an “imitation game” for trying to find an instance of human intelligence. This was later referred to as the </a:t>
            </a:r>
            <a:r>
              <a:rPr b="1" lang="en">
                <a:highlight>
                  <a:srgbClr val="FFFF00"/>
                </a:highlight>
              </a:rPr>
              <a:t>“Turing Test”:</a:t>
            </a:r>
            <a:r>
              <a:rPr b="1" lang="en"/>
              <a:t> </a:t>
            </a:r>
            <a:endParaRPr b="1"/>
          </a:p>
          <a:p>
            <a:pPr indent="-311150" lvl="0" marL="457200" rtl="0" algn="l">
              <a:spcBef>
                <a:spcPts val="1200"/>
              </a:spcBef>
              <a:spcAft>
                <a:spcPts val="0"/>
              </a:spcAft>
              <a:buSzPts val="1300"/>
              <a:buChar char="-"/>
            </a:pPr>
            <a:r>
              <a:rPr lang="en"/>
              <a:t>The set-up is this: Two systems have a conversation with one another- one is a human, and  the other a computer. </a:t>
            </a:r>
            <a:endParaRPr/>
          </a:p>
          <a:p>
            <a:pPr indent="-311150" lvl="0" marL="457200" rtl="0" algn="l">
              <a:spcBef>
                <a:spcPts val="0"/>
              </a:spcBef>
              <a:spcAft>
                <a:spcPts val="0"/>
              </a:spcAft>
              <a:buSzPts val="1300"/>
              <a:buChar char="-"/>
            </a:pPr>
            <a:r>
              <a:rPr lang="en"/>
              <a:t>A judge/interrogator attempts to work out, solely by means of written questions and answers, which of two other conversants is a human and which is a computer/machine. </a:t>
            </a:r>
            <a:endParaRPr/>
          </a:p>
          <a:p>
            <a:pPr indent="-311150" lvl="0" marL="457200" rtl="0" algn="l">
              <a:spcBef>
                <a:spcPts val="0"/>
              </a:spcBef>
              <a:spcAft>
                <a:spcPts val="0"/>
              </a:spcAft>
              <a:buSzPts val="1300"/>
              <a:buChar char="-"/>
            </a:pPr>
            <a:r>
              <a:rPr b="1" lang="en"/>
              <a:t>If the judge were to mistake the machine’s performance to be that of a human’s</a:t>
            </a:r>
            <a:r>
              <a:rPr lang="en"/>
              <a:t>, then the machine were said to have passed the test. </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4"/>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 Searle, Chinese Room Argument </a:t>
            </a:r>
            <a:endParaRPr/>
          </a:p>
        </p:txBody>
      </p:sp>
      <p:sp>
        <p:nvSpPr>
          <p:cNvPr id="293" name="Google Shape;293;p44"/>
          <p:cNvSpPr txBox="1"/>
          <p:nvPr>
            <p:ph idx="1" type="body"/>
          </p:nvPr>
        </p:nvSpPr>
        <p:spPr>
          <a:xfrm>
            <a:off x="819150" y="1374650"/>
            <a:ext cx="7505700" cy="3401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Using Turing’s set-up, Searle positioned a thought experiment that proved to be a powerful counter-argument against the prevailing view of computational functionalism. This was the </a:t>
            </a:r>
            <a:r>
              <a:rPr b="1" lang="en">
                <a:highlight>
                  <a:srgbClr val="FFFF00"/>
                </a:highlight>
              </a:rPr>
              <a:t>Chinese Room Argument: </a:t>
            </a:r>
            <a:endParaRPr b="1">
              <a:highlight>
                <a:srgbClr val="FFFF00"/>
              </a:highlight>
            </a:endParaRPr>
          </a:p>
          <a:p>
            <a:pPr indent="-311150" lvl="0" marL="457200" rtl="0" algn="l">
              <a:spcBef>
                <a:spcPts val="1200"/>
              </a:spcBef>
              <a:spcAft>
                <a:spcPts val="0"/>
              </a:spcAft>
              <a:buSzPts val="1300"/>
              <a:buChar char="-"/>
            </a:pPr>
            <a:r>
              <a:rPr lang="en" sz="1050">
                <a:solidFill>
                  <a:srgbClr val="444746"/>
                </a:solidFill>
                <a:highlight>
                  <a:srgbClr val="FFFFFF"/>
                </a:highlight>
                <a:latin typeface="Roboto"/>
                <a:ea typeface="Roboto"/>
                <a:cs typeface="Roboto"/>
                <a:sym typeface="Roboto"/>
              </a:rPr>
              <a:t>“Imagine a man – let’s call him John –who knows no Chinese, but is locked in a room in which there are a number of boxes of </a:t>
            </a:r>
            <a:r>
              <a:rPr b="1" lang="en" sz="1050">
                <a:solidFill>
                  <a:srgbClr val="444746"/>
                </a:solidFill>
                <a:highlight>
                  <a:srgbClr val="FFFFFF"/>
                </a:highlight>
                <a:latin typeface="Roboto"/>
                <a:ea typeface="Roboto"/>
                <a:cs typeface="Roboto"/>
                <a:sym typeface="Roboto"/>
              </a:rPr>
              <a:t>Chinese symbols</a:t>
            </a:r>
            <a:r>
              <a:rPr lang="en" sz="1050">
                <a:solidFill>
                  <a:srgbClr val="444746"/>
                </a:solidFill>
                <a:highlight>
                  <a:srgbClr val="FFFFFF"/>
                </a:highlight>
                <a:latin typeface="Roboto"/>
                <a:ea typeface="Roboto"/>
                <a:cs typeface="Roboto"/>
                <a:sym typeface="Roboto"/>
              </a:rPr>
              <a:t>. John’s only contact with the outside world is via a mail slot through which slips of paper can be passed. In the room there is also a scratch-pad for rough work, and a large book, in English, which contains a </a:t>
            </a:r>
            <a:r>
              <a:rPr b="1" lang="en" sz="1050">
                <a:solidFill>
                  <a:srgbClr val="444746"/>
                </a:solidFill>
                <a:highlight>
                  <a:srgbClr val="FFFFFF"/>
                </a:highlight>
                <a:latin typeface="Roboto"/>
                <a:ea typeface="Roboto"/>
                <a:cs typeface="Roboto"/>
                <a:sym typeface="Roboto"/>
              </a:rPr>
              <a:t>great number of rules that tell John how to match certain sequences of Chinese characters </a:t>
            </a:r>
            <a:r>
              <a:rPr lang="en" sz="1050">
                <a:solidFill>
                  <a:srgbClr val="444746"/>
                </a:solidFill>
                <a:highlight>
                  <a:srgbClr val="FFFFFF"/>
                </a:highlight>
                <a:latin typeface="Roboto"/>
                <a:ea typeface="Roboto"/>
                <a:cs typeface="Roboto"/>
                <a:sym typeface="Roboto"/>
              </a:rPr>
              <a:t>with other sequences of Chinese characters. The </a:t>
            </a:r>
            <a:r>
              <a:rPr b="1" i="1" lang="en" sz="1050">
                <a:solidFill>
                  <a:srgbClr val="444746"/>
                </a:solidFill>
                <a:highlight>
                  <a:srgbClr val="FFFFFF"/>
                </a:highlight>
                <a:latin typeface="Roboto"/>
                <a:ea typeface="Roboto"/>
                <a:cs typeface="Roboto"/>
                <a:sym typeface="Roboto"/>
              </a:rPr>
              <a:t>rule- book</a:t>
            </a:r>
            <a:r>
              <a:rPr lang="en" sz="1050">
                <a:solidFill>
                  <a:srgbClr val="444746"/>
                </a:solidFill>
                <a:highlight>
                  <a:srgbClr val="FFFFFF"/>
                </a:highlight>
                <a:latin typeface="Roboto"/>
                <a:ea typeface="Roboto"/>
                <a:cs typeface="Roboto"/>
                <a:sym typeface="Roboto"/>
              </a:rPr>
              <a:t> says things like ‘If such-and-such characters come in through the mail slot, wait a short while and then push so-and-so characters out of the mail slot.’ John might not even know that the symbols are Chinese, but this doesn’t matter, because he can work by simply </a:t>
            </a:r>
            <a:r>
              <a:rPr b="1" i="1" lang="en" sz="1050">
                <a:solidFill>
                  <a:srgbClr val="444746"/>
                </a:solidFill>
                <a:highlight>
                  <a:srgbClr val="FFFFFF"/>
                </a:highlight>
                <a:latin typeface="Roboto"/>
                <a:ea typeface="Roboto"/>
                <a:cs typeface="Roboto"/>
                <a:sym typeface="Roboto"/>
              </a:rPr>
              <a:t>matching the shape of the characters in the inbox to the shape of those depicted in the rule book.</a:t>
            </a:r>
            <a:r>
              <a:rPr i="1" lang="en" sz="1050">
                <a:solidFill>
                  <a:srgbClr val="444746"/>
                </a:solidFill>
                <a:highlight>
                  <a:srgbClr val="FFFFFF"/>
                </a:highlight>
                <a:latin typeface="Roboto"/>
                <a:ea typeface="Roboto"/>
                <a:cs typeface="Roboto"/>
                <a:sym typeface="Roboto"/>
              </a:rPr>
              <a:t> </a:t>
            </a:r>
            <a:endParaRPr i="1" sz="1050">
              <a:solidFill>
                <a:srgbClr val="444746"/>
              </a:solidFill>
              <a:highlight>
                <a:srgbClr val="FFFFFF"/>
              </a:highlight>
              <a:latin typeface="Roboto"/>
              <a:ea typeface="Roboto"/>
              <a:cs typeface="Roboto"/>
              <a:sym typeface="Roboto"/>
            </a:endParaRPr>
          </a:p>
          <a:p>
            <a:pPr indent="-311150" lvl="0" marL="457200" rtl="0" algn="l">
              <a:spcBef>
                <a:spcPts val="0"/>
              </a:spcBef>
              <a:spcAft>
                <a:spcPts val="0"/>
              </a:spcAft>
              <a:buSzPts val="1300"/>
              <a:buChar char="-"/>
            </a:pPr>
            <a:r>
              <a:rPr lang="en" sz="1050">
                <a:solidFill>
                  <a:srgbClr val="444746"/>
                </a:solidFill>
                <a:highlight>
                  <a:srgbClr val="FFFFFF"/>
                </a:highlight>
                <a:latin typeface="Roboto"/>
                <a:ea typeface="Roboto"/>
                <a:cs typeface="Roboto"/>
                <a:sym typeface="Roboto"/>
              </a:rPr>
              <a:t>Unbeknownst to John, there are native Chinese speakers outside of the room, and they are the ones passing the strings of symbols into the room and retrieving the strings of symbols that John sends out. They call these symbol strings ‘questions’ and ‘answers’. Finally, suppose that the rules are so sophisticated, and that John is so good at following them, that the </a:t>
            </a:r>
            <a:r>
              <a:rPr b="1" i="1" lang="en" sz="1050">
                <a:solidFill>
                  <a:srgbClr val="444746"/>
                </a:solidFill>
                <a:highlight>
                  <a:srgbClr val="FFFFFF"/>
                </a:highlight>
                <a:latin typeface="Roboto"/>
                <a:ea typeface="Roboto"/>
                <a:cs typeface="Roboto"/>
                <a:sym typeface="Roboto"/>
              </a:rPr>
              <a:t>native Chinese speakers are not able to distinguish the ‘answers’ they get from John-in-the-room from those that would be given by another native Chinese speaker. John-in-the-room passes the Turing Test in Chinese</a:t>
            </a:r>
            <a:r>
              <a:rPr lang="en" sz="1050">
                <a:solidFill>
                  <a:srgbClr val="444746"/>
                </a:solidFill>
                <a:highlight>
                  <a:srgbClr val="FFFFFF"/>
                </a:highlight>
                <a:latin typeface="Roboto"/>
                <a:ea typeface="Roboto"/>
                <a:cs typeface="Roboto"/>
                <a:sym typeface="Roboto"/>
              </a:rPr>
              <a:t>” </a:t>
            </a:r>
            <a:endParaRPr b="1" sz="1050">
              <a:solidFill>
                <a:srgbClr val="444746"/>
              </a:solidFill>
              <a:highlight>
                <a:srgbClr val="FFFF00"/>
              </a:highlight>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5"/>
          <p:cNvSpPr txBox="1"/>
          <p:nvPr>
            <p:ph type="title"/>
          </p:nvPr>
        </p:nvSpPr>
        <p:spPr>
          <a:xfrm>
            <a:off x="788700" y="47275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3-Searle: Chinese Room Argument</a:t>
            </a:r>
            <a:endParaRPr/>
          </a:p>
        </p:txBody>
      </p:sp>
      <p:sp>
        <p:nvSpPr>
          <p:cNvPr id="299" name="Google Shape;299;p45"/>
          <p:cNvSpPr txBox="1"/>
          <p:nvPr>
            <p:ph idx="1" type="body"/>
          </p:nvPr>
        </p:nvSpPr>
        <p:spPr>
          <a:xfrm>
            <a:off x="819150" y="1032250"/>
            <a:ext cx="7365300" cy="334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200">
              <a:solidFill>
                <a:srgbClr val="444746"/>
              </a:solidFill>
              <a:highlight>
                <a:srgbClr val="FFFF00"/>
              </a:highlight>
            </a:endParaRPr>
          </a:p>
          <a:p>
            <a:pPr indent="0" lvl="0" marL="0" rtl="0" algn="l">
              <a:spcBef>
                <a:spcPts val="1200"/>
              </a:spcBef>
              <a:spcAft>
                <a:spcPts val="0"/>
              </a:spcAft>
              <a:buNone/>
            </a:pPr>
            <a:r>
              <a:rPr lang="en" sz="1200">
                <a:solidFill>
                  <a:srgbClr val="444746"/>
                </a:solidFill>
                <a:highlight>
                  <a:schemeClr val="dk1"/>
                </a:highlight>
              </a:rPr>
              <a:t>The question now becomes: even though John passed the Turing test, is he capable of actually understanding Chinese? </a:t>
            </a:r>
            <a:endParaRPr sz="1200">
              <a:solidFill>
                <a:srgbClr val="444746"/>
              </a:solidFill>
              <a:highlight>
                <a:schemeClr val="dk1"/>
              </a:highlight>
            </a:endParaRPr>
          </a:p>
          <a:p>
            <a:pPr indent="0" lvl="0" marL="0" rtl="0" algn="l">
              <a:spcBef>
                <a:spcPts val="1200"/>
              </a:spcBef>
              <a:spcAft>
                <a:spcPts val="0"/>
              </a:spcAft>
              <a:buNone/>
            </a:pPr>
            <a:r>
              <a:rPr b="1" lang="en" sz="1200">
                <a:solidFill>
                  <a:srgbClr val="444746"/>
                </a:solidFill>
              </a:rPr>
              <a:t>Searle: </a:t>
            </a:r>
            <a:r>
              <a:rPr lang="en" sz="1200">
                <a:solidFill>
                  <a:srgbClr val="444746"/>
                </a:solidFill>
              </a:rPr>
              <a:t>The answer to this is no- John is simply manipulating the symbols by following what the rules say about their shapes. </a:t>
            </a:r>
            <a:endParaRPr sz="1200">
              <a:solidFill>
                <a:srgbClr val="444746"/>
              </a:solidFill>
            </a:endParaRPr>
          </a:p>
          <a:p>
            <a:pPr indent="0" lvl="0" marL="0" rtl="0" algn="l">
              <a:spcBef>
                <a:spcPts val="1200"/>
              </a:spcBef>
              <a:spcAft>
                <a:spcPts val="0"/>
              </a:spcAft>
              <a:buNone/>
            </a:pPr>
            <a:r>
              <a:rPr lang="en" sz="1200">
                <a:solidFill>
                  <a:srgbClr val="444746"/>
                </a:solidFill>
              </a:rPr>
              <a:t>In so doing, John is only doing what a computer does. The rule book is just the program, and by following it, John is executing an algorithm. So, if all of that rule-governed symbol-manipulation is insufficient for understanding, then computers can never understand anything, because that’s all they’ve got. </a:t>
            </a:r>
            <a:endParaRPr sz="1200">
              <a:solidFill>
                <a:srgbClr val="444746"/>
              </a:solidFill>
            </a:endParaRPr>
          </a:p>
          <a:p>
            <a:pPr indent="0" lvl="0" marL="0" rtl="0" algn="l">
              <a:spcBef>
                <a:spcPts val="1200"/>
              </a:spcBef>
              <a:spcAft>
                <a:spcPts val="1200"/>
              </a:spcAft>
              <a:buNone/>
            </a:pPr>
            <a:r>
              <a:rPr lang="en" sz="1200">
                <a:solidFill>
                  <a:srgbClr val="444746"/>
                </a:solidFill>
              </a:rPr>
              <a:t>Thus,</a:t>
            </a:r>
            <a:r>
              <a:rPr b="1" i="1" lang="en" sz="1200">
                <a:solidFill>
                  <a:srgbClr val="444746"/>
                </a:solidFill>
              </a:rPr>
              <a:t> computers can’t have minds (because mentality requires </a:t>
            </a:r>
            <a:r>
              <a:rPr b="1" lang="en" sz="1200">
                <a:solidFill>
                  <a:srgbClr val="444746"/>
                </a:solidFill>
                <a:highlight>
                  <a:schemeClr val="dk1"/>
                </a:highlight>
              </a:rPr>
              <a:t>understanding the meaning of s</a:t>
            </a:r>
            <a:r>
              <a:rPr b="1" i="1" lang="en" sz="1200">
                <a:solidFill>
                  <a:srgbClr val="444746"/>
                </a:solidFill>
              </a:rPr>
              <a:t>ymbols) and strong AI is false. </a:t>
            </a:r>
            <a:endParaRPr sz="1200">
              <a:solidFill>
                <a:srgbClr val="44474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46"/>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Quick Discussion: Functionalism and Strong AI</a:t>
            </a:r>
            <a:endParaRPr/>
          </a:p>
        </p:txBody>
      </p:sp>
      <p:sp>
        <p:nvSpPr>
          <p:cNvPr id="305" name="Google Shape;305;p46"/>
          <p:cNvSpPr txBox="1"/>
          <p:nvPr>
            <p:ph idx="1" type="body"/>
          </p:nvPr>
        </p:nvSpPr>
        <p:spPr>
          <a:xfrm>
            <a:off x="819150" y="17320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rgbClr val="444746"/>
                </a:solidFill>
              </a:rPr>
              <a:t>Recall from Lecture and Readings: :)</a:t>
            </a:r>
            <a:endParaRPr sz="1200">
              <a:solidFill>
                <a:srgbClr val="444746"/>
              </a:solidFill>
            </a:endParaRPr>
          </a:p>
          <a:p>
            <a:pPr indent="-304800" lvl="0" marL="457200" rtl="0" algn="l">
              <a:spcBef>
                <a:spcPts val="1200"/>
              </a:spcBef>
              <a:spcAft>
                <a:spcPts val="0"/>
              </a:spcAft>
              <a:buClr>
                <a:srgbClr val="444746"/>
              </a:buClr>
              <a:buSzPts val="1200"/>
              <a:buChar char="-"/>
            </a:pPr>
            <a:r>
              <a:rPr b="1" lang="en" sz="1200">
                <a:solidFill>
                  <a:srgbClr val="444746"/>
                </a:solidFill>
                <a:highlight>
                  <a:srgbClr val="FFFF00"/>
                </a:highlight>
              </a:rPr>
              <a:t>Strong AI:</a:t>
            </a:r>
            <a:r>
              <a:rPr b="1" lang="en" sz="1200">
                <a:solidFill>
                  <a:srgbClr val="444746"/>
                </a:solidFill>
                <a:highlight>
                  <a:srgbClr val="FFFF00"/>
                </a:highlight>
              </a:rPr>
              <a:t> </a:t>
            </a:r>
            <a:r>
              <a:rPr lang="en" sz="1200">
                <a:solidFill>
                  <a:srgbClr val="444746"/>
                </a:solidFill>
              </a:rPr>
              <a:t>The initiative of creating a bona-fide instance of human cognition (an artificial mind)</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highlight>
                  <a:srgbClr val="FFFF00"/>
                </a:highlight>
              </a:rPr>
              <a:t>Weak AI:</a:t>
            </a:r>
            <a:r>
              <a:rPr lang="en" sz="1200">
                <a:solidFill>
                  <a:srgbClr val="444746"/>
                </a:solidFill>
              </a:rPr>
              <a:t> The initiative of creating something that imitates human cognition (a machine that performs a certain cognitive function)</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rPr>
              <a:t>Syntax: </a:t>
            </a:r>
            <a:r>
              <a:rPr lang="en" sz="1200">
                <a:solidFill>
                  <a:srgbClr val="444746"/>
                </a:solidFill>
              </a:rPr>
              <a:t>Rules of logical structure</a:t>
            </a:r>
            <a:endParaRPr sz="1200">
              <a:solidFill>
                <a:srgbClr val="444746"/>
              </a:solidFill>
            </a:endParaRPr>
          </a:p>
          <a:p>
            <a:pPr indent="-304800" lvl="0" marL="457200" rtl="0" algn="l">
              <a:spcBef>
                <a:spcPts val="0"/>
              </a:spcBef>
              <a:spcAft>
                <a:spcPts val="0"/>
              </a:spcAft>
              <a:buClr>
                <a:srgbClr val="444746"/>
              </a:buClr>
              <a:buSzPts val="1200"/>
              <a:buChar char="-"/>
            </a:pPr>
            <a:r>
              <a:rPr b="1" lang="en" sz="1200">
                <a:solidFill>
                  <a:srgbClr val="444746"/>
                </a:solidFill>
              </a:rPr>
              <a:t>Semantics:</a:t>
            </a:r>
            <a:r>
              <a:rPr lang="en" sz="1200">
                <a:solidFill>
                  <a:srgbClr val="444746"/>
                </a:solidFill>
              </a:rPr>
              <a:t> The meaning derived from the propositions themselves</a:t>
            </a:r>
            <a:endParaRPr sz="1200">
              <a:solidFill>
                <a:srgbClr val="444746"/>
              </a:solidFill>
            </a:endParaRPr>
          </a:p>
          <a:p>
            <a:pPr indent="0" lvl="0" marL="0" rtl="0" algn="l">
              <a:spcBef>
                <a:spcPts val="1200"/>
              </a:spcBef>
              <a:spcAft>
                <a:spcPts val="1200"/>
              </a:spcAft>
              <a:buNone/>
            </a:pPr>
            <a:r>
              <a:rPr b="1" lang="en" sz="1200">
                <a:solidFill>
                  <a:srgbClr val="444746"/>
                </a:solidFill>
              </a:rPr>
              <a:t>Quick Discussion: </a:t>
            </a:r>
            <a:r>
              <a:rPr lang="en" sz="1200">
                <a:solidFill>
                  <a:srgbClr val="444746"/>
                </a:solidFill>
              </a:rPr>
              <a:t>Searle’s argument seems pretty devastating for functionalism. However, when considering the possibility for Strong AI, do you see any problems with this argument, especially concerning the difference between syntax and semantics?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7"/>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Response to the Chinese Room: Connectionism and Second Generation Cog Sci</a:t>
            </a:r>
            <a:endParaRPr/>
          </a:p>
        </p:txBody>
      </p:sp>
      <p:sp>
        <p:nvSpPr>
          <p:cNvPr id="311" name="Google Shape;311;p47"/>
          <p:cNvSpPr txBox="1"/>
          <p:nvPr>
            <p:ph idx="1" type="body"/>
          </p:nvPr>
        </p:nvSpPr>
        <p:spPr>
          <a:xfrm>
            <a:off x="819150" y="1907250"/>
            <a:ext cx="7505700" cy="2716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Andy Clark: Searle is looking at a too coarse-grained view of what computation can be. For functionalism, the overwhelming focus placed on symbol manipulation is only a problem if their consideration of mental states is placed after the logical processing takes place </a:t>
            </a:r>
            <a:endParaRPr/>
          </a:p>
          <a:p>
            <a:pPr indent="0" lvl="0" marL="0" rtl="0" algn="l">
              <a:spcBef>
                <a:spcPts val="1200"/>
              </a:spcBef>
              <a:spcAft>
                <a:spcPts val="0"/>
              </a:spcAft>
              <a:buNone/>
            </a:pPr>
            <a:r>
              <a:rPr lang="en"/>
              <a:t>When this happens, meaning is essentially stripped away from the cognitive system. It is not adequately taken into account how the mental states (beliefs, desires and intentions) came to be- they are only taken to be a product of symbol manipulation. </a:t>
            </a:r>
            <a:endParaRPr/>
          </a:p>
          <a:p>
            <a:pPr indent="0" lvl="0" marL="0" rtl="0" algn="l">
              <a:spcBef>
                <a:spcPts val="1200"/>
              </a:spcBef>
              <a:spcAft>
                <a:spcPts val="0"/>
              </a:spcAft>
              <a:buNone/>
            </a:pPr>
            <a:r>
              <a:rPr b="1" lang="en">
                <a:highlight>
                  <a:srgbClr val="FFFF00"/>
                </a:highlight>
              </a:rPr>
              <a:t>Connectionism and Neural Networks:</a:t>
            </a:r>
            <a:r>
              <a:rPr lang="en"/>
              <a:t> Perhaps meaning can be preserved by looking at overall patterns of activation happening within a cognitive system, as opposed to a logical formal system </a:t>
            </a:r>
            <a:endParaRPr/>
          </a:p>
          <a:p>
            <a:pPr indent="-311150" lvl="0" marL="457200" rtl="0" algn="l">
              <a:spcBef>
                <a:spcPts val="1200"/>
              </a:spcBef>
              <a:spcAft>
                <a:spcPts val="0"/>
              </a:spcAft>
              <a:buSzPts val="1300"/>
              <a:buChar char="-"/>
            </a:pPr>
            <a:r>
              <a:rPr lang="en"/>
              <a:t>An alternative to GOFAI: cognition is not computation involving an interpretive, automatic formal system. The idea was to build artificial brains, called neural networks</a:t>
            </a:r>
            <a:endParaRPr/>
          </a:p>
          <a:p>
            <a:pPr indent="-311150" lvl="0" marL="457200" rtl="0" algn="l">
              <a:spcBef>
                <a:spcPts val="0"/>
              </a:spcBef>
              <a:spcAft>
                <a:spcPts val="0"/>
              </a:spcAft>
              <a:buSzPts val="1300"/>
              <a:buChar char="-"/>
            </a:pPr>
            <a:r>
              <a:rPr lang="en"/>
              <a:t>Connectionism is a brain model of the mind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8"/>
          <p:cNvSpPr txBox="1"/>
          <p:nvPr>
            <p:ph type="title"/>
          </p:nvPr>
        </p:nvSpPr>
        <p:spPr>
          <a:xfrm>
            <a:off x="819150" y="4803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Parallel Distributed Processing</a:t>
            </a:r>
            <a:endParaRPr/>
          </a:p>
        </p:txBody>
      </p:sp>
      <p:sp>
        <p:nvSpPr>
          <p:cNvPr id="317" name="Google Shape;317;p48"/>
          <p:cNvSpPr txBox="1"/>
          <p:nvPr>
            <p:ph idx="1" type="body"/>
          </p:nvPr>
        </p:nvSpPr>
        <p:spPr>
          <a:xfrm>
            <a:off x="819150" y="1382250"/>
            <a:ext cx="7505700" cy="3500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Parallel Distributed Processing</a:t>
            </a:r>
            <a:endParaRPr/>
          </a:p>
          <a:p>
            <a:pPr indent="-311150" lvl="0" marL="457200" rtl="0" algn="l">
              <a:spcBef>
                <a:spcPts val="1200"/>
              </a:spcBef>
              <a:spcAft>
                <a:spcPts val="0"/>
              </a:spcAft>
              <a:buSzPts val="1300"/>
              <a:buChar char="-"/>
            </a:pPr>
            <a:r>
              <a:rPr lang="en"/>
              <a:t>Neural networks involve a system of parallel processors, with the potential to relay information between one another. This is done to model patterns of overall activation happening within a cognitive system </a:t>
            </a:r>
            <a:endParaRPr/>
          </a:p>
          <a:p>
            <a:pPr indent="0" lvl="0" marL="0" rtl="0" algn="l">
              <a:spcBef>
                <a:spcPts val="1200"/>
              </a:spcBef>
              <a:spcAft>
                <a:spcPts val="0"/>
              </a:spcAft>
              <a:buNone/>
            </a:pPr>
            <a:r>
              <a:rPr b="1" lang="en"/>
              <a:t>Module:</a:t>
            </a:r>
            <a:r>
              <a:rPr lang="en"/>
              <a:t> a small specialist system that takes a limited number of inputs and produce outputs algorithmically. </a:t>
            </a:r>
            <a:endParaRPr/>
          </a:p>
          <a:p>
            <a:pPr indent="0" lvl="0" marL="0" rtl="0" algn="l">
              <a:spcBef>
                <a:spcPts val="1200"/>
              </a:spcBef>
              <a:spcAft>
                <a:spcPts val="0"/>
              </a:spcAft>
              <a:buNone/>
            </a:pPr>
            <a:r>
              <a:rPr lang="en"/>
              <a:t>These networks were modelled after how neurons fire and wire together: </a:t>
            </a:r>
            <a:r>
              <a:rPr b="1" lang="en"/>
              <a:t>3 components</a:t>
            </a:r>
            <a:endParaRPr b="1"/>
          </a:p>
          <a:p>
            <a:pPr indent="-311150" lvl="0" marL="457200" rtl="0" algn="l">
              <a:spcBef>
                <a:spcPts val="1200"/>
              </a:spcBef>
              <a:spcAft>
                <a:spcPts val="0"/>
              </a:spcAft>
              <a:buSzPts val="1300"/>
              <a:buChar char="-"/>
            </a:pPr>
            <a:r>
              <a:rPr lang="en"/>
              <a:t>1) firing rate: how quickly they fire</a:t>
            </a:r>
            <a:endParaRPr/>
          </a:p>
          <a:p>
            <a:pPr indent="-311150" lvl="0" marL="457200" rtl="0" algn="l">
              <a:spcBef>
                <a:spcPts val="0"/>
              </a:spcBef>
              <a:spcAft>
                <a:spcPts val="0"/>
              </a:spcAft>
              <a:buSzPts val="1300"/>
              <a:buChar char="-"/>
            </a:pPr>
            <a:r>
              <a:rPr lang="en"/>
              <a:t>2) inhibition or excitation: the frequency by which they begin to fire</a:t>
            </a:r>
            <a:endParaRPr/>
          </a:p>
          <a:p>
            <a:pPr indent="-311150" lvl="0" marL="457200" rtl="0" algn="l">
              <a:spcBef>
                <a:spcPts val="0"/>
              </a:spcBef>
              <a:spcAft>
                <a:spcPts val="0"/>
              </a:spcAft>
              <a:buSzPts val="1300"/>
              <a:buChar char="-"/>
            </a:pPr>
            <a:r>
              <a:rPr lang="en"/>
              <a:t>3) weight of connection: how much emphasis is placed on the signal of that node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9"/>
          <p:cNvSpPr txBox="1"/>
          <p:nvPr>
            <p:ph type="title"/>
          </p:nvPr>
        </p:nvSpPr>
        <p:spPr>
          <a:xfrm>
            <a:off x="783539" y="24505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Back Propagation of Error</a:t>
            </a:r>
            <a:endParaRPr/>
          </a:p>
        </p:txBody>
      </p:sp>
      <p:sp>
        <p:nvSpPr>
          <p:cNvPr id="323" name="Google Shape;323;p49"/>
          <p:cNvSpPr txBox="1"/>
          <p:nvPr>
            <p:ph idx="1" type="body"/>
          </p:nvPr>
        </p:nvSpPr>
        <p:spPr>
          <a:xfrm>
            <a:off x="3517775" y="765050"/>
            <a:ext cx="5409900" cy="4154100"/>
          </a:xfrm>
          <a:prstGeom prst="rect">
            <a:avLst/>
          </a:prstGeom>
        </p:spPr>
        <p:txBody>
          <a:bodyPr anchorCtr="0" anchor="t" bIns="91425" lIns="91425" spcFirstLastPara="1" rIns="91425" wrap="square" tIns="91425">
            <a:normAutofit fontScale="85000" lnSpcReduction="20000"/>
          </a:bodyPr>
          <a:lstStyle/>
          <a:p>
            <a:pPr indent="0" lvl="0" marL="0" rtl="0" algn="l">
              <a:spcBef>
                <a:spcPts val="1200"/>
              </a:spcBef>
              <a:spcAft>
                <a:spcPts val="0"/>
              </a:spcAft>
              <a:buNone/>
            </a:pPr>
            <a:r>
              <a:rPr lang="en"/>
              <a:t>What neural networks can do well: complex and messy categorization tasks (character recognition, facial recognition). </a:t>
            </a:r>
            <a:endParaRPr/>
          </a:p>
          <a:p>
            <a:pPr indent="0" lvl="0" marL="0" rtl="0" algn="l">
              <a:spcBef>
                <a:spcPts val="1200"/>
              </a:spcBef>
              <a:spcAft>
                <a:spcPts val="0"/>
              </a:spcAft>
              <a:buNone/>
            </a:pPr>
            <a:r>
              <a:rPr b="1" lang="en"/>
              <a:t>Modelled after a principle of Differential weighting: </a:t>
            </a:r>
            <a:r>
              <a:rPr lang="en"/>
              <a:t>your amygdala has very strong connections sending output to the neocortex. But the neocortex has relatively weak connections back to the amygdala. </a:t>
            </a:r>
            <a:endParaRPr/>
          </a:p>
          <a:p>
            <a:pPr indent="0" lvl="0" marL="0" rtl="0" algn="l">
              <a:spcBef>
                <a:spcPts val="1200"/>
              </a:spcBef>
              <a:spcAft>
                <a:spcPts val="0"/>
              </a:spcAft>
              <a:buNone/>
            </a:pPr>
            <a:r>
              <a:rPr lang="en"/>
              <a:t>There are “hidden layers” of connections within these neural networks that modify the signal sent between input and output. </a:t>
            </a:r>
            <a:endParaRPr/>
          </a:p>
          <a:p>
            <a:pPr indent="0" lvl="0" marL="0" rtl="0" algn="l">
              <a:spcBef>
                <a:spcPts val="1200"/>
              </a:spcBef>
              <a:spcAft>
                <a:spcPts val="0"/>
              </a:spcAft>
              <a:buNone/>
            </a:pPr>
            <a:r>
              <a:rPr b="1" lang="en"/>
              <a:t>Backpropagation of Error:</a:t>
            </a:r>
            <a:r>
              <a:rPr lang="en"/>
              <a:t> Hidden layers make the question of training a neural network more complex. The most common method is backpropagation of error. </a:t>
            </a:r>
            <a:endParaRPr/>
          </a:p>
          <a:p>
            <a:pPr indent="-298768" lvl="0" marL="457200" rtl="0" algn="l">
              <a:spcBef>
                <a:spcPts val="1200"/>
              </a:spcBef>
              <a:spcAft>
                <a:spcPts val="0"/>
              </a:spcAft>
              <a:buSzPct val="100000"/>
              <a:buChar char="-"/>
            </a:pPr>
            <a:r>
              <a:rPr lang="en"/>
              <a:t>Initially, weights are assigned randomly within the network. Given the network has data to scan, it estimates the degree of error. </a:t>
            </a:r>
            <a:endParaRPr/>
          </a:p>
          <a:p>
            <a:pPr indent="-298768" lvl="0" marL="457200" rtl="0" algn="l">
              <a:spcBef>
                <a:spcPts val="0"/>
              </a:spcBef>
              <a:spcAft>
                <a:spcPts val="0"/>
              </a:spcAft>
              <a:buSzPct val="100000"/>
              <a:buChar char="-"/>
            </a:pPr>
            <a:r>
              <a:rPr lang="en"/>
              <a:t>It then adjusts the weights of connections in the most efficient way that generates the biggest reduction in error. </a:t>
            </a:r>
            <a:endParaRPr/>
          </a:p>
          <a:p>
            <a:pPr indent="-298768" lvl="0" marL="457200" rtl="0" algn="l">
              <a:spcBef>
                <a:spcPts val="0"/>
              </a:spcBef>
              <a:spcAft>
                <a:spcPts val="0"/>
              </a:spcAft>
              <a:buSzPct val="100000"/>
              <a:buChar char="-"/>
            </a:pPr>
            <a:r>
              <a:rPr lang="en"/>
              <a:t>These weights are adjusted based upon a correct </a:t>
            </a:r>
            <a:r>
              <a:rPr b="1" lang="en"/>
              <a:t>target value assigned to the network by the researchers</a:t>
            </a:r>
            <a:endParaRPr/>
          </a:p>
          <a:p>
            <a:pPr indent="0" lvl="0" marL="0" rtl="0" algn="l">
              <a:spcBef>
                <a:spcPts val="1200"/>
              </a:spcBef>
              <a:spcAft>
                <a:spcPts val="1200"/>
              </a:spcAft>
              <a:buNone/>
            </a:pPr>
            <a:r>
              <a:rPr lang="en"/>
              <a:t>This process is then repeated, so the network “learns” to recognise certain inputs. Should a network incur damage to any of its nodes, the pattern of activation within the system follows </a:t>
            </a:r>
            <a:r>
              <a:rPr b="1" lang="en"/>
              <a:t>Graceful Degradation:</a:t>
            </a:r>
            <a:r>
              <a:rPr lang="en"/>
              <a:t> The system adjusts the connection weights in a stepwise fashion towards the point of lowest error to compensate for the activity of the missing nodes. </a:t>
            </a:r>
            <a:endParaRPr/>
          </a:p>
        </p:txBody>
      </p:sp>
      <p:pic>
        <p:nvPicPr>
          <p:cNvPr id="324" name="Google Shape;324;p49"/>
          <p:cNvPicPr preferRelativeResize="0"/>
          <p:nvPr/>
        </p:nvPicPr>
        <p:blipFill>
          <a:blip r:embed="rId3">
            <a:alphaModFix/>
          </a:blip>
          <a:stretch>
            <a:fillRect/>
          </a:stretch>
        </p:blipFill>
        <p:spPr>
          <a:xfrm>
            <a:off x="205650" y="1602350"/>
            <a:ext cx="3395799" cy="180266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Supervised Learning</a:t>
            </a:r>
            <a:endParaRPr/>
          </a:p>
        </p:txBody>
      </p:sp>
      <p:sp>
        <p:nvSpPr>
          <p:cNvPr id="330" name="Google Shape;330;p50"/>
          <p:cNvSpPr txBox="1"/>
          <p:nvPr>
            <p:ph idx="1" type="body"/>
          </p:nvPr>
        </p:nvSpPr>
        <p:spPr>
          <a:xfrm>
            <a:off x="781100" y="1732025"/>
            <a:ext cx="7505700" cy="2448000"/>
          </a:xfrm>
          <a:prstGeom prst="rect">
            <a:avLst/>
          </a:prstGeom>
        </p:spPr>
        <p:txBody>
          <a:bodyPr anchorCtr="0" anchor="t" bIns="91425" lIns="91425" spcFirstLastPara="1" rIns="91425" wrap="square" tIns="91425">
            <a:normAutofit fontScale="92500" lnSpcReduction="10000"/>
          </a:bodyPr>
          <a:lstStyle/>
          <a:p>
            <a:pPr indent="0" lvl="0" marL="0" rtl="0" algn="l">
              <a:spcBef>
                <a:spcPts val="1200"/>
              </a:spcBef>
              <a:spcAft>
                <a:spcPts val="0"/>
              </a:spcAft>
              <a:buNone/>
            </a:pPr>
            <a:r>
              <a:rPr lang="en"/>
              <a:t>This is entire process of training neural networks involves </a:t>
            </a:r>
            <a:r>
              <a:rPr b="1" lang="en"/>
              <a:t>Supervised learning. </a:t>
            </a:r>
            <a:r>
              <a:rPr lang="en"/>
              <a:t>However, this can never produce strong AI, only ever weak AI. Because it requires that someone knows what that data set is to begin with, and to feed that data set to the network so that it can read the inputs and determine the weighting of connections! </a:t>
            </a:r>
            <a:endParaRPr/>
          </a:p>
          <a:p>
            <a:pPr indent="0" lvl="0" marL="0" rtl="0" algn="l">
              <a:spcBef>
                <a:spcPts val="1200"/>
              </a:spcBef>
              <a:spcAft>
                <a:spcPts val="0"/>
              </a:spcAft>
              <a:buNone/>
            </a:pPr>
            <a:r>
              <a:rPr lang="en"/>
              <a:t>Proposed solution- </a:t>
            </a:r>
            <a:r>
              <a:rPr b="1" lang="en"/>
              <a:t>Plasticity:</a:t>
            </a:r>
            <a:r>
              <a:rPr lang="en"/>
              <a:t> one way of getting around this problem is to change not just the weights, but the functions happening within the nodes themselves. It turns out, our brain does this too! </a:t>
            </a:r>
            <a:endParaRPr/>
          </a:p>
          <a:p>
            <a:pPr indent="0" lvl="0" marL="0" rtl="0" algn="l">
              <a:spcBef>
                <a:spcPts val="1200"/>
              </a:spcBef>
              <a:spcAft>
                <a:spcPts val="0"/>
              </a:spcAft>
              <a:buNone/>
            </a:pPr>
            <a:r>
              <a:rPr lang="en"/>
              <a:t>However, this leads to new challenges: </a:t>
            </a:r>
            <a:endParaRPr/>
          </a:p>
          <a:p>
            <a:pPr indent="-304959" lvl="0" marL="457200" rtl="0" algn="l">
              <a:spcBef>
                <a:spcPts val="1200"/>
              </a:spcBef>
              <a:spcAft>
                <a:spcPts val="0"/>
              </a:spcAft>
              <a:buSzPct val="100000"/>
              <a:buChar char="-"/>
            </a:pPr>
            <a:r>
              <a:rPr lang="en"/>
              <a:t>these neural networks leave out a lot of what neurons are capable of</a:t>
            </a:r>
            <a:endParaRPr/>
          </a:p>
          <a:p>
            <a:pPr indent="-304959" lvl="0" marL="457200" rtl="0" algn="l">
              <a:spcBef>
                <a:spcPts val="0"/>
              </a:spcBef>
              <a:spcAft>
                <a:spcPts val="0"/>
              </a:spcAft>
              <a:buSzPct val="100000"/>
              <a:buChar char="-"/>
            </a:pPr>
            <a:r>
              <a:rPr lang="en"/>
              <a:t>They lack a comprehensive answer to reading language (which GOFAI attempted to do by proposing the solution of symbol manipulation as a means of deriving understanding)</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51"/>
          <p:cNvSpPr txBox="1"/>
          <p:nvPr>
            <p:ph type="title"/>
          </p:nvPr>
        </p:nvSpPr>
        <p:spPr>
          <a:xfrm>
            <a:off x="838950" y="328225"/>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5: Criticisms of Connectionism- Compositionality of Language </a:t>
            </a:r>
            <a:endParaRPr/>
          </a:p>
        </p:txBody>
      </p:sp>
      <p:sp>
        <p:nvSpPr>
          <p:cNvPr id="336" name="Google Shape;336;p51"/>
          <p:cNvSpPr txBox="1"/>
          <p:nvPr>
            <p:ph idx="1" type="body"/>
          </p:nvPr>
        </p:nvSpPr>
        <p:spPr>
          <a:xfrm>
            <a:off x="819150" y="1336600"/>
            <a:ext cx="7545300" cy="3180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Our thinking has </a:t>
            </a:r>
            <a:r>
              <a:rPr b="1" lang="en"/>
              <a:t>Compositionality</a:t>
            </a:r>
            <a:r>
              <a:rPr lang="en"/>
              <a:t>: you can build up complex thoughts by adding together simpler thoughts, in just the same way that words can be put together to form sentences</a:t>
            </a:r>
            <a:endParaRPr/>
          </a:p>
          <a:p>
            <a:pPr indent="-311150" lvl="0" marL="457200" rtl="0" algn="l">
              <a:spcBef>
                <a:spcPts val="1200"/>
              </a:spcBef>
              <a:spcAft>
                <a:spcPts val="0"/>
              </a:spcAft>
              <a:buSzPts val="1300"/>
              <a:buChar char="-"/>
            </a:pPr>
            <a:r>
              <a:rPr lang="en"/>
              <a:t>This is very easily explained within Computational Functionalism: cognition is essentially language-like and determined by the rule-governed manipulation of interpretable strings of symbols. </a:t>
            </a:r>
            <a:endParaRPr/>
          </a:p>
          <a:p>
            <a:pPr indent="-311150" lvl="0" marL="457200" rtl="0" algn="l">
              <a:spcBef>
                <a:spcPts val="0"/>
              </a:spcBef>
              <a:spcAft>
                <a:spcPts val="0"/>
              </a:spcAft>
              <a:buSzPts val="1300"/>
              <a:buChar char="-"/>
            </a:pPr>
            <a:r>
              <a:rPr b="1" lang="en"/>
              <a:t>Fodor and Pylyshyn:</a:t>
            </a:r>
            <a:r>
              <a:rPr lang="en"/>
              <a:t> argument is the claim that, whilst GOFAI systems can process these representations in a way that is sensitive to their composite structure, connectionist systems cannot. </a:t>
            </a:r>
            <a:endParaRPr/>
          </a:p>
          <a:p>
            <a:pPr indent="0" lvl="0" marL="0" rtl="0" algn="l">
              <a:spcBef>
                <a:spcPts val="1200"/>
              </a:spcBef>
              <a:spcAft>
                <a:spcPts val="0"/>
              </a:spcAft>
              <a:buNone/>
            </a:pPr>
            <a:r>
              <a:rPr lang="en"/>
              <a:t>Two features of thoughts that seem to result directly from their composite structure are what Fodor and Pylyshyn call </a:t>
            </a:r>
            <a:r>
              <a:rPr b="1" lang="en"/>
              <a:t>productivity </a:t>
            </a:r>
            <a:r>
              <a:rPr lang="en"/>
              <a:t>and </a:t>
            </a:r>
            <a:r>
              <a:rPr b="1" lang="en"/>
              <a:t>systematicity.</a:t>
            </a:r>
            <a:endParaRPr b="1"/>
          </a:p>
          <a:p>
            <a:pPr indent="-311150" lvl="0" marL="457200" rtl="0" algn="l">
              <a:spcBef>
                <a:spcPts val="1200"/>
              </a:spcBef>
              <a:spcAft>
                <a:spcPts val="0"/>
              </a:spcAft>
              <a:buSzPts val="1300"/>
              <a:buChar char="-"/>
            </a:pPr>
            <a:r>
              <a:rPr b="1" lang="en"/>
              <a:t>Productivity of thought: </a:t>
            </a:r>
            <a:r>
              <a:rPr lang="en"/>
              <a:t>there are infinitely many molecular sentences that can be composed from a language with only a finite set of atomic words </a:t>
            </a:r>
            <a:endParaRPr/>
          </a:p>
          <a:p>
            <a:pPr indent="-311150" lvl="0" marL="457200" rtl="0" algn="l">
              <a:spcBef>
                <a:spcPts val="0"/>
              </a:spcBef>
              <a:spcAft>
                <a:spcPts val="0"/>
              </a:spcAft>
              <a:buSzPts val="1300"/>
              <a:buChar char="-"/>
            </a:pPr>
            <a:r>
              <a:rPr b="1" lang="en"/>
              <a:t>Systematicity: </a:t>
            </a:r>
            <a:r>
              <a:rPr lang="en"/>
              <a:t>the ability to produce or understand some sentences is systematically related to the ability to produce or understand others.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2"/>
          <p:cNvSpPr txBox="1"/>
          <p:nvPr>
            <p:ph type="title"/>
          </p:nvPr>
        </p:nvSpPr>
        <p:spPr>
          <a:xfrm>
            <a:off x="781100" y="425175"/>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Chapter 5: Productivity and Systematicity</a:t>
            </a:r>
            <a:endParaRPr/>
          </a:p>
        </p:txBody>
      </p:sp>
      <p:sp>
        <p:nvSpPr>
          <p:cNvPr id="342" name="Google Shape;342;p52"/>
          <p:cNvSpPr txBox="1"/>
          <p:nvPr>
            <p:ph idx="1" type="body"/>
          </p:nvPr>
        </p:nvSpPr>
        <p:spPr>
          <a:xfrm>
            <a:off x="819150" y="1306175"/>
            <a:ext cx="7505700" cy="3210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200">
                <a:solidFill>
                  <a:srgbClr val="444746"/>
                </a:solidFill>
                <a:highlight>
                  <a:srgbClr val="FFFFFF"/>
                </a:highlight>
              </a:rPr>
              <a:t>GOFAI systems are very good at displaying productivity and systematicity:</a:t>
            </a:r>
            <a:endParaRPr sz="1200">
              <a:solidFill>
                <a:srgbClr val="444746"/>
              </a:solidFill>
              <a:highlight>
                <a:srgbClr val="FFFFFF"/>
              </a:highlight>
            </a:endParaRPr>
          </a:p>
          <a:p>
            <a:pPr indent="-304800" lvl="0" marL="457200" rtl="0" algn="l">
              <a:spcBef>
                <a:spcPts val="1200"/>
              </a:spcBef>
              <a:spcAft>
                <a:spcPts val="0"/>
              </a:spcAft>
              <a:buClr>
                <a:srgbClr val="444746"/>
              </a:buClr>
              <a:buSzPts val="1200"/>
              <a:buChar char="-"/>
            </a:pPr>
            <a:r>
              <a:rPr lang="en" sz="1200">
                <a:solidFill>
                  <a:srgbClr val="444746"/>
                </a:solidFill>
                <a:highlight>
                  <a:srgbClr val="FFFFFF"/>
                </a:highlight>
              </a:rPr>
              <a:t>On the one hand, this is because their representations are strings of symbols and can thus be combined, split, copied and moved in just the way required. </a:t>
            </a:r>
            <a:endParaRPr sz="1200">
              <a:solidFill>
                <a:srgbClr val="444746"/>
              </a:solidFill>
              <a:highlight>
                <a:srgbClr val="FFFFFF"/>
              </a:highlight>
            </a:endParaRPr>
          </a:p>
          <a:p>
            <a:pPr indent="-304800" lvl="0" marL="457200" rtl="0" algn="l">
              <a:spcBef>
                <a:spcPts val="0"/>
              </a:spcBef>
              <a:spcAft>
                <a:spcPts val="0"/>
              </a:spcAft>
              <a:buClr>
                <a:srgbClr val="444746"/>
              </a:buClr>
              <a:buSzPts val="1200"/>
              <a:buChar char="-"/>
            </a:pPr>
            <a:r>
              <a:rPr lang="en" sz="1200">
                <a:solidFill>
                  <a:srgbClr val="444746"/>
                </a:solidFill>
                <a:highlight>
                  <a:srgbClr val="FFFFFF"/>
                </a:highlight>
              </a:rPr>
              <a:t>Moreover, the rules they follow – their algorithms – can be set up such that they are very good at processing molecules in a way that is sensitive to their atomic structure.</a:t>
            </a:r>
            <a:endParaRPr sz="1200">
              <a:solidFill>
                <a:srgbClr val="444746"/>
              </a:solidFill>
              <a:highlight>
                <a:srgbClr val="FFFFFF"/>
              </a:highlight>
            </a:endParaRPr>
          </a:p>
          <a:p>
            <a:pPr indent="0" lvl="0" marL="0" rtl="0" algn="l">
              <a:spcBef>
                <a:spcPts val="1200"/>
              </a:spcBef>
              <a:spcAft>
                <a:spcPts val="0"/>
              </a:spcAft>
              <a:buNone/>
            </a:pPr>
            <a:r>
              <a:rPr lang="en" sz="1200">
                <a:solidFill>
                  <a:srgbClr val="444746"/>
                </a:solidFill>
                <a:highlight>
                  <a:srgbClr val="FFFFFF"/>
                </a:highlight>
              </a:rPr>
              <a:t>GOFAI can therefore offer an explanation of why it is that human thought displays productivity and systematicity; we are such computers and our programs are set up in just that way. </a:t>
            </a:r>
            <a:endParaRPr sz="1200">
              <a:solidFill>
                <a:srgbClr val="444746"/>
              </a:solidFill>
              <a:highlight>
                <a:srgbClr val="FFFFFF"/>
              </a:highlight>
            </a:endParaRPr>
          </a:p>
          <a:p>
            <a:pPr indent="0" lvl="0" marL="0" rtl="0" algn="l">
              <a:spcBef>
                <a:spcPts val="1200"/>
              </a:spcBef>
              <a:spcAft>
                <a:spcPts val="0"/>
              </a:spcAft>
              <a:buNone/>
            </a:pPr>
            <a:r>
              <a:rPr lang="en" sz="1200">
                <a:solidFill>
                  <a:srgbClr val="444746"/>
                </a:solidFill>
                <a:highlight>
                  <a:srgbClr val="FFFFFF"/>
                </a:highlight>
              </a:rPr>
              <a:t>But, Fodor and Pylyshyn argue, the same is not true of connectionist systems because, in effect, their representations do not have this composite structure. </a:t>
            </a:r>
            <a:endParaRPr sz="1200">
              <a:solidFill>
                <a:srgbClr val="444746"/>
              </a:solidFill>
              <a:highlight>
                <a:srgbClr val="FFFFFF"/>
              </a:highlight>
            </a:endParaRPr>
          </a:p>
          <a:p>
            <a:pPr indent="0" lvl="0" marL="0" rtl="0" algn="l">
              <a:spcBef>
                <a:spcPts val="1200"/>
              </a:spcBef>
              <a:spcAft>
                <a:spcPts val="1200"/>
              </a:spcAft>
              <a:buNone/>
            </a:pPr>
            <a:r>
              <a:rPr lang="en" sz="1200">
                <a:solidFill>
                  <a:srgbClr val="444746"/>
                </a:solidFill>
                <a:highlight>
                  <a:srgbClr val="FFFFFF"/>
                </a:highlight>
              </a:rPr>
              <a:t>Instead, connectionist networks work off of representations as distributed patterns of activation, where a unique pattern of activity across the set of units that makes up a ‘layer’ in the network. </a:t>
            </a:r>
            <a:endParaRPr sz="1200">
              <a:solidFill>
                <a:srgbClr val="444746"/>
              </a:solidFill>
              <a:highlight>
                <a:srgbClr val="FFFFFF"/>
              </a:high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53"/>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Chapter 5: Reasons for Preferring Connectionism</a:t>
            </a:r>
            <a:endParaRPr/>
          </a:p>
        </p:txBody>
      </p:sp>
      <p:sp>
        <p:nvSpPr>
          <p:cNvPr id="348" name="Google Shape;348;p53"/>
          <p:cNvSpPr txBox="1"/>
          <p:nvPr>
            <p:ph idx="1" type="body"/>
          </p:nvPr>
        </p:nvSpPr>
        <p:spPr>
          <a:xfrm>
            <a:off x="819150" y="1755075"/>
            <a:ext cx="7505700" cy="2792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a:t>1. The speed of cognitive processes in relation to neural speeds requires parallelism (the ‘hundred-step’ argument).</a:t>
            </a:r>
            <a:endParaRPr/>
          </a:p>
          <a:p>
            <a:pPr indent="0" lvl="0" marL="0" rtl="0" algn="l">
              <a:spcBef>
                <a:spcPts val="1200"/>
              </a:spcBef>
              <a:spcAft>
                <a:spcPts val="0"/>
              </a:spcAft>
              <a:buNone/>
            </a:pPr>
            <a:r>
              <a:rPr lang="en"/>
              <a:t>2. GOFAI systems are not naturally good at pattern completion, graceful degradation, fault tolerance etc., whereas connectionist models are.</a:t>
            </a:r>
            <a:endParaRPr/>
          </a:p>
          <a:p>
            <a:pPr indent="0" lvl="0" marL="0" rtl="0" algn="l">
              <a:spcBef>
                <a:spcPts val="1200"/>
              </a:spcBef>
              <a:spcAft>
                <a:spcPts val="0"/>
              </a:spcAft>
              <a:buNone/>
            </a:pPr>
            <a:r>
              <a:rPr lang="en"/>
              <a:t>3. Brains are physically structured more like connectionist models than computers or Turing Machines.</a:t>
            </a:r>
            <a:endParaRPr/>
          </a:p>
          <a:p>
            <a:pPr indent="0" lvl="0" marL="0" rtl="0" algn="l">
              <a:spcBef>
                <a:spcPts val="1200"/>
              </a:spcBef>
              <a:spcAft>
                <a:spcPts val="0"/>
              </a:spcAft>
              <a:buNone/>
            </a:pPr>
            <a:r>
              <a:rPr lang="en"/>
              <a:t>4. Though ‘rules’ might describe cognition and its results, it is not necessary that cognitive systems explicitly encode those rules.  </a:t>
            </a:r>
            <a:endParaRPr/>
          </a:p>
          <a:p>
            <a:pPr indent="0" lvl="0" marL="0" rtl="0" algn="l">
              <a:spcBef>
                <a:spcPts val="1200"/>
              </a:spcBef>
              <a:spcAft>
                <a:spcPts val="1200"/>
              </a:spcAft>
              <a:buNone/>
            </a:pPr>
            <a:r>
              <a:rPr lang="en"/>
              <a:t>This is in part what makes Connectionism a more </a:t>
            </a:r>
            <a:r>
              <a:rPr lang="en">
                <a:highlight>
                  <a:schemeClr val="dk1"/>
                </a:highlight>
              </a:rPr>
              <a:t>biologically plausible t</a:t>
            </a:r>
            <a:r>
              <a:rPr lang="en"/>
              <a:t>han Computational Functionalism: in modelling it’s account of cognition after how our brains work (as opposed to how language works), connectionism is closer to realizing Strong AI despite its shortcomings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4"/>
          <p:cNvSpPr txBox="1"/>
          <p:nvPr>
            <p:ph type="title"/>
          </p:nvPr>
        </p:nvSpPr>
        <p:spPr>
          <a:xfrm>
            <a:off x="809949"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Closing</a:t>
            </a:r>
            <a:endParaRPr/>
          </a:p>
        </p:txBody>
      </p:sp>
      <p:sp>
        <p:nvSpPr>
          <p:cNvPr id="354" name="Google Shape;354;p54"/>
          <p:cNvSpPr txBox="1"/>
          <p:nvPr>
            <p:ph idx="1" type="body"/>
          </p:nvPr>
        </p:nvSpPr>
        <p:spPr>
          <a:xfrm>
            <a:off x="819150" y="1526825"/>
            <a:ext cx="7505700" cy="2911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Best of luck on your Midterm! </a:t>
            </a:r>
            <a:endParaRPr/>
          </a:p>
          <a:p>
            <a:pPr indent="-311150" lvl="0" marL="457200" rtl="0" algn="l">
              <a:spcBef>
                <a:spcPts val="1200"/>
              </a:spcBef>
              <a:spcAft>
                <a:spcPts val="0"/>
              </a:spcAft>
              <a:buSzPts val="1300"/>
              <a:buChar char="-"/>
            </a:pPr>
            <a:r>
              <a:rPr lang="en"/>
              <a:t>For studying over the weekend, work on filling out the details using these terms as practice. Supplement your answers with more content from class, or even </a:t>
            </a:r>
            <a:r>
              <a:rPr lang="en"/>
              <a:t>the</a:t>
            </a:r>
            <a:r>
              <a:rPr lang="en"/>
              <a:t> readings! </a:t>
            </a:r>
            <a:endParaRPr/>
          </a:p>
          <a:p>
            <a:pPr indent="0" lvl="0" marL="0" rtl="0" algn="l">
              <a:spcBef>
                <a:spcPts val="1200"/>
              </a:spcBef>
              <a:spcAft>
                <a:spcPts val="0"/>
              </a:spcAft>
              <a:buNone/>
            </a:pPr>
            <a:r>
              <a:rPr lang="en"/>
              <a:t>Next Tutorial: </a:t>
            </a:r>
            <a:r>
              <a:rPr b="1" lang="en">
                <a:highlight>
                  <a:srgbClr val="FFFF00"/>
                </a:highlight>
              </a:rPr>
              <a:t>November 7th</a:t>
            </a:r>
            <a:endParaRPr b="1">
              <a:highlight>
                <a:srgbClr val="FFFF00"/>
              </a:highlight>
            </a:endParaRPr>
          </a:p>
          <a:p>
            <a:pPr indent="-311150" lvl="0" marL="457200" rtl="0" algn="l">
              <a:spcBef>
                <a:spcPts val="1200"/>
              </a:spcBef>
              <a:spcAft>
                <a:spcPts val="0"/>
              </a:spcAft>
              <a:buSzPts val="1300"/>
              <a:buChar char="-"/>
            </a:pPr>
            <a:r>
              <a:rPr lang="en"/>
              <a:t>Tutorial </a:t>
            </a:r>
            <a:r>
              <a:rPr lang="en"/>
              <a:t>Essay Workshop, writing tips and review of the essay topics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