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y="5143500" cx="9144000"/>
  <p:notesSz cx="6858000" cy="9144000"/>
  <p:embeddedFontLst>
    <p:embeddedFont>
      <p:font typeface="Roboto"/>
      <p:regular r:id="rId24"/>
      <p:bold r:id="rId25"/>
      <p:italic r:id="rId26"/>
      <p:boldItalic r:id="rId27"/>
    </p:embeddedFont>
    <p:embeddedFont>
      <p:font typeface="Nunito"/>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Roboto-regular.fntdata"/><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Roboto-italic.fntdata"/><Relationship Id="rId25" Type="http://schemas.openxmlformats.org/officeDocument/2006/relationships/font" Target="fonts/Roboto-bold.fntdata"/><Relationship Id="rId28" Type="http://schemas.openxmlformats.org/officeDocument/2006/relationships/font" Target="fonts/Nunito-regular.fntdata"/><Relationship Id="rId27" Type="http://schemas.openxmlformats.org/officeDocument/2006/relationships/font" Target="fonts/Roboto-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Nunito-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Nunito-boldItalic.fntdata"/><Relationship Id="rId30" Type="http://schemas.openxmlformats.org/officeDocument/2006/relationships/font" Target="fonts/Nunito-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08386696b0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08386696b0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08386696b0_0_2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08386696b0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08386696b0_0_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08386696b0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083fad3d2d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083fad3d2d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08386696b0_0_4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08386696b0_0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08386696b0_0_7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08386696b0_0_7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083fad3d2d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083fad3d2d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88b9c2bb8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88b9c2bb8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083fad3d2d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083fad3d2d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083fad3d2d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3083fad3d2d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083fad3d2d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083fad3d2d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083fad3d2d_0_4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3083fad3d2d_0_4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3083fad3d2d_0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3083fad3d2d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083fad3d2d_0_4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083fad3d2d_0_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083fad3d2d_0_4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083fad3d2d_0_4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083fad3d2d_0_4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3083fad3d2d_0_4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083fad3d2d_0_4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083fad3d2d_0_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54" name="Shape 54"/>
        <p:cNvGrpSpPr/>
        <p:nvPr/>
      </p:nvGrpSpPr>
      <p:grpSpPr>
        <a:xfrm>
          <a:off x="0" y="0"/>
          <a:ext cx="0" cy="0"/>
          <a:chOff x="0" y="0"/>
          <a:chExt cx="0" cy="0"/>
        </a:xfrm>
      </p:grpSpPr>
      <p:sp>
        <p:nvSpPr>
          <p:cNvPr id="55" name="Google Shape;55;p14"/>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4"/>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4"/>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9" name="Google Shape;59;p14"/>
          <p:cNvGrpSpPr/>
          <p:nvPr/>
        </p:nvGrpSpPr>
        <p:grpSpPr>
          <a:xfrm>
            <a:off x="255200" y="592"/>
            <a:ext cx="2250363" cy="1044300"/>
            <a:chOff x="255200" y="592"/>
            <a:chExt cx="2250363" cy="1044300"/>
          </a:xfrm>
        </p:grpSpPr>
        <p:sp>
          <p:nvSpPr>
            <p:cNvPr id="60" name="Google Shape;60;p14"/>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4"/>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3" name="Google Shape;63;p14"/>
          <p:cNvGrpSpPr/>
          <p:nvPr/>
        </p:nvGrpSpPr>
        <p:grpSpPr>
          <a:xfrm>
            <a:off x="905395" y="592"/>
            <a:ext cx="2250363" cy="1044300"/>
            <a:chOff x="905395" y="592"/>
            <a:chExt cx="2250363" cy="1044300"/>
          </a:xfrm>
        </p:grpSpPr>
        <p:sp>
          <p:nvSpPr>
            <p:cNvPr id="64" name="Google Shape;64;p14"/>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4"/>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4"/>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 name="Google Shape;67;p14"/>
          <p:cNvGrpSpPr/>
          <p:nvPr/>
        </p:nvGrpSpPr>
        <p:grpSpPr>
          <a:xfrm>
            <a:off x="7057468" y="5088"/>
            <a:ext cx="1851282" cy="752108"/>
            <a:chOff x="6917201" y="0"/>
            <a:chExt cx="2227777" cy="863400"/>
          </a:xfrm>
        </p:grpSpPr>
        <p:sp>
          <p:nvSpPr>
            <p:cNvPr id="68" name="Google Shape;68;p14"/>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4"/>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4"/>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 name="Google Shape;71;p14"/>
          <p:cNvGrpSpPr/>
          <p:nvPr/>
        </p:nvGrpSpPr>
        <p:grpSpPr>
          <a:xfrm>
            <a:off x="6553032" y="4217852"/>
            <a:ext cx="2389068" cy="925737"/>
            <a:chOff x="6917201" y="0"/>
            <a:chExt cx="2227777" cy="863400"/>
          </a:xfrm>
        </p:grpSpPr>
        <p:sp>
          <p:nvSpPr>
            <p:cNvPr id="72" name="Google Shape;72;p14"/>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4"/>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4"/>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 name="Google Shape;75;p14"/>
          <p:cNvGrpSpPr/>
          <p:nvPr/>
        </p:nvGrpSpPr>
        <p:grpSpPr>
          <a:xfrm>
            <a:off x="199149" y="4055652"/>
            <a:ext cx="2795414" cy="1083308"/>
            <a:chOff x="6917201" y="0"/>
            <a:chExt cx="2227777" cy="863400"/>
          </a:xfrm>
        </p:grpSpPr>
        <p:sp>
          <p:nvSpPr>
            <p:cNvPr id="76" name="Google Shape;76;p14"/>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4"/>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4"/>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 name="Google Shape;79;p14"/>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80" name="Google Shape;80;p14"/>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81" name="Google Shape;81;p1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82" name="Shape 82"/>
        <p:cNvGrpSpPr/>
        <p:nvPr/>
      </p:nvGrpSpPr>
      <p:grpSpPr>
        <a:xfrm>
          <a:off x="0" y="0"/>
          <a:ext cx="0" cy="0"/>
          <a:chOff x="0" y="0"/>
          <a:chExt cx="0" cy="0"/>
        </a:xfrm>
      </p:grpSpPr>
      <p:sp>
        <p:nvSpPr>
          <p:cNvPr id="83" name="Google Shape;83;p15"/>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4" name="Google Shape;84;p15"/>
          <p:cNvGrpSpPr/>
          <p:nvPr/>
        </p:nvGrpSpPr>
        <p:grpSpPr>
          <a:xfrm>
            <a:off x="5594191" y="3961115"/>
            <a:ext cx="2910145" cy="1182340"/>
            <a:chOff x="6917201" y="0"/>
            <a:chExt cx="2227777" cy="863400"/>
          </a:xfrm>
        </p:grpSpPr>
        <p:sp>
          <p:nvSpPr>
            <p:cNvPr id="85" name="Google Shape;85;p15"/>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5"/>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5"/>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8" name="Google Shape;88;p15"/>
          <p:cNvGrpSpPr/>
          <p:nvPr/>
        </p:nvGrpSpPr>
        <p:grpSpPr>
          <a:xfrm>
            <a:off x="199149" y="2"/>
            <a:ext cx="2795414" cy="1083308"/>
            <a:chOff x="6917201" y="0"/>
            <a:chExt cx="2227777" cy="863400"/>
          </a:xfrm>
        </p:grpSpPr>
        <p:sp>
          <p:nvSpPr>
            <p:cNvPr id="89" name="Google Shape;89;p15"/>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5"/>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5"/>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2" name="Google Shape;92;p15"/>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93" name="Google Shape;93;p1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94" name="Shape 94"/>
        <p:cNvGrpSpPr/>
        <p:nvPr/>
      </p:nvGrpSpPr>
      <p:grpSpPr>
        <a:xfrm>
          <a:off x="0" y="0"/>
          <a:ext cx="0" cy="0"/>
          <a:chOff x="0" y="0"/>
          <a:chExt cx="0" cy="0"/>
        </a:xfrm>
      </p:grpSpPr>
      <p:sp>
        <p:nvSpPr>
          <p:cNvPr id="95" name="Google Shape;95;p1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99" name="Google Shape;99;p16"/>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0" name="Google Shape;100;p1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101" name="Shape 101"/>
        <p:cNvGrpSpPr/>
        <p:nvPr/>
      </p:nvGrpSpPr>
      <p:grpSpPr>
        <a:xfrm>
          <a:off x="0" y="0"/>
          <a:ext cx="0" cy="0"/>
          <a:chOff x="0" y="0"/>
          <a:chExt cx="0" cy="0"/>
        </a:xfrm>
      </p:grpSpPr>
      <p:sp>
        <p:nvSpPr>
          <p:cNvPr id="102" name="Google Shape;102;p1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7"/>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7"/>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6" name="Google Shape;106;p17"/>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7" name="Google Shape;107;p17"/>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8" name="Google Shape;108;p1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109" name="Shape 109"/>
        <p:cNvGrpSpPr/>
        <p:nvPr/>
      </p:nvGrpSpPr>
      <p:grpSpPr>
        <a:xfrm>
          <a:off x="0" y="0"/>
          <a:ext cx="0" cy="0"/>
          <a:chOff x="0" y="0"/>
          <a:chExt cx="0" cy="0"/>
        </a:xfrm>
      </p:grpSpPr>
      <p:sp>
        <p:nvSpPr>
          <p:cNvPr id="110" name="Google Shape;110;p18"/>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8"/>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8"/>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14" name="Google Shape;114;p1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115" name="Shape 115"/>
        <p:cNvGrpSpPr/>
        <p:nvPr/>
      </p:nvGrpSpPr>
      <p:grpSpPr>
        <a:xfrm>
          <a:off x="0" y="0"/>
          <a:ext cx="0" cy="0"/>
          <a:chOff x="0" y="0"/>
          <a:chExt cx="0" cy="0"/>
        </a:xfrm>
      </p:grpSpPr>
      <p:sp>
        <p:nvSpPr>
          <p:cNvPr id="116" name="Google Shape;116;p1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9"/>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9"/>
          <p:cNvSpPr txBox="1"/>
          <p:nvPr>
            <p:ph type="title"/>
          </p:nvPr>
        </p:nvSpPr>
        <p:spPr>
          <a:xfrm>
            <a:off x="819150" y="845600"/>
            <a:ext cx="3709200" cy="1383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20" name="Google Shape;120;p19"/>
          <p:cNvSpPr txBox="1"/>
          <p:nvPr>
            <p:ph idx="1" type="body"/>
          </p:nvPr>
        </p:nvSpPr>
        <p:spPr>
          <a:xfrm>
            <a:off x="830700" y="2319050"/>
            <a:ext cx="3709200" cy="2119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21" name="Google Shape;121;p1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122" name="Shape 122"/>
        <p:cNvGrpSpPr/>
        <p:nvPr/>
      </p:nvGrpSpPr>
      <p:grpSpPr>
        <a:xfrm>
          <a:off x="0" y="0"/>
          <a:ext cx="0" cy="0"/>
          <a:chOff x="0" y="0"/>
          <a:chExt cx="0" cy="0"/>
        </a:xfrm>
      </p:grpSpPr>
      <p:sp>
        <p:nvSpPr>
          <p:cNvPr id="123" name="Google Shape;123;p20"/>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0"/>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5" name="Google Shape;125;p20"/>
          <p:cNvGrpSpPr/>
          <p:nvPr/>
        </p:nvGrpSpPr>
        <p:grpSpPr>
          <a:xfrm>
            <a:off x="255991" y="-118"/>
            <a:ext cx="2251347" cy="1043408"/>
            <a:chOff x="3961956" y="4383950"/>
            <a:chExt cx="1160548" cy="548700"/>
          </a:xfrm>
        </p:grpSpPr>
        <p:sp>
          <p:nvSpPr>
            <p:cNvPr id="126" name="Google Shape;126;p20"/>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20"/>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20"/>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9" name="Google Shape;129;p2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0" name="Google Shape;130;p20"/>
          <p:cNvGrpSpPr/>
          <p:nvPr/>
        </p:nvGrpSpPr>
        <p:grpSpPr>
          <a:xfrm>
            <a:off x="34934" y="4522125"/>
            <a:ext cx="1593306" cy="617072"/>
            <a:chOff x="6917201" y="0"/>
            <a:chExt cx="2227777" cy="863400"/>
          </a:xfrm>
        </p:grpSpPr>
        <p:sp>
          <p:nvSpPr>
            <p:cNvPr id="131" name="Google Shape;131;p20"/>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20"/>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0"/>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4" name="Google Shape;134;p20"/>
          <p:cNvGrpSpPr/>
          <p:nvPr/>
        </p:nvGrpSpPr>
        <p:grpSpPr>
          <a:xfrm>
            <a:off x="5886353" y="1243"/>
            <a:ext cx="3257455" cy="1261514"/>
            <a:chOff x="6917201" y="0"/>
            <a:chExt cx="2227777" cy="863400"/>
          </a:xfrm>
        </p:grpSpPr>
        <p:sp>
          <p:nvSpPr>
            <p:cNvPr id="135" name="Google Shape;135;p20"/>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0"/>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0"/>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8" name="Google Shape;138;p20"/>
          <p:cNvSpPr txBox="1"/>
          <p:nvPr>
            <p:ph type="title"/>
          </p:nvPr>
        </p:nvSpPr>
        <p:spPr>
          <a:xfrm>
            <a:off x="1393929" y="1301146"/>
            <a:ext cx="6366900" cy="25392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139" name="Google Shape;139;p2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140" name="Shape 140"/>
        <p:cNvGrpSpPr/>
        <p:nvPr/>
      </p:nvGrpSpPr>
      <p:grpSpPr>
        <a:xfrm>
          <a:off x="0" y="0"/>
          <a:ext cx="0" cy="0"/>
          <a:chOff x="0" y="0"/>
          <a:chExt cx="0" cy="0"/>
        </a:xfrm>
      </p:grpSpPr>
      <p:sp>
        <p:nvSpPr>
          <p:cNvPr id="141" name="Google Shape;141;p21"/>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1"/>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1"/>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1"/>
          <p:cNvSpPr txBox="1"/>
          <p:nvPr>
            <p:ph type="title"/>
          </p:nvPr>
        </p:nvSpPr>
        <p:spPr>
          <a:xfrm>
            <a:off x="819150" y="845600"/>
            <a:ext cx="6424200" cy="705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45" name="Google Shape;145;p21"/>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46" name="Google Shape;146;p21"/>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47" name="Google Shape;147;p2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148" name="Shape 148"/>
        <p:cNvGrpSpPr/>
        <p:nvPr/>
      </p:nvGrpSpPr>
      <p:grpSpPr>
        <a:xfrm>
          <a:off x="0" y="0"/>
          <a:ext cx="0" cy="0"/>
          <a:chOff x="0" y="0"/>
          <a:chExt cx="0" cy="0"/>
        </a:xfrm>
      </p:grpSpPr>
      <p:sp>
        <p:nvSpPr>
          <p:cNvPr id="149" name="Google Shape;149;p22"/>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2"/>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2"/>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2"/>
          <p:cNvSpPr txBox="1"/>
          <p:nvPr>
            <p:ph idx="1" type="body"/>
          </p:nvPr>
        </p:nvSpPr>
        <p:spPr>
          <a:xfrm>
            <a:off x="328025" y="4163500"/>
            <a:ext cx="7415100" cy="605100"/>
          </a:xfrm>
          <a:prstGeom prst="rect">
            <a:avLst/>
          </a:prstGeom>
        </p:spPr>
        <p:txBody>
          <a:bodyPr anchorCtr="0" anchor="b"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53" name="Google Shape;153;p2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54" name="Shape 154"/>
        <p:cNvGrpSpPr/>
        <p:nvPr/>
      </p:nvGrpSpPr>
      <p:grpSpPr>
        <a:xfrm>
          <a:off x="0" y="0"/>
          <a:ext cx="0" cy="0"/>
          <a:chOff x="0" y="0"/>
          <a:chExt cx="0" cy="0"/>
        </a:xfrm>
      </p:grpSpPr>
      <p:sp>
        <p:nvSpPr>
          <p:cNvPr id="155" name="Google Shape;155;p23"/>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6" name="Google Shape;156;p23"/>
          <p:cNvGrpSpPr/>
          <p:nvPr/>
        </p:nvGrpSpPr>
        <p:grpSpPr>
          <a:xfrm>
            <a:off x="5959222" y="4119576"/>
            <a:ext cx="2520952" cy="1024165"/>
            <a:chOff x="6917201" y="0"/>
            <a:chExt cx="2227777" cy="863400"/>
          </a:xfrm>
        </p:grpSpPr>
        <p:sp>
          <p:nvSpPr>
            <p:cNvPr id="157" name="Google Shape;157;p2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0" name="Google Shape;160;p23"/>
          <p:cNvGrpSpPr/>
          <p:nvPr/>
        </p:nvGrpSpPr>
        <p:grpSpPr>
          <a:xfrm>
            <a:off x="199149" y="2"/>
            <a:ext cx="2795414" cy="1083308"/>
            <a:chOff x="6917201" y="0"/>
            <a:chExt cx="2227777" cy="863400"/>
          </a:xfrm>
        </p:grpSpPr>
        <p:sp>
          <p:nvSpPr>
            <p:cNvPr id="161" name="Google Shape;161;p2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4" name="Google Shape;164;p23"/>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65" name="Google Shape;165;p23"/>
          <p:cNvSpPr txBox="1"/>
          <p:nvPr>
            <p:ph idx="1" type="body"/>
          </p:nvPr>
        </p:nvSpPr>
        <p:spPr>
          <a:xfrm>
            <a:off x="1385850" y="2863850"/>
            <a:ext cx="6372300" cy="6411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SzPts val="13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166" name="Google Shape;166;p2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7" name="Shape 167"/>
        <p:cNvGrpSpPr/>
        <p:nvPr/>
      </p:nvGrpSpPr>
      <p:grpSpPr>
        <a:xfrm>
          <a:off x="0" y="0"/>
          <a:ext cx="0" cy="0"/>
          <a:chOff x="0" y="0"/>
          <a:chExt cx="0" cy="0"/>
        </a:xfrm>
      </p:grpSpPr>
      <p:sp>
        <p:nvSpPr>
          <p:cNvPr id="168" name="Google Shape;168;p2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52" name="Google Shape;52;p13"/>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53" name="Google Shape;53;p13"/>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5"/>
          <p:cNvSpPr txBox="1"/>
          <p:nvPr>
            <p:ph type="ctrTitle"/>
          </p:nvPr>
        </p:nvSpPr>
        <p:spPr>
          <a:xfrm>
            <a:off x="1817900" y="1906025"/>
            <a:ext cx="5361300" cy="1430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COG 250 Tutorial 2</a:t>
            </a:r>
            <a:endParaRPr/>
          </a:p>
        </p:txBody>
      </p:sp>
      <p:sp>
        <p:nvSpPr>
          <p:cNvPr id="174" name="Google Shape;174;p25"/>
          <p:cNvSpPr txBox="1"/>
          <p:nvPr>
            <p:ph idx="1" type="subTitle"/>
          </p:nvPr>
        </p:nvSpPr>
        <p:spPr>
          <a:xfrm>
            <a:off x="1817900" y="2996525"/>
            <a:ext cx="5361300" cy="15768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TA: Konstantinos Xanthios</a:t>
            </a:r>
            <a:endParaRPr/>
          </a:p>
          <a:p>
            <a:pPr indent="0" lvl="0" marL="0" rtl="0" algn="ctr">
              <a:spcBef>
                <a:spcPts val="0"/>
              </a:spcBef>
              <a:spcAft>
                <a:spcPts val="0"/>
              </a:spcAft>
              <a:buNone/>
            </a:pPr>
            <a:r>
              <a:rPr lang="en"/>
              <a:t>Oct. 3, 2025</a:t>
            </a:r>
            <a:endParaRPr/>
          </a:p>
          <a:p>
            <a:pPr indent="0" lvl="0" marL="0" rtl="0" algn="ctr">
              <a:spcBef>
                <a:spcPts val="0"/>
              </a:spcBef>
              <a:spcAft>
                <a:spcPts val="0"/>
              </a:spcAft>
              <a:buNone/>
            </a:pPr>
            <a:r>
              <a:rPr lang="en"/>
              <a:t>TUT0102, TUT0202, TUT0302</a:t>
            </a:r>
            <a:endParaRPr/>
          </a:p>
          <a:p>
            <a:pPr indent="0" lvl="0" marL="0" rtl="0" algn="ctr">
              <a:spcBef>
                <a:spcPts val="0"/>
              </a:spcBef>
              <a:spcAft>
                <a:spcPts val="0"/>
              </a:spcAft>
              <a:buNone/>
            </a:pPr>
            <a:r>
              <a:rPr lang="en"/>
              <a:t>RW142</a:t>
            </a:r>
            <a:endParaRPr/>
          </a:p>
        </p:txBody>
      </p:sp>
      <p:pic>
        <p:nvPicPr>
          <p:cNvPr id="175" name="Google Shape;175;p25"/>
          <p:cNvPicPr preferRelativeResize="0"/>
          <p:nvPr/>
        </p:nvPicPr>
        <p:blipFill>
          <a:blip r:embed="rId3">
            <a:alphaModFix/>
          </a:blip>
          <a:stretch>
            <a:fillRect/>
          </a:stretch>
        </p:blipFill>
        <p:spPr>
          <a:xfrm>
            <a:off x="3536125" y="282900"/>
            <a:ext cx="2039125" cy="2039125"/>
          </a:xfrm>
          <a:prstGeom prst="rect">
            <a:avLst/>
          </a:prstGeom>
          <a:noFill/>
          <a:ln>
            <a:noFill/>
          </a:ln>
        </p:spPr>
      </p:pic>
      <p:pic>
        <p:nvPicPr>
          <p:cNvPr id="176" name="Google Shape;176;p25"/>
          <p:cNvPicPr preferRelativeResize="0"/>
          <p:nvPr/>
        </p:nvPicPr>
        <p:blipFill>
          <a:blip r:embed="rId4">
            <a:alphaModFix/>
          </a:blip>
          <a:stretch>
            <a:fillRect/>
          </a:stretch>
        </p:blipFill>
        <p:spPr>
          <a:xfrm>
            <a:off x="6716550" y="2150700"/>
            <a:ext cx="2124574" cy="1786375"/>
          </a:xfrm>
          <a:prstGeom prst="rect">
            <a:avLst/>
          </a:prstGeom>
          <a:noFill/>
          <a:ln>
            <a:noFill/>
          </a:ln>
        </p:spPr>
      </p:pic>
      <p:pic>
        <p:nvPicPr>
          <p:cNvPr id="177" name="Google Shape;177;p25"/>
          <p:cNvPicPr preferRelativeResize="0"/>
          <p:nvPr/>
        </p:nvPicPr>
        <p:blipFill>
          <a:blip r:embed="rId5">
            <a:alphaModFix/>
          </a:blip>
          <a:stretch>
            <a:fillRect/>
          </a:stretch>
        </p:blipFill>
        <p:spPr>
          <a:xfrm>
            <a:off x="320800" y="2109950"/>
            <a:ext cx="1786375" cy="1786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Outline</a:t>
            </a:r>
            <a:endParaRPr/>
          </a:p>
        </p:txBody>
      </p:sp>
      <p:sp>
        <p:nvSpPr>
          <p:cNvPr id="183" name="Google Shape;183;p26"/>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Lecture Review: </a:t>
            </a:r>
            <a:endParaRPr/>
          </a:p>
          <a:p>
            <a:pPr indent="-311150" lvl="0" marL="457200" rtl="0" algn="l">
              <a:spcBef>
                <a:spcPts val="1200"/>
              </a:spcBef>
              <a:spcAft>
                <a:spcPts val="0"/>
              </a:spcAft>
              <a:buSzPts val="1300"/>
              <a:buChar char="-"/>
            </a:pPr>
            <a:r>
              <a:rPr lang="en"/>
              <a:t>Computational Functionalism</a:t>
            </a:r>
            <a:endParaRPr/>
          </a:p>
          <a:p>
            <a:pPr indent="-311150" lvl="0" marL="457200" rtl="0" algn="l">
              <a:spcBef>
                <a:spcPts val="0"/>
              </a:spcBef>
              <a:spcAft>
                <a:spcPts val="0"/>
              </a:spcAft>
              <a:buSzPts val="1300"/>
              <a:buChar char="-"/>
            </a:pPr>
            <a:r>
              <a:rPr lang="en"/>
              <a:t>Connectionism</a:t>
            </a:r>
            <a:endParaRPr/>
          </a:p>
          <a:p>
            <a:pPr indent="0" lvl="0" marL="0" rtl="0" algn="l">
              <a:spcBef>
                <a:spcPts val="1200"/>
              </a:spcBef>
              <a:spcAft>
                <a:spcPts val="1200"/>
              </a:spcAft>
              <a:buNone/>
            </a:pPr>
            <a:r>
              <a:rPr lang="en"/>
              <a:t>Discussion Questions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7"/>
          <p:cNvSpPr txBox="1"/>
          <p:nvPr>
            <p:ph type="title"/>
          </p:nvPr>
        </p:nvSpPr>
        <p:spPr>
          <a:xfrm>
            <a:off x="770200" y="388825"/>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First Generation Cognitive Science: Computational Functionalism</a:t>
            </a:r>
            <a:endParaRPr/>
          </a:p>
        </p:txBody>
      </p:sp>
      <p:sp>
        <p:nvSpPr>
          <p:cNvPr id="189" name="Google Shape;189;p27"/>
          <p:cNvSpPr txBox="1"/>
          <p:nvPr>
            <p:ph idx="1" type="body"/>
          </p:nvPr>
        </p:nvSpPr>
        <p:spPr>
          <a:xfrm>
            <a:off x="819150" y="1343425"/>
            <a:ext cx="7505700" cy="34827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b="1" lang="en"/>
              <a:t>Computational Functionalism: </a:t>
            </a:r>
            <a:r>
              <a:rPr lang="en"/>
              <a:t>Encompasses the </a:t>
            </a:r>
            <a:r>
              <a:rPr b="1" lang="en">
                <a:highlight>
                  <a:srgbClr val="FFFF00"/>
                </a:highlight>
              </a:rPr>
              <a:t>computational theory of mind</a:t>
            </a:r>
            <a:r>
              <a:rPr lang="en"/>
              <a:t>, or the </a:t>
            </a:r>
            <a:r>
              <a:rPr lang="en"/>
              <a:t>view that cognition is computation. Functionalism takes inspiration from Linguistics, where cognition follows a rule-like structure, making it fundamentally language-like</a:t>
            </a:r>
            <a:endParaRPr/>
          </a:p>
          <a:p>
            <a:pPr indent="0" lvl="0" marL="0" rtl="0" algn="l">
              <a:spcBef>
                <a:spcPts val="1200"/>
              </a:spcBef>
              <a:spcAft>
                <a:spcPts val="0"/>
              </a:spcAft>
              <a:buNone/>
            </a:pPr>
            <a:r>
              <a:rPr lang="en"/>
              <a:t>Within the context of this course, computational functionalism encompasses </a:t>
            </a:r>
            <a:r>
              <a:rPr b="1" lang="en"/>
              <a:t>Good-Old Fashioned Artificial Intelligence (GOFAI).</a:t>
            </a:r>
            <a:endParaRPr/>
          </a:p>
          <a:p>
            <a:pPr indent="0" lvl="0" marL="0" rtl="0" algn="l">
              <a:spcBef>
                <a:spcPts val="1200"/>
              </a:spcBef>
              <a:spcAft>
                <a:spcPts val="0"/>
              </a:spcAft>
              <a:buNone/>
            </a:pPr>
            <a:r>
              <a:rPr b="1" lang="en"/>
              <a:t>Functionalism</a:t>
            </a:r>
            <a:r>
              <a:rPr lang="en"/>
              <a:t> was a movement away from behaviourism, which unsuccessfully tried to study cognition </a:t>
            </a:r>
            <a:r>
              <a:rPr lang="en"/>
              <a:t>solely</a:t>
            </a:r>
            <a:r>
              <a:rPr lang="en"/>
              <a:t> based on observable behaviour conditioned from </a:t>
            </a:r>
            <a:r>
              <a:rPr lang="en"/>
              <a:t>associations</a:t>
            </a:r>
            <a:r>
              <a:rPr lang="en"/>
              <a:t> between stimulus and response. </a:t>
            </a:r>
            <a:endParaRPr/>
          </a:p>
          <a:p>
            <a:pPr indent="0" lvl="0" marL="0" rtl="0" algn="l">
              <a:spcBef>
                <a:spcPts val="1200"/>
              </a:spcBef>
              <a:spcAft>
                <a:spcPts val="0"/>
              </a:spcAft>
              <a:buNone/>
            </a:pPr>
            <a:r>
              <a:rPr lang="en"/>
              <a:t>The failure to properly consider the role of mental states lead to the proposal that what is important to study cognition is the </a:t>
            </a:r>
            <a:r>
              <a:rPr b="1" lang="en"/>
              <a:t>function of the cognitive processing, as opposed to only the observable behaviours. </a:t>
            </a:r>
            <a:endParaRPr/>
          </a:p>
          <a:p>
            <a:pPr indent="0" lvl="0" marL="0" rtl="0" algn="l">
              <a:spcBef>
                <a:spcPts val="1200"/>
              </a:spcBef>
              <a:spcAft>
                <a:spcPts val="0"/>
              </a:spcAft>
              <a:buNone/>
            </a:pPr>
            <a:r>
              <a:rPr lang="en"/>
              <a:t>These developments lead to the study of c</a:t>
            </a:r>
            <a:r>
              <a:rPr lang="en"/>
              <a:t>omputers as symbol-crunching machines: These are considered to be interpretive, automatic formal Systems as a means of explaining cognition. </a:t>
            </a:r>
            <a:endParaRPr/>
          </a:p>
          <a:p>
            <a:pPr indent="0" lvl="0" marL="0" rtl="0" algn="l">
              <a:spcBef>
                <a:spcPts val="1200"/>
              </a:spcBef>
              <a:spcAft>
                <a:spcPts val="1200"/>
              </a:spcAft>
              <a:buNone/>
            </a:pPr>
            <a:r>
              <a:rPr lang="en"/>
              <a:t>We will touch on GOFAI very briefly today, leading up to the problems with computational functionalism and moving onto connectionism</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8"/>
          <p:cNvSpPr txBox="1"/>
          <p:nvPr>
            <p:ph type="title"/>
          </p:nvPr>
        </p:nvSpPr>
        <p:spPr>
          <a:xfrm>
            <a:off x="788700" y="47275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Chapter 3-Searle: Chinese Room Argument</a:t>
            </a:r>
            <a:endParaRPr/>
          </a:p>
        </p:txBody>
      </p:sp>
      <p:sp>
        <p:nvSpPr>
          <p:cNvPr id="195" name="Google Shape;195;p28"/>
          <p:cNvSpPr txBox="1"/>
          <p:nvPr>
            <p:ph idx="1" type="body"/>
          </p:nvPr>
        </p:nvSpPr>
        <p:spPr>
          <a:xfrm>
            <a:off x="788700" y="1019975"/>
            <a:ext cx="73653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sz="1200">
              <a:solidFill>
                <a:srgbClr val="444746"/>
              </a:solidFill>
              <a:highlight>
                <a:srgbClr val="FFFF00"/>
              </a:highlight>
            </a:endParaRPr>
          </a:p>
          <a:p>
            <a:pPr indent="0" lvl="0" marL="0" rtl="0" algn="l">
              <a:spcBef>
                <a:spcPts val="1200"/>
              </a:spcBef>
              <a:spcAft>
                <a:spcPts val="0"/>
              </a:spcAft>
              <a:buNone/>
            </a:pPr>
            <a:r>
              <a:rPr b="1" lang="en" sz="1200">
                <a:solidFill>
                  <a:srgbClr val="444746"/>
                </a:solidFill>
                <a:highlight>
                  <a:srgbClr val="FFFF00"/>
                </a:highlight>
              </a:rPr>
              <a:t>The </a:t>
            </a:r>
            <a:r>
              <a:rPr b="1" lang="en" sz="1200">
                <a:solidFill>
                  <a:srgbClr val="444746"/>
                </a:solidFill>
                <a:highlight>
                  <a:srgbClr val="FFFF00"/>
                </a:highlight>
              </a:rPr>
              <a:t>question now becomes: even though John passed the Turing test, is he capable of actually understanding Chinese? </a:t>
            </a:r>
            <a:endParaRPr b="1" sz="1200">
              <a:solidFill>
                <a:srgbClr val="444746"/>
              </a:solidFill>
            </a:endParaRPr>
          </a:p>
          <a:p>
            <a:pPr indent="0" lvl="0" marL="0" rtl="0" algn="l">
              <a:spcBef>
                <a:spcPts val="1200"/>
              </a:spcBef>
              <a:spcAft>
                <a:spcPts val="0"/>
              </a:spcAft>
              <a:buNone/>
            </a:pPr>
            <a:r>
              <a:rPr b="1" lang="en" sz="1200">
                <a:solidFill>
                  <a:srgbClr val="444746"/>
                </a:solidFill>
              </a:rPr>
              <a:t>Searle: </a:t>
            </a:r>
            <a:r>
              <a:rPr lang="en" sz="1200">
                <a:solidFill>
                  <a:srgbClr val="444746"/>
                </a:solidFill>
              </a:rPr>
              <a:t>The answer to this is no- John is simply manipulating the symbols by following what the rules say about their shapes. </a:t>
            </a:r>
            <a:endParaRPr sz="1200">
              <a:solidFill>
                <a:srgbClr val="444746"/>
              </a:solidFill>
            </a:endParaRPr>
          </a:p>
          <a:p>
            <a:pPr indent="0" lvl="0" marL="0" rtl="0" algn="l">
              <a:spcBef>
                <a:spcPts val="1200"/>
              </a:spcBef>
              <a:spcAft>
                <a:spcPts val="0"/>
              </a:spcAft>
              <a:buNone/>
            </a:pPr>
            <a:r>
              <a:rPr lang="en" sz="1200">
                <a:solidFill>
                  <a:srgbClr val="444746"/>
                </a:solidFill>
              </a:rPr>
              <a:t>In so doing, John is only doing what a computer does. The rule book is just the program, and by following it, John is executing an algorithm. So, if all of that rule-governed symbol-manipulation is insufficient for understanding, then computers can never understand anything, because that’s all they’ve got. </a:t>
            </a:r>
            <a:endParaRPr sz="1200">
              <a:solidFill>
                <a:srgbClr val="444746"/>
              </a:solidFill>
            </a:endParaRPr>
          </a:p>
          <a:p>
            <a:pPr indent="0" lvl="0" marL="0" rtl="0" algn="l">
              <a:spcBef>
                <a:spcPts val="1200"/>
              </a:spcBef>
              <a:spcAft>
                <a:spcPts val="1200"/>
              </a:spcAft>
              <a:buNone/>
            </a:pPr>
            <a:r>
              <a:rPr lang="en" sz="1200">
                <a:solidFill>
                  <a:srgbClr val="444746"/>
                </a:solidFill>
              </a:rPr>
              <a:t>Thus,</a:t>
            </a:r>
            <a:r>
              <a:rPr b="1" i="1" lang="en" sz="1200">
                <a:solidFill>
                  <a:srgbClr val="444746"/>
                </a:solidFill>
              </a:rPr>
              <a:t> computers can’t have minds (because mentality requires </a:t>
            </a:r>
            <a:r>
              <a:rPr b="1" i="1" lang="en" sz="1200">
                <a:solidFill>
                  <a:srgbClr val="444746"/>
                </a:solidFill>
                <a:highlight>
                  <a:srgbClr val="FFFF00"/>
                </a:highlight>
              </a:rPr>
              <a:t>understanding the meaning </a:t>
            </a:r>
            <a:r>
              <a:rPr b="1" i="1" lang="en" sz="1200">
                <a:solidFill>
                  <a:srgbClr val="444746"/>
                </a:solidFill>
              </a:rPr>
              <a:t>of symbols) and strong AI is false. </a:t>
            </a:r>
            <a:endParaRPr sz="1200">
              <a:solidFill>
                <a:srgbClr val="444746"/>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9"/>
          <p:cNvSpPr txBox="1"/>
          <p:nvPr>
            <p:ph type="title"/>
          </p:nvPr>
        </p:nvSpPr>
        <p:spPr>
          <a:xfrm>
            <a:off x="876250" y="23385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GOFAI: Computational Theory of Mind</a:t>
            </a:r>
            <a:endParaRPr/>
          </a:p>
        </p:txBody>
      </p:sp>
      <p:sp>
        <p:nvSpPr>
          <p:cNvPr id="201" name="Google Shape;201;p29"/>
          <p:cNvSpPr txBox="1"/>
          <p:nvPr>
            <p:ph idx="1" type="body"/>
          </p:nvPr>
        </p:nvSpPr>
        <p:spPr>
          <a:xfrm>
            <a:off x="819150" y="718525"/>
            <a:ext cx="7505700" cy="40629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b="1" lang="en"/>
              <a:t>Functionalism centred on viewing the mind as a Computer: </a:t>
            </a:r>
            <a:r>
              <a:rPr lang="en"/>
              <a:t>An interpreted automatic formal system, which involves three aspects central to GOFAI (Haugeland). This is heavily inspired by the Linguistic theorist Chomsky, outlining </a:t>
            </a:r>
            <a:r>
              <a:rPr b="1" lang="en"/>
              <a:t>cognition as logically following the rules of language structure (syntax)</a:t>
            </a:r>
            <a:r>
              <a:rPr lang="en"/>
              <a:t>: </a:t>
            </a:r>
            <a:endParaRPr/>
          </a:p>
          <a:p>
            <a:pPr indent="-311150" lvl="0" marL="457200" rtl="0" algn="l">
              <a:spcBef>
                <a:spcPts val="1200"/>
              </a:spcBef>
              <a:spcAft>
                <a:spcPts val="0"/>
              </a:spcAft>
              <a:buSzPts val="1300"/>
              <a:buChar char="-"/>
            </a:pPr>
            <a:r>
              <a:rPr b="1" lang="en"/>
              <a:t>Symbol manipulation:</a:t>
            </a:r>
            <a:r>
              <a:rPr lang="en"/>
              <a:t> Formal systems can manipulate symbols in a way that is governed by syntactic rules. </a:t>
            </a:r>
            <a:endParaRPr/>
          </a:p>
          <a:p>
            <a:pPr indent="-311150" lvl="0" marL="457200" rtl="0" algn="l">
              <a:spcBef>
                <a:spcPts val="0"/>
              </a:spcBef>
              <a:spcAft>
                <a:spcPts val="0"/>
              </a:spcAft>
              <a:buSzPts val="1300"/>
              <a:buChar char="-"/>
            </a:pPr>
            <a:r>
              <a:rPr lang="en"/>
              <a:t>From this we can get </a:t>
            </a:r>
            <a:r>
              <a:rPr b="1" lang="en">
                <a:highlight>
                  <a:srgbClr val="FFFF00"/>
                </a:highlight>
              </a:rPr>
              <a:t>multiple realizability</a:t>
            </a:r>
            <a:r>
              <a:rPr lang="en">
                <a:highlight>
                  <a:srgbClr val="FFFF00"/>
                </a:highlight>
              </a:rPr>
              <a:t>:</a:t>
            </a:r>
            <a:endParaRPr>
              <a:highlight>
                <a:srgbClr val="FFFF00"/>
              </a:highlight>
            </a:endParaRPr>
          </a:p>
          <a:p>
            <a:pPr indent="-298450" lvl="1" marL="914400" rtl="0" algn="l">
              <a:spcBef>
                <a:spcPts val="0"/>
              </a:spcBef>
              <a:spcAft>
                <a:spcPts val="0"/>
              </a:spcAft>
              <a:buSzPts val="1100"/>
              <a:buChar char="-"/>
            </a:pPr>
            <a:r>
              <a:rPr lang="en"/>
              <a:t>by making the system realizable across many physical media, as long as the symbols are manipulated according to those same sets of rules. </a:t>
            </a:r>
            <a:endParaRPr/>
          </a:p>
          <a:p>
            <a:pPr indent="-298450" lvl="1" marL="914400" rtl="0" algn="l">
              <a:spcBef>
                <a:spcPts val="0"/>
              </a:spcBef>
              <a:spcAft>
                <a:spcPts val="0"/>
              </a:spcAft>
              <a:buSzPts val="1100"/>
              <a:buChar char="-"/>
            </a:pPr>
            <a:r>
              <a:rPr lang="en"/>
              <a:t>This means that the same states can be realized in different processes- humans and machines may experience the same states (i.e. language and logic) in spite of different physical components (meat vs. circuitry)</a:t>
            </a:r>
            <a:endParaRPr/>
          </a:p>
          <a:p>
            <a:pPr indent="-311150" lvl="0" marL="457200" rtl="0" algn="l">
              <a:spcBef>
                <a:spcPts val="0"/>
              </a:spcBef>
              <a:spcAft>
                <a:spcPts val="0"/>
              </a:spcAft>
              <a:buSzPts val="1300"/>
              <a:buChar char="-"/>
            </a:pPr>
            <a:r>
              <a:rPr b="1" lang="en"/>
              <a:t>Digitality:</a:t>
            </a:r>
            <a:r>
              <a:rPr lang="en"/>
              <a:t> It has a set of positive and reliable techniques for reading and writing symbols within the system</a:t>
            </a:r>
            <a:endParaRPr/>
          </a:p>
          <a:p>
            <a:pPr indent="-311150" lvl="0" marL="457200" rtl="0" algn="l">
              <a:spcBef>
                <a:spcPts val="0"/>
              </a:spcBef>
              <a:spcAft>
                <a:spcPts val="0"/>
              </a:spcAft>
              <a:buSzPts val="1300"/>
              <a:buChar char="-"/>
            </a:pPr>
            <a:r>
              <a:rPr b="1" lang="en"/>
              <a:t>Finite playability:</a:t>
            </a:r>
            <a:r>
              <a:rPr lang="en"/>
              <a:t> A finite system is capable of following rules in a mindless, mechanical manner.</a:t>
            </a:r>
            <a:endParaRPr/>
          </a:p>
          <a:p>
            <a:pPr indent="0" lvl="0" marL="0" rtl="0" algn="l">
              <a:spcBef>
                <a:spcPts val="1200"/>
              </a:spcBef>
              <a:spcAft>
                <a:spcPts val="0"/>
              </a:spcAft>
              <a:buNone/>
            </a:pPr>
            <a:r>
              <a:rPr b="1" lang="en"/>
              <a:t>Automaticity:</a:t>
            </a:r>
            <a:r>
              <a:rPr lang="en"/>
              <a:t>  A formal system is considered to be automatic if its complex computational processes can be broken down into primitive algorithms composed of primitive operations and primitive rules, such that it can run and follow those rules on its own. </a:t>
            </a:r>
            <a:endParaRPr/>
          </a:p>
          <a:p>
            <a:pPr indent="0" lvl="0" marL="0" rtl="0" algn="l">
              <a:spcBef>
                <a:spcPts val="1200"/>
              </a:spcBef>
              <a:spcAft>
                <a:spcPts val="1200"/>
              </a:spcAft>
              <a:buNone/>
            </a:pPr>
            <a:r>
              <a:rPr lang="en"/>
              <a:t>This is responsible for the self-containedness of formal systems, and in so doing forms the</a:t>
            </a:r>
            <a:r>
              <a:rPr b="1" lang="en"/>
              <a:t> basis of GOFAI and the computational theory of mind</a:t>
            </a:r>
            <a:endParaRPr b="1"/>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0"/>
          <p:cNvSpPr txBox="1"/>
          <p:nvPr>
            <p:ph type="title"/>
          </p:nvPr>
        </p:nvSpPr>
        <p:spPr>
          <a:xfrm>
            <a:off x="819150" y="8456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Chapter 3- The Turing Test: Example of GOFAI</a:t>
            </a:r>
            <a:endParaRPr/>
          </a:p>
        </p:txBody>
      </p:sp>
      <p:sp>
        <p:nvSpPr>
          <p:cNvPr id="207" name="Google Shape;207;p30"/>
          <p:cNvSpPr txBox="1"/>
          <p:nvPr>
            <p:ph idx="1" type="body"/>
          </p:nvPr>
        </p:nvSpPr>
        <p:spPr>
          <a:xfrm>
            <a:off x="819150" y="1420300"/>
            <a:ext cx="7505700" cy="3018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Alan </a:t>
            </a:r>
            <a:r>
              <a:rPr lang="en"/>
              <a:t>Turing: demonstrated that machines can be set up to perform symbol crunching to solve any well defined problem. Did this by reducing the syntax down to a symbol set, for the machine to churn out a solution following a set of rules (much like a formal system)</a:t>
            </a:r>
            <a:endParaRPr/>
          </a:p>
          <a:p>
            <a:pPr indent="0" lvl="0" marL="0" rtl="0" algn="l">
              <a:spcBef>
                <a:spcPts val="1200"/>
              </a:spcBef>
              <a:spcAft>
                <a:spcPts val="0"/>
              </a:spcAft>
              <a:buNone/>
            </a:pPr>
            <a:r>
              <a:rPr lang="en"/>
              <a:t>Turing’s developments eventually gave way to the idea of an “imitation game” for trying to find an instance of human intelligence. This was later </a:t>
            </a:r>
            <a:r>
              <a:rPr lang="en"/>
              <a:t>referred</a:t>
            </a:r>
            <a:r>
              <a:rPr lang="en"/>
              <a:t> to as the </a:t>
            </a:r>
            <a:r>
              <a:rPr b="1" lang="en">
                <a:highlight>
                  <a:srgbClr val="FFFF00"/>
                </a:highlight>
              </a:rPr>
              <a:t>“Turing Test”:</a:t>
            </a:r>
            <a:r>
              <a:rPr b="1" lang="en"/>
              <a:t> </a:t>
            </a:r>
            <a:endParaRPr b="1"/>
          </a:p>
          <a:p>
            <a:pPr indent="-311150" lvl="0" marL="457200" rtl="0" algn="l">
              <a:spcBef>
                <a:spcPts val="1200"/>
              </a:spcBef>
              <a:spcAft>
                <a:spcPts val="0"/>
              </a:spcAft>
              <a:buSzPts val="1300"/>
              <a:buChar char="-"/>
            </a:pPr>
            <a:r>
              <a:rPr lang="en"/>
              <a:t>The set-up is this: Two systems have a conversation with one another- one is a human, and  the other a computer. </a:t>
            </a:r>
            <a:endParaRPr/>
          </a:p>
          <a:p>
            <a:pPr indent="-311150" lvl="0" marL="457200" rtl="0" algn="l">
              <a:spcBef>
                <a:spcPts val="0"/>
              </a:spcBef>
              <a:spcAft>
                <a:spcPts val="0"/>
              </a:spcAft>
              <a:buSzPts val="1300"/>
              <a:buChar char="-"/>
            </a:pPr>
            <a:r>
              <a:rPr lang="en"/>
              <a:t>A judge/interrogator attempts to work out, solely by means of written questions and answers, which of two other conversants is a human and which is a computer/machine. </a:t>
            </a:r>
            <a:endParaRPr/>
          </a:p>
          <a:p>
            <a:pPr indent="-311150" lvl="0" marL="457200" rtl="0" algn="l">
              <a:spcBef>
                <a:spcPts val="0"/>
              </a:spcBef>
              <a:spcAft>
                <a:spcPts val="0"/>
              </a:spcAft>
              <a:buSzPts val="1300"/>
              <a:buChar char="-"/>
            </a:pPr>
            <a:r>
              <a:rPr b="1" lang="en"/>
              <a:t>If the judge were to mistake the machine’s performance to be that of a human’s</a:t>
            </a:r>
            <a:r>
              <a:rPr lang="en"/>
              <a:t>, then the machine were said to have passed the test. </a:t>
            </a:r>
            <a:endParaRPr b="1"/>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1"/>
          <p:cNvSpPr txBox="1"/>
          <p:nvPr>
            <p:ph type="title"/>
          </p:nvPr>
        </p:nvSpPr>
        <p:spPr>
          <a:xfrm>
            <a:off x="819150" y="8456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Chapter 3- Searle, Chinese Room Argument </a:t>
            </a:r>
            <a:endParaRPr/>
          </a:p>
        </p:txBody>
      </p:sp>
      <p:sp>
        <p:nvSpPr>
          <p:cNvPr id="213" name="Google Shape;213;p31"/>
          <p:cNvSpPr txBox="1"/>
          <p:nvPr>
            <p:ph idx="1" type="body"/>
          </p:nvPr>
        </p:nvSpPr>
        <p:spPr>
          <a:xfrm>
            <a:off x="819150" y="1374650"/>
            <a:ext cx="7505700" cy="34011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Using Turing’s set-up, Searle positioned a thought experiment that proved to be a powerful counter-argument against the prevailing view of computational functionalism. This was the </a:t>
            </a:r>
            <a:r>
              <a:rPr b="1" lang="en">
                <a:highlight>
                  <a:srgbClr val="FFFF00"/>
                </a:highlight>
              </a:rPr>
              <a:t>Chinese Room Argument: </a:t>
            </a:r>
            <a:endParaRPr b="1">
              <a:highlight>
                <a:srgbClr val="FFFF00"/>
              </a:highlight>
            </a:endParaRPr>
          </a:p>
          <a:p>
            <a:pPr indent="-311150" lvl="0" marL="457200" rtl="0" algn="l">
              <a:spcBef>
                <a:spcPts val="1200"/>
              </a:spcBef>
              <a:spcAft>
                <a:spcPts val="0"/>
              </a:spcAft>
              <a:buSzPts val="1300"/>
              <a:buChar char="-"/>
            </a:pPr>
            <a:r>
              <a:rPr lang="en" sz="1050">
                <a:solidFill>
                  <a:srgbClr val="444746"/>
                </a:solidFill>
                <a:highlight>
                  <a:srgbClr val="FFFFFF"/>
                </a:highlight>
                <a:latin typeface="Roboto"/>
                <a:ea typeface="Roboto"/>
                <a:cs typeface="Roboto"/>
                <a:sym typeface="Roboto"/>
              </a:rPr>
              <a:t>“Imagine a man – let’s call him John –who knows no Chinese, but is locked in a room in which there are a number of boxes of </a:t>
            </a:r>
            <a:r>
              <a:rPr b="1" lang="en" sz="1050">
                <a:solidFill>
                  <a:srgbClr val="444746"/>
                </a:solidFill>
                <a:highlight>
                  <a:srgbClr val="FFFFFF"/>
                </a:highlight>
                <a:latin typeface="Roboto"/>
                <a:ea typeface="Roboto"/>
                <a:cs typeface="Roboto"/>
                <a:sym typeface="Roboto"/>
              </a:rPr>
              <a:t>Chinese symbols</a:t>
            </a:r>
            <a:r>
              <a:rPr lang="en" sz="1050">
                <a:solidFill>
                  <a:srgbClr val="444746"/>
                </a:solidFill>
                <a:highlight>
                  <a:srgbClr val="FFFFFF"/>
                </a:highlight>
                <a:latin typeface="Roboto"/>
                <a:ea typeface="Roboto"/>
                <a:cs typeface="Roboto"/>
                <a:sym typeface="Roboto"/>
              </a:rPr>
              <a:t>. John’s only contact with the outside world is via a mail slot through which slips of paper can be passed. In the room there is also a scratch-pad for rough work, and a large book, in English, which contains a </a:t>
            </a:r>
            <a:r>
              <a:rPr b="1" lang="en" sz="1050">
                <a:solidFill>
                  <a:srgbClr val="444746"/>
                </a:solidFill>
                <a:highlight>
                  <a:srgbClr val="FFFFFF"/>
                </a:highlight>
                <a:latin typeface="Roboto"/>
                <a:ea typeface="Roboto"/>
                <a:cs typeface="Roboto"/>
                <a:sym typeface="Roboto"/>
              </a:rPr>
              <a:t>great number of rules that tell John how to match certain sequences of Chinese characters </a:t>
            </a:r>
            <a:r>
              <a:rPr lang="en" sz="1050">
                <a:solidFill>
                  <a:srgbClr val="444746"/>
                </a:solidFill>
                <a:highlight>
                  <a:srgbClr val="FFFFFF"/>
                </a:highlight>
                <a:latin typeface="Roboto"/>
                <a:ea typeface="Roboto"/>
                <a:cs typeface="Roboto"/>
                <a:sym typeface="Roboto"/>
              </a:rPr>
              <a:t>with other sequences of Chinese characters. The </a:t>
            </a:r>
            <a:r>
              <a:rPr b="1" i="1" lang="en" sz="1050">
                <a:solidFill>
                  <a:srgbClr val="444746"/>
                </a:solidFill>
                <a:highlight>
                  <a:srgbClr val="FFFFFF"/>
                </a:highlight>
                <a:latin typeface="Roboto"/>
                <a:ea typeface="Roboto"/>
                <a:cs typeface="Roboto"/>
                <a:sym typeface="Roboto"/>
              </a:rPr>
              <a:t>rule- book</a:t>
            </a:r>
            <a:r>
              <a:rPr lang="en" sz="1050">
                <a:solidFill>
                  <a:srgbClr val="444746"/>
                </a:solidFill>
                <a:highlight>
                  <a:srgbClr val="FFFFFF"/>
                </a:highlight>
                <a:latin typeface="Roboto"/>
                <a:ea typeface="Roboto"/>
                <a:cs typeface="Roboto"/>
                <a:sym typeface="Roboto"/>
              </a:rPr>
              <a:t> says things like ‘If such-and-such characters come in through the mail slot, wait a short while and then push so-and-so characters out of the mail slot.’ John might not even know that the symbols are Chinese, but this doesn’t matter, because he can work by simply </a:t>
            </a:r>
            <a:r>
              <a:rPr b="1" i="1" lang="en" sz="1050">
                <a:solidFill>
                  <a:srgbClr val="444746"/>
                </a:solidFill>
                <a:highlight>
                  <a:srgbClr val="FFFFFF"/>
                </a:highlight>
                <a:latin typeface="Roboto"/>
                <a:ea typeface="Roboto"/>
                <a:cs typeface="Roboto"/>
                <a:sym typeface="Roboto"/>
              </a:rPr>
              <a:t>matching the shape of the characters in the inbox to the shape of those depicted in the rule book.</a:t>
            </a:r>
            <a:r>
              <a:rPr i="1" lang="en" sz="1050">
                <a:solidFill>
                  <a:srgbClr val="444746"/>
                </a:solidFill>
                <a:highlight>
                  <a:srgbClr val="FFFFFF"/>
                </a:highlight>
                <a:latin typeface="Roboto"/>
                <a:ea typeface="Roboto"/>
                <a:cs typeface="Roboto"/>
                <a:sym typeface="Roboto"/>
              </a:rPr>
              <a:t> </a:t>
            </a:r>
            <a:endParaRPr i="1" sz="1050">
              <a:solidFill>
                <a:srgbClr val="444746"/>
              </a:solidFill>
              <a:highlight>
                <a:srgbClr val="FFFFFF"/>
              </a:highlight>
              <a:latin typeface="Roboto"/>
              <a:ea typeface="Roboto"/>
              <a:cs typeface="Roboto"/>
              <a:sym typeface="Roboto"/>
            </a:endParaRPr>
          </a:p>
          <a:p>
            <a:pPr indent="-311150" lvl="0" marL="457200" rtl="0" algn="l">
              <a:spcBef>
                <a:spcPts val="0"/>
              </a:spcBef>
              <a:spcAft>
                <a:spcPts val="0"/>
              </a:spcAft>
              <a:buSzPts val="1300"/>
              <a:buChar char="-"/>
            </a:pPr>
            <a:r>
              <a:rPr lang="en" sz="1050">
                <a:solidFill>
                  <a:srgbClr val="444746"/>
                </a:solidFill>
                <a:highlight>
                  <a:srgbClr val="FFFFFF"/>
                </a:highlight>
                <a:latin typeface="Roboto"/>
                <a:ea typeface="Roboto"/>
                <a:cs typeface="Roboto"/>
                <a:sym typeface="Roboto"/>
              </a:rPr>
              <a:t>Unbeknownst to John, there are native Chinese speakers outside of the room, and they are the ones passing the strings of symbols into the room and retrieving the strings of symbols that John sends out. They call these symbol strings ‘questions’ and ‘answers’. Finally, suppose that the rules are so sophisticated, and that John is so good at following them, that the </a:t>
            </a:r>
            <a:r>
              <a:rPr b="1" i="1" lang="en" sz="1050">
                <a:solidFill>
                  <a:srgbClr val="444746"/>
                </a:solidFill>
                <a:highlight>
                  <a:srgbClr val="FFFFFF"/>
                </a:highlight>
                <a:latin typeface="Roboto"/>
                <a:ea typeface="Roboto"/>
                <a:cs typeface="Roboto"/>
                <a:sym typeface="Roboto"/>
              </a:rPr>
              <a:t>native Chinese speakers are not able to distinguish the ‘answers’ they get from John-in-the-room from those that would be given by another native Chinese speaker. John-in-the-room passes the Turing Test in Chinese</a:t>
            </a:r>
            <a:r>
              <a:rPr lang="en" sz="1050">
                <a:solidFill>
                  <a:srgbClr val="444746"/>
                </a:solidFill>
                <a:highlight>
                  <a:srgbClr val="FFFFFF"/>
                </a:highlight>
                <a:latin typeface="Roboto"/>
                <a:ea typeface="Roboto"/>
                <a:cs typeface="Roboto"/>
                <a:sym typeface="Roboto"/>
              </a:rPr>
              <a:t>” </a:t>
            </a:r>
            <a:endParaRPr b="1" sz="1050">
              <a:solidFill>
                <a:srgbClr val="444746"/>
              </a:solidFill>
              <a:highlight>
                <a:srgbClr val="FFFF00"/>
              </a:highlight>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2"/>
          <p:cNvSpPr txBox="1"/>
          <p:nvPr>
            <p:ph type="title"/>
          </p:nvPr>
        </p:nvSpPr>
        <p:spPr>
          <a:xfrm>
            <a:off x="819150" y="8456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Quick Discussion: Functionalism and Strong AI</a:t>
            </a:r>
            <a:endParaRPr/>
          </a:p>
        </p:txBody>
      </p:sp>
      <p:sp>
        <p:nvSpPr>
          <p:cNvPr id="219" name="Google Shape;219;p32"/>
          <p:cNvSpPr txBox="1"/>
          <p:nvPr>
            <p:ph idx="1" type="body"/>
          </p:nvPr>
        </p:nvSpPr>
        <p:spPr>
          <a:xfrm>
            <a:off x="819150" y="17320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200">
                <a:solidFill>
                  <a:srgbClr val="444746"/>
                </a:solidFill>
              </a:rPr>
              <a:t>Recall from Lecture and Readings: :)</a:t>
            </a:r>
            <a:endParaRPr sz="1200">
              <a:solidFill>
                <a:srgbClr val="444746"/>
              </a:solidFill>
            </a:endParaRPr>
          </a:p>
          <a:p>
            <a:pPr indent="-304800" lvl="0" marL="457200" rtl="0" algn="l">
              <a:spcBef>
                <a:spcPts val="1200"/>
              </a:spcBef>
              <a:spcAft>
                <a:spcPts val="0"/>
              </a:spcAft>
              <a:buClr>
                <a:srgbClr val="444746"/>
              </a:buClr>
              <a:buSzPts val="1200"/>
              <a:buChar char="-"/>
            </a:pPr>
            <a:r>
              <a:rPr b="1" lang="en" sz="1200">
                <a:solidFill>
                  <a:srgbClr val="444746"/>
                </a:solidFill>
              </a:rPr>
              <a:t>Strong AI:</a:t>
            </a:r>
            <a:r>
              <a:rPr lang="en" sz="1200">
                <a:solidFill>
                  <a:srgbClr val="444746"/>
                </a:solidFill>
              </a:rPr>
              <a:t> The initiative of creating a bona-fide instance of human cognition (an artificial mind)</a:t>
            </a:r>
            <a:endParaRPr sz="1200">
              <a:solidFill>
                <a:srgbClr val="444746"/>
              </a:solidFill>
            </a:endParaRPr>
          </a:p>
          <a:p>
            <a:pPr indent="-304800" lvl="0" marL="457200" rtl="0" algn="l">
              <a:spcBef>
                <a:spcPts val="0"/>
              </a:spcBef>
              <a:spcAft>
                <a:spcPts val="0"/>
              </a:spcAft>
              <a:buClr>
                <a:srgbClr val="444746"/>
              </a:buClr>
              <a:buSzPts val="1200"/>
              <a:buChar char="-"/>
            </a:pPr>
            <a:r>
              <a:rPr b="1" lang="en" sz="1200">
                <a:solidFill>
                  <a:srgbClr val="444746"/>
                </a:solidFill>
              </a:rPr>
              <a:t>Weak AI:</a:t>
            </a:r>
            <a:r>
              <a:rPr lang="en" sz="1200">
                <a:solidFill>
                  <a:srgbClr val="444746"/>
                </a:solidFill>
              </a:rPr>
              <a:t> The initiative of creating something that imitates human cognition (a machine that performs a certain cognitive function)</a:t>
            </a:r>
            <a:endParaRPr sz="1200">
              <a:solidFill>
                <a:srgbClr val="444746"/>
              </a:solidFill>
            </a:endParaRPr>
          </a:p>
          <a:p>
            <a:pPr indent="-304800" lvl="0" marL="457200" rtl="0" algn="l">
              <a:spcBef>
                <a:spcPts val="0"/>
              </a:spcBef>
              <a:spcAft>
                <a:spcPts val="0"/>
              </a:spcAft>
              <a:buClr>
                <a:srgbClr val="444746"/>
              </a:buClr>
              <a:buSzPts val="1200"/>
              <a:buChar char="-"/>
            </a:pPr>
            <a:r>
              <a:rPr b="1" lang="en" sz="1200">
                <a:solidFill>
                  <a:srgbClr val="444746"/>
                </a:solidFill>
              </a:rPr>
              <a:t>Syntax: </a:t>
            </a:r>
            <a:r>
              <a:rPr lang="en" sz="1200">
                <a:solidFill>
                  <a:srgbClr val="444746"/>
                </a:solidFill>
              </a:rPr>
              <a:t>Rules of logical structure</a:t>
            </a:r>
            <a:endParaRPr sz="1200">
              <a:solidFill>
                <a:srgbClr val="444746"/>
              </a:solidFill>
            </a:endParaRPr>
          </a:p>
          <a:p>
            <a:pPr indent="-304800" lvl="0" marL="457200" rtl="0" algn="l">
              <a:spcBef>
                <a:spcPts val="0"/>
              </a:spcBef>
              <a:spcAft>
                <a:spcPts val="0"/>
              </a:spcAft>
              <a:buClr>
                <a:srgbClr val="444746"/>
              </a:buClr>
              <a:buSzPts val="1200"/>
              <a:buChar char="-"/>
            </a:pPr>
            <a:r>
              <a:rPr b="1" lang="en" sz="1200">
                <a:solidFill>
                  <a:srgbClr val="444746"/>
                </a:solidFill>
              </a:rPr>
              <a:t>Semantics:</a:t>
            </a:r>
            <a:r>
              <a:rPr lang="en" sz="1200">
                <a:solidFill>
                  <a:srgbClr val="444746"/>
                </a:solidFill>
              </a:rPr>
              <a:t> The meaning derived from the propositions themselves</a:t>
            </a:r>
            <a:endParaRPr sz="1200">
              <a:solidFill>
                <a:srgbClr val="444746"/>
              </a:solidFill>
            </a:endParaRPr>
          </a:p>
          <a:p>
            <a:pPr indent="0" lvl="0" marL="0" rtl="0" algn="l">
              <a:spcBef>
                <a:spcPts val="1200"/>
              </a:spcBef>
              <a:spcAft>
                <a:spcPts val="1200"/>
              </a:spcAft>
              <a:buNone/>
            </a:pPr>
            <a:r>
              <a:rPr b="1" lang="en" sz="1200">
                <a:solidFill>
                  <a:srgbClr val="444746"/>
                </a:solidFill>
              </a:rPr>
              <a:t>Quick Discussion: </a:t>
            </a:r>
            <a:r>
              <a:rPr lang="en" sz="1200">
                <a:solidFill>
                  <a:srgbClr val="444746"/>
                </a:solidFill>
              </a:rPr>
              <a:t>Searle’s argument seems pretty devastating for functionalism. However, when considering the possibility for Strong AI, do you see any problems with this argument, especially concerning the difference between syntax and semantics?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3"/>
          <p:cNvSpPr txBox="1"/>
          <p:nvPr>
            <p:ph type="title"/>
          </p:nvPr>
        </p:nvSpPr>
        <p:spPr>
          <a:xfrm>
            <a:off x="819150" y="8456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Response to the Chinese Room: Connectionism and Second Generation Cog Sci</a:t>
            </a:r>
            <a:endParaRPr/>
          </a:p>
        </p:txBody>
      </p:sp>
      <p:sp>
        <p:nvSpPr>
          <p:cNvPr id="225" name="Google Shape;225;p33"/>
          <p:cNvSpPr txBox="1"/>
          <p:nvPr>
            <p:ph idx="1" type="body"/>
          </p:nvPr>
        </p:nvSpPr>
        <p:spPr>
          <a:xfrm>
            <a:off x="819150" y="1907250"/>
            <a:ext cx="7505700" cy="27162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Andy Clark: Searle is looking at a too </a:t>
            </a:r>
            <a:r>
              <a:rPr lang="en"/>
              <a:t>coarse</a:t>
            </a:r>
            <a:r>
              <a:rPr lang="en"/>
              <a:t>-grained view of what computation can be. For </a:t>
            </a:r>
            <a:r>
              <a:rPr lang="en"/>
              <a:t>functionalism</a:t>
            </a:r>
            <a:r>
              <a:rPr lang="en"/>
              <a:t>, the overwhelming focus placed on symbol manipulation is only a problem if their consideration of mental states is placed after the logical processing takes place </a:t>
            </a:r>
            <a:endParaRPr/>
          </a:p>
          <a:p>
            <a:pPr indent="0" lvl="0" marL="0" rtl="0" algn="l">
              <a:spcBef>
                <a:spcPts val="1200"/>
              </a:spcBef>
              <a:spcAft>
                <a:spcPts val="0"/>
              </a:spcAft>
              <a:buNone/>
            </a:pPr>
            <a:r>
              <a:rPr lang="en"/>
              <a:t>When this happens, meaning is essentially stripped away from the cognitive system. It is not adequately taken into account how the mental states (beliefs, desires and intentions) came to be- they are only taken to be a product of symbol manipulation. </a:t>
            </a:r>
            <a:endParaRPr/>
          </a:p>
          <a:p>
            <a:pPr indent="0" lvl="0" marL="0" rtl="0" algn="l">
              <a:spcBef>
                <a:spcPts val="1200"/>
              </a:spcBef>
              <a:spcAft>
                <a:spcPts val="0"/>
              </a:spcAft>
              <a:buNone/>
            </a:pPr>
            <a:r>
              <a:rPr b="1" lang="en">
                <a:highlight>
                  <a:srgbClr val="FFFF00"/>
                </a:highlight>
              </a:rPr>
              <a:t>Connectionism and Neural Networks:</a:t>
            </a:r>
            <a:r>
              <a:rPr lang="en"/>
              <a:t> Perhaps meaning can be preserved by looking at overall patterns of activation happening </a:t>
            </a:r>
            <a:r>
              <a:rPr lang="en"/>
              <a:t>within</a:t>
            </a:r>
            <a:r>
              <a:rPr lang="en"/>
              <a:t> a cognitive system, as opposed to a logical formal system </a:t>
            </a:r>
            <a:endParaRPr/>
          </a:p>
          <a:p>
            <a:pPr indent="-311150" lvl="0" marL="457200" rtl="0" algn="l">
              <a:spcBef>
                <a:spcPts val="1200"/>
              </a:spcBef>
              <a:spcAft>
                <a:spcPts val="0"/>
              </a:spcAft>
              <a:buSzPts val="1300"/>
              <a:buChar char="-"/>
            </a:pPr>
            <a:r>
              <a:rPr lang="en"/>
              <a:t>An alternative to GOFAI: cognition is not computation involving an interpretive, automatic formal system. The idea was to build artificial brains, called neural networks</a:t>
            </a:r>
            <a:endParaRPr/>
          </a:p>
          <a:p>
            <a:pPr indent="-311150" lvl="0" marL="457200" rtl="0" algn="l">
              <a:spcBef>
                <a:spcPts val="0"/>
              </a:spcBef>
              <a:spcAft>
                <a:spcPts val="0"/>
              </a:spcAft>
              <a:buSzPts val="1300"/>
              <a:buChar char="-"/>
            </a:pPr>
            <a:r>
              <a:rPr lang="en"/>
              <a:t>Connectionism is a brain model of the mind</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4"/>
          <p:cNvSpPr txBox="1"/>
          <p:nvPr>
            <p:ph type="title"/>
          </p:nvPr>
        </p:nvSpPr>
        <p:spPr>
          <a:xfrm>
            <a:off x="819150" y="480375"/>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Parallel Distributed Processing</a:t>
            </a:r>
            <a:endParaRPr/>
          </a:p>
        </p:txBody>
      </p:sp>
      <p:sp>
        <p:nvSpPr>
          <p:cNvPr id="231" name="Google Shape;231;p34"/>
          <p:cNvSpPr txBox="1"/>
          <p:nvPr>
            <p:ph idx="1" type="body"/>
          </p:nvPr>
        </p:nvSpPr>
        <p:spPr>
          <a:xfrm>
            <a:off x="819150" y="1382250"/>
            <a:ext cx="7505700" cy="3500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Parallel Distributed Processing</a:t>
            </a:r>
            <a:endParaRPr/>
          </a:p>
          <a:p>
            <a:pPr indent="-311150" lvl="0" marL="457200" rtl="0" algn="l">
              <a:spcBef>
                <a:spcPts val="1200"/>
              </a:spcBef>
              <a:spcAft>
                <a:spcPts val="0"/>
              </a:spcAft>
              <a:buSzPts val="1300"/>
              <a:buChar char="-"/>
            </a:pPr>
            <a:r>
              <a:rPr lang="en"/>
              <a:t>Neural networks involve a system of parallel processors, with the potential to relay information between one another. This is done to model patterns of overall activation happening within a cognitive system </a:t>
            </a:r>
            <a:endParaRPr/>
          </a:p>
          <a:p>
            <a:pPr indent="0" lvl="0" marL="0" rtl="0" algn="l">
              <a:spcBef>
                <a:spcPts val="1200"/>
              </a:spcBef>
              <a:spcAft>
                <a:spcPts val="0"/>
              </a:spcAft>
              <a:buNone/>
            </a:pPr>
            <a:r>
              <a:rPr b="1" lang="en"/>
              <a:t>Module:</a:t>
            </a:r>
            <a:r>
              <a:rPr lang="en"/>
              <a:t> a small specialist system that takes a limited number of inputs and produce outputs algorithmically. </a:t>
            </a:r>
            <a:endParaRPr/>
          </a:p>
          <a:p>
            <a:pPr indent="0" lvl="0" marL="0" rtl="0" algn="l">
              <a:spcBef>
                <a:spcPts val="1200"/>
              </a:spcBef>
              <a:spcAft>
                <a:spcPts val="0"/>
              </a:spcAft>
              <a:buNone/>
            </a:pPr>
            <a:r>
              <a:rPr lang="en"/>
              <a:t>These networks were modelled after how neurons fire and wire together: </a:t>
            </a:r>
            <a:r>
              <a:rPr b="1" lang="en"/>
              <a:t>3 components</a:t>
            </a:r>
            <a:endParaRPr b="1"/>
          </a:p>
          <a:p>
            <a:pPr indent="-311150" lvl="0" marL="457200" rtl="0" algn="l">
              <a:spcBef>
                <a:spcPts val="1200"/>
              </a:spcBef>
              <a:spcAft>
                <a:spcPts val="0"/>
              </a:spcAft>
              <a:buSzPts val="1300"/>
              <a:buChar char="-"/>
            </a:pPr>
            <a:r>
              <a:rPr lang="en"/>
              <a:t>1) firing rate: how quickly they fire</a:t>
            </a:r>
            <a:endParaRPr/>
          </a:p>
          <a:p>
            <a:pPr indent="-311150" lvl="0" marL="457200" rtl="0" algn="l">
              <a:spcBef>
                <a:spcPts val="0"/>
              </a:spcBef>
              <a:spcAft>
                <a:spcPts val="0"/>
              </a:spcAft>
              <a:buSzPts val="1300"/>
              <a:buChar char="-"/>
            </a:pPr>
            <a:r>
              <a:rPr lang="en"/>
              <a:t>2) inhibition or excitation: the frequency by which they begin to fire</a:t>
            </a:r>
            <a:endParaRPr/>
          </a:p>
          <a:p>
            <a:pPr indent="-311150" lvl="0" marL="457200" rtl="0" algn="l">
              <a:spcBef>
                <a:spcPts val="0"/>
              </a:spcBef>
              <a:spcAft>
                <a:spcPts val="0"/>
              </a:spcAft>
              <a:buSzPts val="1300"/>
              <a:buChar char="-"/>
            </a:pPr>
            <a:r>
              <a:rPr lang="en"/>
              <a:t>3) weight of connection: how much emphasis is placed on the signal of that node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5"/>
          <p:cNvSpPr txBox="1"/>
          <p:nvPr>
            <p:ph type="title"/>
          </p:nvPr>
        </p:nvSpPr>
        <p:spPr>
          <a:xfrm>
            <a:off x="783539" y="24505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Back Propagation of Error</a:t>
            </a:r>
            <a:endParaRPr/>
          </a:p>
        </p:txBody>
      </p:sp>
      <p:sp>
        <p:nvSpPr>
          <p:cNvPr id="237" name="Google Shape;237;p35"/>
          <p:cNvSpPr txBox="1"/>
          <p:nvPr>
            <p:ph idx="1" type="body"/>
          </p:nvPr>
        </p:nvSpPr>
        <p:spPr>
          <a:xfrm>
            <a:off x="3517775" y="765050"/>
            <a:ext cx="5409900" cy="4154100"/>
          </a:xfrm>
          <a:prstGeom prst="rect">
            <a:avLst/>
          </a:prstGeom>
        </p:spPr>
        <p:txBody>
          <a:bodyPr anchorCtr="0" anchor="t" bIns="91425" lIns="91425" spcFirstLastPara="1" rIns="91425" wrap="square" tIns="91425">
            <a:normAutofit fontScale="85000" lnSpcReduction="20000"/>
          </a:bodyPr>
          <a:lstStyle/>
          <a:p>
            <a:pPr indent="0" lvl="0" marL="0" rtl="0" algn="l">
              <a:spcBef>
                <a:spcPts val="1200"/>
              </a:spcBef>
              <a:spcAft>
                <a:spcPts val="0"/>
              </a:spcAft>
              <a:buNone/>
            </a:pPr>
            <a:r>
              <a:rPr lang="en"/>
              <a:t>What neural networks can do well: complex and messy categorization tasks (character recognition, facial recognition). </a:t>
            </a:r>
            <a:endParaRPr/>
          </a:p>
          <a:p>
            <a:pPr indent="0" lvl="0" marL="0" rtl="0" algn="l">
              <a:spcBef>
                <a:spcPts val="1200"/>
              </a:spcBef>
              <a:spcAft>
                <a:spcPts val="0"/>
              </a:spcAft>
              <a:buNone/>
            </a:pPr>
            <a:r>
              <a:rPr b="1" lang="en"/>
              <a:t>Modelled after a principle of Differential weighting: </a:t>
            </a:r>
            <a:r>
              <a:rPr lang="en"/>
              <a:t>your amygdala has very strong connections sending output to the neocortex. But the neocortex has relatively weak connections back to the amygdala. </a:t>
            </a:r>
            <a:endParaRPr/>
          </a:p>
          <a:p>
            <a:pPr indent="0" lvl="0" marL="0" rtl="0" algn="l">
              <a:spcBef>
                <a:spcPts val="1200"/>
              </a:spcBef>
              <a:spcAft>
                <a:spcPts val="0"/>
              </a:spcAft>
              <a:buNone/>
            </a:pPr>
            <a:r>
              <a:rPr lang="en"/>
              <a:t>There are “hidden layers” of connections within these neural networks that modify the signal sent between input and output. </a:t>
            </a:r>
            <a:endParaRPr/>
          </a:p>
          <a:p>
            <a:pPr indent="0" lvl="0" marL="0" rtl="0" algn="l">
              <a:spcBef>
                <a:spcPts val="1200"/>
              </a:spcBef>
              <a:spcAft>
                <a:spcPts val="0"/>
              </a:spcAft>
              <a:buNone/>
            </a:pPr>
            <a:r>
              <a:rPr b="1" lang="en"/>
              <a:t>Backpropagation of Error:</a:t>
            </a:r>
            <a:r>
              <a:rPr lang="en"/>
              <a:t> Hidden layers make the question of training a neural network more complex. The most common method is backpropagation of error. </a:t>
            </a:r>
            <a:endParaRPr/>
          </a:p>
          <a:p>
            <a:pPr indent="-298768" lvl="0" marL="457200" rtl="0" algn="l">
              <a:spcBef>
                <a:spcPts val="1200"/>
              </a:spcBef>
              <a:spcAft>
                <a:spcPts val="0"/>
              </a:spcAft>
              <a:buSzPct val="100000"/>
              <a:buChar char="-"/>
            </a:pPr>
            <a:r>
              <a:rPr lang="en"/>
              <a:t>Initially, weights are assigned randomly within the network. Given the network has data to scan, it estimates the degree of error. </a:t>
            </a:r>
            <a:endParaRPr/>
          </a:p>
          <a:p>
            <a:pPr indent="-298768" lvl="0" marL="457200" rtl="0" algn="l">
              <a:spcBef>
                <a:spcPts val="0"/>
              </a:spcBef>
              <a:spcAft>
                <a:spcPts val="0"/>
              </a:spcAft>
              <a:buSzPct val="100000"/>
              <a:buChar char="-"/>
            </a:pPr>
            <a:r>
              <a:rPr lang="en"/>
              <a:t>It then adjusts the weights of connections in the most efficient way that generates the biggest reduction in error. </a:t>
            </a:r>
            <a:endParaRPr/>
          </a:p>
          <a:p>
            <a:pPr indent="-298768" lvl="0" marL="457200" rtl="0" algn="l">
              <a:spcBef>
                <a:spcPts val="0"/>
              </a:spcBef>
              <a:spcAft>
                <a:spcPts val="0"/>
              </a:spcAft>
              <a:buSzPct val="100000"/>
              <a:buChar char="-"/>
            </a:pPr>
            <a:r>
              <a:rPr lang="en"/>
              <a:t>These weights are adjusted based upon a correct </a:t>
            </a:r>
            <a:r>
              <a:rPr b="1" lang="en"/>
              <a:t>target value assigned to the network by the researchers</a:t>
            </a:r>
            <a:endParaRPr/>
          </a:p>
          <a:p>
            <a:pPr indent="0" lvl="0" marL="0" rtl="0" algn="l">
              <a:spcBef>
                <a:spcPts val="1200"/>
              </a:spcBef>
              <a:spcAft>
                <a:spcPts val="1200"/>
              </a:spcAft>
              <a:buNone/>
            </a:pPr>
            <a:r>
              <a:rPr lang="en"/>
              <a:t>This process is then repeated, so the network “learns” to recognise certain inputs. Should a network incur damage to any of </a:t>
            </a:r>
            <a:r>
              <a:rPr lang="en"/>
              <a:t>its</a:t>
            </a:r>
            <a:r>
              <a:rPr lang="en"/>
              <a:t> nodes, the pattern of activation within the system follows </a:t>
            </a:r>
            <a:r>
              <a:rPr b="1" lang="en"/>
              <a:t>Graceful Degradation</a:t>
            </a:r>
            <a:r>
              <a:rPr b="1" lang="en"/>
              <a:t>:</a:t>
            </a:r>
            <a:r>
              <a:rPr lang="en"/>
              <a:t> The system adjusts the connection weights in a stepwise fashion towards the point of lowest error to compensate for the activity of the missing nodes. </a:t>
            </a:r>
            <a:endParaRPr/>
          </a:p>
        </p:txBody>
      </p:sp>
      <p:pic>
        <p:nvPicPr>
          <p:cNvPr id="238" name="Google Shape;238;p35"/>
          <p:cNvPicPr preferRelativeResize="0"/>
          <p:nvPr/>
        </p:nvPicPr>
        <p:blipFill>
          <a:blip r:embed="rId3">
            <a:alphaModFix/>
          </a:blip>
          <a:stretch>
            <a:fillRect/>
          </a:stretch>
        </p:blipFill>
        <p:spPr>
          <a:xfrm>
            <a:off x="205650" y="1602350"/>
            <a:ext cx="3395799" cy="180266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6"/>
          <p:cNvSpPr txBox="1"/>
          <p:nvPr>
            <p:ph type="title"/>
          </p:nvPr>
        </p:nvSpPr>
        <p:spPr>
          <a:xfrm>
            <a:off x="819150" y="100435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Discussion Question</a:t>
            </a:r>
            <a:endParaRPr/>
          </a:p>
        </p:txBody>
      </p:sp>
      <p:sp>
        <p:nvSpPr>
          <p:cNvPr id="244" name="Google Shape;244;p36"/>
          <p:cNvSpPr txBox="1"/>
          <p:nvPr>
            <p:ph idx="1" type="body"/>
          </p:nvPr>
        </p:nvSpPr>
        <p:spPr>
          <a:xfrm>
            <a:off x="819150" y="1587700"/>
            <a:ext cx="7505700" cy="2850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Today we’ve looked at 2 accounts of cognition: </a:t>
            </a:r>
            <a:r>
              <a:rPr lang="en"/>
              <a:t>Computational</a:t>
            </a:r>
            <a:r>
              <a:rPr lang="en"/>
              <a:t> Functionalism and Connectionism</a:t>
            </a:r>
            <a:endParaRPr/>
          </a:p>
          <a:p>
            <a:pPr indent="-311150" lvl="0" marL="457200" rtl="0" algn="l">
              <a:spcBef>
                <a:spcPts val="1200"/>
              </a:spcBef>
              <a:spcAft>
                <a:spcPts val="0"/>
              </a:spcAft>
              <a:buSzPts val="1300"/>
              <a:buChar char="-"/>
            </a:pPr>
            <a:r>
              <a:rPr lang="en"/>
              <a:t>Which of these do you think is a stronger account of how our minds work? </a:t>
            </a:r>
            <a:endParaRPr/>
          </a:p>
          <a:p>
            <a:pPr indent="-311150" lvl="1" marL="914400" rtl="0" algn="l">
              <a:spcBef>
                <a:spcPts val="0"/>
              </a:spcBef>
              <a:spcAft>
                <a:spcPts val="0"/>
              </a:spcAft>
              <a:buSzPts val="1300"/>
              <a:buChar char="-"/>
            </a:pPr>
            <a:r>
              <a:rPr b="1" lang="en" sz="1300"/>
              <a:t>Computational Functionalism:</a:t>
            </a:r>
            <a:r>
              <a:rPr lang="en" sz="1300"/>
              <a:t> Cognition is language-like, </a:t>
            </a:r>
            <a:r>
              <a:rPr lang="en" sz="1300"/>
              <a:t>occurring</a:t>
            </a:r>
            <a:r>
              <a:rPr lang="en" sz="1300"/>
              <a:t> by means of symbol manipulation according to a logical set of rules </a:t>
            </a:r>
            <a:endParaRPr sz="1300"/>
          </a:p>
          <a:p>
            <a:pPr indent="-311150" lvl="1" marL="914400" rtl="0" algn="l">
              <a:spcBef>
                <a:spcPts val="0"/>
              </a:spcBef>
              <a:spcAft>
                <a:spcPts val="0"/>
              </a:spcAft>
              <a:buSzPts val="1300"/>
              <a:buChar char="-"/>
            </a:pPr>
            <a:r>
              <a:rPr b="1" lang="en" sz="1300"/>
              <a:t>Connectionism: </a:t>
            </a:r>
            <a:r>
              <a:rPr lang="en" sz="1300"/>
              <a:t>Cognition is brain-like, </a:t>
            </a:r>
            <a:r>
              <a:rPr lang="en" sz="1300"/>
              <a:t>occurring</a:t>
            </a:r>
            <a:r>
              <a:rPr lang="en" sz="1300"/>
              <a:t> by means of overall patterns of activation sent amongst nodes within a network </a:t>
            </a:r>
            <a:endParaRPr sz="1300"/>
          </a:p>
          <a:p>
            <a:pPr indent="-311150" lvl="0" marL="457200" rtl="0" algn="l">
              <a:spcBef>
                <a:spcPts val="0"/>
              </a:spcBef>
              <a:spcAft>
                <a:spcPts val="0"/>
              </a:spcAft>
              <a:buSzPts val="1300"/>
              <a:buChar char="-"/>
            </a:pPr>
            <a:r>
              <a:rPr lang="en"/>
              <a:t>With respect to how they understand cognition, do you see any criticisms with any of these </a:t>
            </a:r>
            <a:r>
              <a:rPr lang="en"/>
              <a:t>frameworks? </a:t>
            </a:r>
            <a:endParaRPr/>
          </a:p>
          <a:p>
            <a:pPr indent="-311150" lvl="0" marL="457200" rtl="0" algn="l">
              <a:spcBef>
                <a:spcPts val="0"/>
              </a:spcBef>
              <a:spcAft>
                <a:spcPts val="0"/>
              </a:spcAft>
              <a:buSzPts val="1300"/>
              <a:buChar char="-"/>
            </a:pPr>
            <a:r>
              <a:rPr lang="en"/>
              <a:t>Do any of these frameworks bring us closer to realizing strong AI (i.e. creating an artificial mind)?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7"/>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Supervised Learning</a:t>
            </a:r>
            <a:endParaRPr/>
          </a:p>
        </p:txBody>
      </p:sp>
      <p:sp>
        <p:nvSpPr>
          <p:cNvPr id="250" name="Google Shape;250;p37"/>
          <p:cNvSpPr txBox="1"/>
          <p:nvPr>
            <p:ph idx="1" type="body"/>
          </p:nvPr>
        </p:nvSpPr>
        <p:spPr>
          <a:xfrm>
            <a:off x="781100" y="1732025"/>
            <a:ext cx="7505700" cy="2448000"/>
          </a:xfrm>
          <a:prstGeom prst="rect">
            <a:avLst/>
          </a:prstGeom>
        </p:spPr>
        <p:txBody>
          <a:bodyPr anchorCtr="0" anchor="t" bIns="91425" lIns="91425" spcFirstLastPara="1" rIns="91425" wrap="square" tIns="91425">
            <a:normAutofit fontScale="92500" lnSpcReduction="10000"/>
          </a:bodyPr>
          <a:lstStyle/>
          <a:p>
            <a:pPr indent="0" lvl="0" marL="0" rtl="0" algn="l">
              <a:spcBef>
                <a:spcPts val="1200"/>
              </a:spcBef>
              <a:spcAft>
                <a:spcPts val="0"/>
              </a:spcAft>
              <a:buNone/>
            </a:pPr>
            <a:r>
              <a:rPr lang="en"/>
              <a:t>This is entire process of training neural networks involves </a:t>
            </a:r>
            <a:r>
              <a:rPr b="1" lang="en"/>
              <a:t>Supervised learning. </a:t>
            </a:r>
            <a:r>
              <a:rPr lang="en"/>
              <a:t>However, this can never produce strong AI, only ever weak AI. Because it requires that someone knows what that data set is to begin with, and to feed that data set to the network so that it can read the inputs and determine the weighting of connections! </a:t>
            </a:r>
            <a:endParaRPr/>
          </a:p>
          <a:p>
            <a:pPr indent="0" lvl="0" marL="0" rtl="0" algn="l">
              <a:spcBef>
                <a:spcPts val="1200"/>
              </a:spcBef>
              <a:spcAft>
                <a:spcPts val="0"/>
              </a:spcAft>
              <a:buNone/>
            </a:pPr>
            <a:r>
              <a:rPr lang="en"/>
              <a:t>Proposed solution- </a:t>
            </a:r>
            <a:r>
              <a:rPr b="1" lang="en"/>
              <a:t>Plasticity:</a:t>
            </a:r>
            <a:r>
              <a:rPr lang="en"/>
              <a:t> one way of getting around this problem is to change not just the weights, but the functions happening within the nodes themselves. It turns out, our brain does this too! </a:t>
            </a:r>
            <a:endParaRPr/>
          </a:p>
          <a:p>
            <a:pPr indent="0" lvl="0" marL="0" rtl="0" algn="l">
              <a:spcBef>
                <a:spcPts val="1200"/>
              </a:spcBef>
              <a:spcAft>
                <a:spcPts val="0"/>
              </a:spcAft>
              <a:buNone/>
            </a:pPr>
            <a:r>
              <a:rPr lang="en"/>
              <a:t>However, this leads to new challenges: </a:t>
            </a:r>
            <a:endParaRPr/>
          </a:p>
          <a:p>
            <a:pPr indent="-304959" lvl="0" marL="457200" rtl="0" algn="l">
              <a:spcBef>
                <a:spcPts val="1200"/>
              </a:spcBef>
              <a:spcAft>
                <a:spcPts val="0"/>
              </a:spcAft>
              <a:buSzPct val="100000"/>
              <a:buChar char="-"/>
            </a:pPr>
            <a:r>
              <a:rPr lang="en"/>
              <a:t>these neural networks leave out a lot of what neurons are capable of</a:t>
            </a:r>
            <a:endParaRPr/>
          </a:p>
          <a:p>
            <a:pPr indent="-304959" lvl="0" marL="457200" rtl="0" algn="l">
              <a:spcBef>
                <a:spcPts val="0"/>
              </a:spcBef>
              <a:spcAft>
                <a:spcPts val="0"/>
              </a:spcAft>
              <a:buSzPct val="100000"/>
              <a:buChar char="-"/>
            </a:pPr>
            <a:r>
              <a:rPr lang="en"/>
              <a:t>They lack a comprehensive answer to reading language (which GOFAI attempted to do by proposing the solution of symbol manipulation as a means of deriving understanding)</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38"/>
          <p:cNvSpPr txBox="1"/>
          <p:nvPr>
            <p:ph type="title"/>
          </p:nvPr>
        </p:nvSpPr>
        <p:spPr>
          <a:xfrm>
            <a:off x="838950" y="328225"/>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Chapter 5: Criticisms of Connectionism- Compositionality of Language </a:t>
            </a:r>
            <a:endParaRPr/>
          </a:p>
        </p:txBody>
      </p:sp>
      <p:sp>
        <p:nvSpPr>
          <p:cNvPr id="256" name="Google Shape;256;p38"/>
          <p:cNvSpPr txBox="1"/>
          <p:nvPr>
            <p:ph idx="1" type="body"/>
          </p:nvPr>
        </p:nvSpPr>
        <p:spPr>
          <a:xfrm>
            <a:off x="819150" y="1336600"/>
            <a:ext cx="7545300" cy="31806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Our thinking</a:t>
            </a:r>
            <a:r>
              <a:rPr lang="en"/>
              <a:t> has </a:t>
            </a:r>
            <a:r>
              <a:rPr b="1" lang="en"/>
              <a:t>Compositionality</a:t>
            </a:r>
            <a:r>
              <a:rPr lang="en"/>
              <a:t>: you can build up complex thoughts by adding together simpler thoughts, in just the same way that words can be put together to form sentences</a:t>
            </a:r>
            <a:endParaRPr/>
          </a:p>
          <a:p>
            <a:pPr indent="-311150" lvl="0" marL="457200" rtl="0" algn="l">
              <a:spcBef>
                <a:spcPts val="1200"/>
              </a:spcBef>
              <a:spcAft>
                <a:spcPts val="0"/>
              </a:spcAft>
              <a:buSzPts val="1300"/>
              <a:buChar char="-"/>
            </a:pPr>
            <a:r>
              <a:rPr lang="en"/>
              <a:t>This is very easily explained within Computational Functionalism: cognition is essentially language-like and determined by the rule-governed manipulation of interpretable strings of symbols. </a:t>
            </a:r>
            <a:endParaRPr/>
          </a:p>
          <a:p>
            <a:pPr indent="-311150" lvl="0" marL="457200" rtl="0" algn="l">
              <a:spcBef>
                <a:spcPts val="0"/>
              </a:spcBef>
              <a:spcAft>
                <a:spcPts val="0"/>
              </a:spcAft>
              <a:buSzPts val="1300"/>
              <a:buChar char="-"/>
            </a:pPr>
            <a:r>
              <a:rPr b="1" lang="en"/>
              <a:t>Fodor and </a:t>
            </a:r>
            <a:r>
              <a:rPr b="1" lang="en"/>
              <a:t>Pylyshyn:</a:t>
            </a:r>
            <a:r>
              <a:rPr lang="en"/>
              <a:t> </a:t>
            </a:r>
            <a:r>
              <a:rPr lang="en"/>
              <a:t>argument is the claim that, whilst GOFAI systems can process these representations in a way that is sensitive to their composite structure, connectionist systems cannot. </a:t>
            </a:r>
            <a:endParaRPr/>
          </a:p>
          <a:p>
            <a:pPr indent="0" lvl="0" marL="0" rtl="0" algn="l">
              <a:spcBef>
                <a:spcPts val="1200"/>
              </a:spcBef>
              <a:spcAft>
                <a:spcPts val="0"/>
              </a:spcAft>
              <a:buNone/>
            </a:pPr>
            <a:r>
              <a:rPr lang="en"/>
              <a:t>Two features of thoughts that seem to result directly from their composite structure are what Fodor and Pylyshyn call </a:t>
            </a:r>
            <a:r>
              <a:rPr b="1" lang="en"/>
              <a:t>productivity </a:t>
            </a:r>
            <a:r>
              <a:rPr lang="en"/>
              <a:t>and </a:t>
            </a:r>
            <a:r>
              <a:rPr b="1" lang="en"/>
              <a:t>systematicity.</a:t>
            </a:r>
            <a:endParaRPr b="1"/>
          </a:p>
          <a:p>
            <a:pPr indent="-311150" lvl="0" marL="457200" rtl="0" algn="l">
              <a:spcBef>
                <a:spcPts val="1200"/>
              </a:spcBef>
              <a:spcAft>
                <a:spcPts val="0"/>
              </a:spcAft>
              <a:buSzPts val="1300"/>
              <a:buChar char="-"/>
            </a:pPr>
            <a:r>
              <a:rPr b="1" lang="en"/>
              <a:t>Productivity of thought: </a:t>
            </a:r>
            <a:r>
              <a:rPr lang="en"/>
              <a:t>there are </a:t>
            </a:r>
            <a:r>
              <a:rPr lang="en"/>
              <a:t>infinitely</a:t>
            </a:r>
            <a:r>
              <a:rPr lang="en"/>
              <a:t> many molecular sentences that can be composed from a language with only a finite set of atomic words </a:t>
            </a:r>
            <a:endParaRPr/>
          </a:p>
          <a:p>
            <a:pPr indent="-311150" lvl="0" marL="457200" rtl="0" algn="l">
              <a:spcBef>
                <a:spcPts val="0"/>
              </a:spcBef>
              <a:spcAft>
                <a:spcPts val="0"/>
              </a:spcAft>
              <a:buSzPts val="1300"/>
              <a:buChar char="-"/>
            </a:pPr>
            <a:r>
              <a:rPr b="1" lang="en"/>
              <a:t>Systematicity: </a:t>
            </a:r>
            <a:r>
              <a:rPr lang="en"/>
              <a:t>the ability to produce or understand some sentences is systematically related to the ability to produce or understand others.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9"/>
          <p:cNvSpPr txBox="1"/>
          <p:nvPr>
            <p:ph type="title"/>
          </p:nvPr>
        </p:nvSpPr>
        <p:spPr>
          <a:xfrm>
            <a:off x="781100" y="5717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Chapter 5: </a:t>
            </a:r>
            <a:r>
              <a:rPr lang="en"/>
              <a:t>Productivity</a:t>
            </a:r>
            <a:r>
              <a:rPr lang="en"/>
              <a:t> and Systematicity</a:t>
            </a:r>
            <a:endParaRPr/>
          </a:p>
        </p:txBody>
      </p:sp>
      <p:sp>
        <p:nvSpPr>
          <p:cNvPr id="262" name="Google Shape;262;p39"/>
          <p:cNvSpPr txBox="1"/>
          <p:nvPr>
            <p:ph idx="1" type="body"/>
          </p:nvPr>
        </p:nvSpPr>
        <p:spPr>
          <a:xfrm>
            <a:off x="819150" y="1306175"/>
            <a:ext cx="7505700" cy="3210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200">
                <a:solidFill>
                  <a:srgbClr val="444746"/>
                </a:solidFill>
                <a:highlight>
                  <a:srgbClr val="FFFFFF"/>
                </a:highlight>
              </a:rPr>
              <a:t>GOFAI systems are very good at displaying productivity and systematicity:</a:t>
            </a:r>
            <a:endParaRPr sz="1200">
              <a:solidFill>
                <a:srgbClr val="444746"/>
              </a:solidFill>
              <a:highlight>
                <a:srgbClr val="FFFFFF"/>
              </a:highlight>
            </a:endParaRPr>
          </a:p>
          <a:p>
            <a:pPr indent="-304800" lvl="0" marL="457200" rtl="0" algn="l">
              <a:spcBef>
                <a:spcPts val="1200"/>
              </a:spcBef>
              <a:spcAft>
                <a:spcPts val="0"/>
              </a:spcAft>
              <a:buClr>
                <a:srgbClr val="444746"/>
              </a:buClr>
              <a:buSzPts val="1200"/>
              <a:buChar char="-"/>
            </a:pPr>
            <a:r>
              <a:rPr lang="en" sz="1200">
                <a:solidFill>
                  <a:srgbClr val="444746"/>
                </a:solidFill>
                <a:highlight>
                  <a:srgbClr val="FFFFFF"/>
                </a:highlight>
              </a:rPr>
              <a:t>On the one hand, this is because their </a:t>
            </a:r>
            <a:r>
              <a:rPr lang="en" sz="1200">
                <a:solidFill>
                  <a:srgbClr val="444746"/>
                </a:solidFill>
                <a:highlight>
                  <a:srgbClr val="FFFFFF"/>
                </a:highlight>
              </a:rPr>
              <a:t>representations</a:t>
            </a:r>
            <a:r>
              <a:rPr lang="en" sz="1200">
                <a:solidFill>
                  <a:srgbClr val="444746"/>
                </a:solidFill>
                <a:highlight>
                  <a:srgbClr val="FFFFFF"/>
                </a:highlight>
              </a:rPr>
              <a:t> are strings of symbols and can thus be combined, split, copied and moved in just the way required. </a:t>
            </a:r>
            <a:endParaRPr sz="1200">
              <a:solidFill>
                <a:srgbClr val="444746"/>
              </a:solidFill>
              <a:highlight>
                <a:srgbClr val="FFFFFF"/>
              </a:highlight>
            </a:endParaRPr>
          </a:p>
          <a:p>
            <a:pPr indent="-304800" lvl="0" marL="457200" rtl="0" algn="l">
              <a:spcBef>
                <a:spcPts val="0"/>
              </a:spcBef>
              <a:spcAft>
                <a:spcPts val="0"/>
              </a:spcAft>
              <a:buClr>
                <a:srgbClr val="444746"/>
              </a:buClr>
              <a:buSzPts val="1200"/>
              <a:buChar char="-"/>
            </a:pPr>
            <a:r>
              <a:rPr lang="en" sz="1200">
                <a:solidFill>
                  <a:srgbClr val="444746"/>
                </a:solidFill>
                <a:highlight>
                  <a:srgbClr val="FFFFFF"/>
                </a:highlight>
              </a:rPr>
              <a:t>Moreover, the rules they follow – their algorithms – can be set up such that they are very good at processing molecules in a way that is sensitive to their atomic structure.</a:t>
            </a:r>
            <a:endParaRPr sz="1200">
              <a:solidFill>
                <a:srgbClr val="444746"/>
              </a:solidFill>
              <a:highlight>
                <a:srgbClr val="FFFFFF"/>
              </a:highlight>
            </a:endParaRPr>
          </a:p>
          <a:p>
            <a:pPr indent="0" lvl="0" marL="0" rtl="0" algn="l">
              <a:spcBef>
                <a:spcPts val="1200"/>
              </a:spcBef>
              <a:spcAft>
                <a:spcPts val="0"/>
              </a:spcAft>
              <a:buNone/>
            </a:pPr>
            <a:r>
              <a:rPr lang="en" sz="1200">
                <a:solidFill>
                  <a:srgbClr val="444746"/>
                </a:solidFill>
                <a:highlight>
                  <a:srgbClr val="FFFFFF"/>
                </a:highlight>
              </a:rPr>
              <a:t>GOFAI can therefore offer an explanation of why it is that human thought displays productivity and systematicity; we are such computers and our programs are set up in just that way. </a:t>
            </a:r>
            <a:endParaRPr sz="1200">
              <a:solidFill>
                <a:srgbClr val="444746"/>
              </a:solidFill>
              <a:highlight>
                <a:srgbClr val="FFFFFF"/>
              </a:highlight>
            </a:endParaRPr>
          </a:p>
          <a:p>
            <a:pPr indent="0" lvl="0" marL="0" rtl="0" algn="l">
              <a:spcBef>
                <a:spcPts val="1200"/>
              </a:spcBef>
              <a:spcAft>
                <a:spcPts val="0"/>
              </a:spcAft>
              <a:buNone/>
            </a:pPr>
            <a:r>
              <a:rPr lang="en" sz="1200">
                <a:solidFill>
                  <a:srgbClr val="444746"/>
                </a:solidFill>
                <a:highlight>
                  <a:srgbClr val="FFFFFF"/>
                </a:highlight>
              </a:rPr>
              <a:t>But, Fodor and Pylyshyn argue, the same is not true of connectionist systems because, in effect, their representations do not have this composite structure. </a:t>
            </a:r>
            <a:endParaRPr sz="1200">
              <a:solidFill>
                <a:srgbClr val="444746"/>
              </a:solidFill>
              <a:highlight>
                <a:srgbClr val="FFFFFF"/>
              </a:highlight>
            </a:endParaRPr>
          </a:p>
          <a:p>
            <a:pPr indent="0" lvl="0" marL="0" rtl="0" algn="l">
              <a:spcBef>
                <a:spcPts val="1200"/>
              </a:spcBef>
              <a:spcAft>
                <a:spcPts val="1200"/>
              </a:spcAft>
              <a:buNone/>
            </a:pPr>
            <a:r>
              <a:rPr lang="en" sz="1200">
                <a:solidFill>
                  <a:srgbClr val="444746"/>
                </a:solidFill>
                <a:highlight>
                  <a:srgbClr val="FFFFFF"/>
                </a:highlight>
              </a:rPr>
              <a:t>Instead, connectionist networks work off of representations as distributed patterns of activation, where a unique pattern of activity across the set of units that makes up a ‘layer’ in the network. </a:t>
            </a:r>
            <a:endParaRPr sz="1200">
              <a:solidFill>
                <a:srgbClr val="444746"/>
              </a:solidFill>
              <a:highlight>
                <a:srgbClr val="FFFFFF"/>
              </a:high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40"/>
          <p:cNvSpPr txBox="1"/>
          <p:nvPr>
            <p:ph type="title"/>
          </p:nvPr>
        </p:nvSpPr>
        <p:spPr>
          <a:xfrm>
            <a:off x="819150" y="8456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Chapter 5: Reasons for </a:t>
            </a:r>
            <a:r>
              <a:rPr lang="en"/>
              <a:t>Preferring</a:t>
            </a:r>
            <a:r>
              <a:rPr lang="en"/>
              <a:t> Connectionism</a:t>
            </a:r>
            <a:endParaRPr/>
          </a:p>
        </p:txBody>
      </p:sp>
      <p:sp>
        <p:nvSpPr>
          <p:cNvPr id="268" name="Google Shape;268;p40"/>
          <p:cNvSpPr txBox="1"/>
          <p:nvPr>
            <p:ph idx="1" type="body"/>
          </p:nvPr>
        </p:nvSpPr>
        <p:spPr>
          <a:xfrm>
            <a:off x="819150" y="1755075"/>
            <a:ext cx="7505700" cy="2792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1. The speed of cognitive processes in relation to neural speeds requires parallelism (the ‘hundred-step’ argument).</a:t>
            </a:r>
            <a:endParaRPr/>
          </a:p>
          <a:p>
            <a:pPr indent="0" lvl="0" marL="0" rtl="0" algn="l">
              <a:spcBef>
                <a:spcPts val="1200"/>
              </a:spcBef>
              <a:spcAft>
                <a:spcPts val="0"/>
              </a:spcAft>
              <a:buNone/>
            </a:pPr>
            <a:r>
              <a:rPr lang="en"/>
              <a:t>2. GOFAI systems are not naturally good at pattern completion, graceful degradation, fault tolerance etc., whereas connectionist models are.</a:t>
            </a:r>
            <a:endParaRPr/>
          </a:p>
          <a:p>
            <a:pPr indent="0" lvl="0" marL="0" rtl="0" algn="l">
              <a:spcBef>
                <a:spcPts val="1200"/>
              </a:spcBef>
              <a:spcAft>
                <a:spcPts val="0"/>
              </a:spcAft>
              <a:buNone/>
            </a:pPr>
            <a:r>
              <a:rPr lang="en"/>
              <a:t>3. Brains are physically structured more like connectionist models than computers or Turing Machines.</a:t>
            </a:r>
            <a:endParaRPr/>
          </a:p>
          <a:p>
            <a:pPr indent="0" lvl="0" marL="0" rtl="0" algn="l">
              <a:spcBef>
                <a:spcPts val="1200"/>
              </a:spcBef>
              <a:spcAft>
                <a:spcPts val="0"/>
              </a:spcAft>
              <a:buNone/>
            </a:pPr>
            <a:r>
              <a:rPr lang="en"/>
              <a:t>4. Though ‘rules’ might describe cognition and its results, it is not necessary that cognitive systems explicitly encode those rules.  </a:t>
            </a:r>
            <a:endParaRPr/>
          </a:p>
          <a:p>
            <a:pPr indent="0" lvl="0" marL="0" rtl="0" algn="l">
              <a:spcBef>
                <a:spcPts val="1200"/>
              </a:spcBef>
              <a:spcAft>
                <a:spcPts val="1200"/>
              </a:spcAft>
              <a:buNone/>
            </a:pPr>
            <a:r>
              <a:rPr lang="en"/>
              <a:t>This is in part what makes Connectionism a more </a:t>
            </a:r>
            <a:r>
              <a:rPr b="1" lang="en">
                <a:highlight>
                  <a:srgbClr val="FFFF00"/>
                </a:highlight>
              </a:rPr>
              <a:t>biologically plausible </a:t>
            </a:r>
            <a:r>
              <a:rPr lang="en"/>
              <a:t>than Computational Functionalism: in modelling it’s account of cognition after how our brains work (as opposed to how language works), connectionism is closer to realizing Strong AI despite </a:t>
            </a:r>
            <a:r>
              <a:rPr lang="en"/>
              <a:t>its</a:t>
            </a:r>
            <a:r>
              <a:rPr lang="en"/>
              <a:t> shortcomings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41"/>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Closing</a:t>
            </a:r>
            <a:endParaRPr/>
          </a:p>
        </p:txBody>
      </p:sp>
      <p:sp>
        <p:nvSpPr>
          <p:cNvPr id="274" name="Google Shape;274;p41"/>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highlight>
                  <a:srgbClr val="FFFF00"/>
                </a:highlight>
              </a:rPr>
              <a:t>Next Tutorial: </a:t>
            </a:r>
            <a:endParaRPr b="1">
              <a:highlight>
                <a:srgbClr val="FFFF00"/>
              </a:highlight>
            </a:endParaRPr>
          </a:p>
          <a:p>
            <a:pPr indent="-311150" lvl="0" marL="457200" rtl="0" algn="l">
              <a:spcBef>
                <a:spcPts val="1200"/>
              </a:spcBef>
              <a:spcAft>
                <a:spcPts val="0"/>
              </a:spcAft>
              <a:buSzPts val="1300"/>
              <a:buChar char="-"/>
            </a:pPr>
            <a:r>
              <a:rPr b="1" lang="en">
                <a:highlight>
                  <a:srgbClr val="FFFF00"/>
                </a:highlight>
              </a:rPr>
              <a:t>Oct. 17: </a:t>
            </a:r>
            <a:r>
              <a:rPr b="1" lang="en"/>
              <a:t>Midterm Test Review</a:t>
            </a:r>
            <a:endParaRPr b="1"/>
          </a:p>
          <a:p>
            <a:pPr indent="-304800" lvl="1" marL="914400" rtl="0" algn="l">
              <a:spcBef>
                <a:spcPts val="0"/>
              </a:spcBef>
              <a:spcAft>
                <a:spcPts val="0"/>
              </a:spcAft>
              <a:buSzPts val="1200"/>
              <a:buChar char="-"/>
            </a:pPr>
            <a:r>
              <a:rPr lang="en" sz="1200"/>
              <a:t>Midterm format, practice questions and more review of content </a:t>
            </a:r>
            <a:endParaRPr sz="1200"/>
          </a:p>
          <a:p>
            <a:pPr indent="-311150" lvl="0" marL="457200" rtl="0" algn="l">
              <a:spcBef>
                <a:spcPts val="0"/>
              </a:spcBef>
              <a:spcAft>
                <a:spcPts val="0"/>
              </a:spcAft>
              <a:buSzPts val="1300"/>
              <a:buChar char="-"/>
            </a:pPr>
            <a:r>
              <a:rPr b="1" lang="en"/>
              <a:t>Test 1 is on Oct. 22</a:t>
            </a:r>
            <a:endParaRPr b="1"/>
          </a:p>
          <a:p>
            <a:pPr indent="0" lvl="0" marL="0" rtl="0" algn="l">
              <a:spcBef>
                <a:spcPts val="1200"/>
              </a:spcBef>
              <a:spcAft>
                <a:spcPts val="1200"/>
              </a:spcAft>
              <a:buNone/>
            </a:pPr>
            <a:r>
              <a:rPr b="1" lang="en"/>
              <a:t>Happy Studying! </a:t>
            </a:r>
            <a:endParaRPr b="1"/>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