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Nunito"/>
      <p:regular r:id="rId24"/>
      <p:bold r:id="rId25"/>
      <p:italic r:id="rId26"/>
      <p:boldItalic r:id="rId27"/>
    </p:embeddedFont>
    <p:embeddedFont>
      <p:font typeface="Lat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Nunito-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Nunito-italic.fntdata"/><Relationship Id="rId25" Type="http://schemas.openxmlformats.org/officeDocument/2006/relationships/font" Target="fonts/Nunito-bold.fntdata"/><Relationship Id="rId28" Type="http://schemas.openxmlformats.org/officeDocument/2006/relationships/font" Target="fonts/Lato-regular.fntdata"/><Relationship Id="rId27" Type="http://schemas.openxmlformats.org/officeDocument/2006/relationships/font" Target="fonts/Nunito-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471f7e8917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471f7e8917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7fe6cab8f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7fe6cab8f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471f7e8917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471f7e8917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471f7e8917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471f7e8917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02bc77290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02bc77290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471f7e8917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471f7e8917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2471f7e8917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2471f7e8917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02bc772902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02bc772902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02bc77290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02bc77290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02bc772902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02bc772902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2bc77290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02bc77290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02bc77290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02bc77290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02bc77290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02bc77290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02bc772902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02bc77290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02bc77290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02bc77290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2471f7e8917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2471f7e8917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471f7e8917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471f7e8917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mailto:gus.xanthios@mail.utoronto.ca" TargetMode="External"/><Relationship Id="rId4" Type="http://schemas.openxmlformats.org/officeDocument/2006/relationships/hyperlink" Target="https://utoronto.zoom.us/j/7971534931" TargetMode="External"/><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17900" y="1906025"/>
            <a:ext cx="5361300" cy="1430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COG 250 Tutorial 1</a:t>
            </a:r>
            <a:endParaRPr/>
          </a:p>
        </p:txBody>
      </p:sp>
      <p:sp>
        <p:nvSpPr>
          <p:cNvPr id="129" name="Google Shape;129;p13"/>
          <p:cNvSpPr txBox="1"/>
          <p:nvPr>
            <p:ph idx="1" type="subTitle"/>
          </p:nvPr>
        </p:nvSpPr>
        <p:spPr>
          <a:xfrm>
            <a:off x="1817900" y="2996525"/>
            <a:ext cx="5361300" cy="1576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TA: Konstantinos Xanthios</a:t>
            </a:r>
            <a:endParaRPr/>
          </a:p>
          <a:p>
            <a:pPr indent="0" lvl="0" marL="0" rtl="0" algn="ctr">
              <a:spcBef>
                <a:spcPts val="0"/>
              </a:spcBef>
              <a:spcAft>
                <a:spcPts val="0"/>
              </a:spcAft>
              <a:buNone/>
            </a:pPr>
            <a:r>
              <a:rPr lang="en"/>
              <a:t>Sept. 19, 2025</a:t>
            </a:r>
            <a:endParaRPr/>
          </a:p>
          <a:p>
            <a:pPr indent="0" lvl="0" marL="0" rtl="0" algn="ctr">
              <a:spcBef>
                <a:spcPts val="0"/>
              </a:spcBef>
              <a:spcAft>
                <a:spcPts val="0"/>
              </a:spcAft>
              <a:buNone/>
            </a:pPr>
            <a:r>
              <a:rPr lang="en"/>
              <a:t>TUT0102, TUT0202, TUT0302</a:t>
            </a:r>
            <a:endParaRPr/>
          </a:p>
          <a:p>
            <a:pPr indent="0" lvl="0" marL="0" rtl="0" algn="ctr">
              <a:spcBef>
                <a:spcPts val="0"/>
              </a:spcBef>
              <a:spcAft>
                <a:spcPts val="0"/>
              </a:spcAft>
              <a:buNone/>
            </a:pPr>
            <a:r>
              <a:rPr lang="en"/>
              <a:t>RW142</a:t>
            </a:r>
            <a:endParaRPr/>
          </a:p>
        </p:txBody>
      </p:sp>
      <p:pic>
        <p:nvPicPr>
          <p:cNvPr id="130" name="Google Shape;130;p13"/>
          <p:cNvPicPr preferRelativeResize="0"/>
          <p:nvPr/>
        </p:nvPicPr>
        <p:blipFill>
          <a:blip r:embed="rId3">
            <a:alphaModFix/>
          </a:blip>
          <a:stretch>
            <a:fillRect/>
          </a:stretch>
        </p:blipFill>
        <p:spPr>
          <a:xfrm>
            <a:off x="3536125" y="282900"/>
            <a:ext cx="2039125" cy="2039125"/>
          </a:xfrm>
          <a:prstGeom prst="rect">
            <a:avLst/>
          </a:prstGeom>
          <a:noFill/>
          <a:ln>
            <a:noFill/>
          </a:ln>
        </p:spPr>
      </p:pic>
      <p:pic>
        <p:nvPicPr>
          <p:cNvPr id="131" name="Google Shape;131;p13"/>
          <p:cNvPicPr preferRelativeResize="0"/>
          <p:nvPr/>
        </p:nvPicPr>
        <p:blipFill>
          <a:blip r:embed="rId4">
            <a:alphaModFix/>
          </a:blip>
          <a:stretch>
            <a:fillRect/>
          </a:stretch>
        </p:blipFill>
        <p:spPr>
          <a:xfrm>
            <a:off x="6716550" y="2150700"/>
            <a:ext cx="2124574" cy="1786375"/>
          </a:xfrm>
          <a:prstGeom prst="rect">
            <a:avLst/>
          </a:prstGeom>
          <a:noFill/>
          <a:ln>
            <a:noFill/>
          </a:ln>
        </p:spPr>
      </p:pic>
      <p:pic>
        <p:nvPicPr>
          <p:cNvPr id="132" name="Google Shape;132;p13"/>
          <p:cNvPicPr preferRelativeResize="0"/>
          <p:nvPr/>
        </p:nvPicPr>
        <p:blipFill>
          <a:blip r:embed="rId5">
            <a:alphaModFix/>
          </a:blip>
          <a:stretch>
            <a:fillRect/>
          </a:stretch>
        </p:blipFill>
        <p:spPr>
          <a:xfrm>
            <a:off x="320800" y="2109950"/>
            <a:ext cx="1786375" cy="178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Roadmap</a:t>
            </a:r>
            <a:endParaRPr/>
          </a:p>
        </p:txBody>
      </p:sp>
      <p:sp>
        <p:nvSpPr>
          <p:cNvPr id="138" name="Google Shape;138;p14"/>
          <p:cNvSpPr txBox="1"/>
          <p:nvPr>
            <p:ph idx="1" type="body"/>
          </p:nvPr>
        </p:nvSpPr>
        <p:spPr>
          <a:xfrm>
            <a:off x="504700" y="1457375"/>
            <a:ext cx="4204500" cy="2981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a:p>
            <a:pPr indent="0" lvl="0" marL="0" rtl="0" algn="l">
              <a:spcBef>
                <a:spcPts val="1200"/>
              </a:spcBef>
              <a:spcAft>
                <a:spcPts val="0"/>
              </a:spcAft>
              <a:buNone/>
            </a:pPr>
            <a:r>
              <a:rPr lang="en"/>
              <a:t>Introductions</a:t>
            </a:r>
            <a:endParaRPr/>
          </a:p>
          <a:p>
            <a:pPr indent="0" lvl="0" marL="0" rtl="0" algn="l">
              <a:spcBef>
                <a:spcPts val="1200"/>
              </a:spcBef>
              <a:spcAft>
                <a:spcPts val="0"/>
              </a:spcAft>
              <a:buNone/>
            </a:pPr>
            <a:r>
              <a:rPr lang="en"/>
              <a:t>Tests and Assignments</a:t>
            </a:r>
            <a:endParaRPr/>
          </a:p>
          <a:p>
            <a:pPr indent="0" lvl="0" marL="0" rtl="0" algn="l">
              <a:spcBef>
                <a:spcPts val="1200"/>
              </a:spcBef>
              <a:spcAft>
                <a:spcPts val="0"/>
              </a:spcAft>
              <a:buNone/>
            </a:pPr>
            <a:r>
              <a:rPr lang="en"/>
              <a:t>Study Methods and Note Taking Approaches</a:t>
            </a:r>
            <a:endParaRPr/>
          </a:p>
          <a:p>
            <a:pPr indent="0" lvl="0" marL="0" rtl="0" algn="l">
              <a:spcBef>
                <a:spcPts val="1200"/>
              </a:spcBef>
              <a:spcAft>
                <a:spcPts val="0"/>
              </a:spcAft>
              <a:buNone/>
            </a:pPr>
            <a:r>
              <a:rPr lang="en"/>
              <a:t>Lecture Review</a:t>
            </a:r>
            <a:endParaRPr/>
          </a:p>
          <a:p>
            <a:pPr indent="0" lvl="0" marL="0" rtl="0" algn="l">
              <a:spcBef>
                <a:spcPts val="1200"/>
              </a:spcBef>
              <a:spcAft>
                <a:spcPts val="0"/>
              </a:spcAft>
              <a:buNone/>
            </a:pPr>
            <a:r>
              <a:rPr lang="en"/>
              <a:t>Discussion Question</a:t>
            </a:r>
            <a:endParaRPr/>
          </a:p>
          <a:p>
            <a:pPr indent="0" lvl="0" marL="0" rtl="0" algn="l">
              <a:spcBef>
                <a:spcPts val="1200"/>
              </a:spcBef>
              <a:spcAft>
                <a:spcPts val="1200"/>
              </a:spcAft>
              <a:buNone/>
            </a:pPr>
            <a:r>
              <a:t/>
            </a:r>
            <a:endParaRPr b="1">
              <a:highlight>
                <a:srgbClr val="FFFF00"/>
              </a:highlight>
            </a:endParaRPr>
          </a:p>
        </p:txBody>
      </p:sp>
      <p:pic>
        <p:nvPicPr>
          <p:cNvPr id="139" name="Google Shape;139;p14"/>
          <p:cNvPicPr preferRelativeResize="0"/>
          <p:nvPr/>
        </p:nvPicPr>
        <p:blipFill>
          <a:blip r:embed="rId3">
            <a:alphaModFix/>
          </a:blip>
          <a:stretch>
            <a:fillRect/>
          </a:stretch>
        </p:blipFill>
        <p:spPr>
          <a:xfrm>
            <a:off x="5065600" y="1096100"/>
            <a:ext cx="2890200" cy="3117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Housekeeping</a:t>
            </a:r>
            <a:endParaRPr/>
          </a:p>
        </p:txBody>
      </p:sp>
      <p:sp>
        <p:nvSpPr>
          <p:cNvPr id="145" name="Google Shape;145;p15"/>
          <p:cNvSpPr txBox="1"/>
          <p:nvPr>
            <p:ph idx="1" type="body"/>
          </p:nvPr>
        </p:nvSpPr>
        <p:spPr>
          <a:xfrm>
            <a:off x="819150" y="1511600"/>
            <a:ext cx="7505700" cy="2927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highlight>
                  <a:srgbClr val="FFFF00"/>
                </a:highlight>
              </a:rPr>
              <a:t>Tutorial Slides are posted under Modules—Konstantinos. They are linked in my Bio! </a:t>
            </a:r>
            <a:endParaRPr b="1">
              <a:highlight>
                <a:srgbClr val="FFFF00"/>
              </a:highlight>
            </a:endParaRPr>
          </a:p>
          <a:p>
            <a:pPr indent="0" lvl="0" marL="0" rtl="0" algn="l">
              <a:spcBef>
                <a:spcPts val="1200"/>
              </a:spcBef>
              <a:spcAft>
                <a:spcPts val="0"/>
              </a:spcAft>
              <a:buNone/>
            </a:pPr>
            <a:r>
              <a:rPr b="1" lang="en"/>
              <a:t>Revised Tutorial Schedule:</a:t>
            </a:r>
            <a:endParaRPr b="1"/>
          </a:p>
          <a:p>
            <a:pPr indent="0" lvl="0" marL="0" rtl="0" algn="l">
              <a:spcBef>
                <a:spcPts val="1200"/>
              </a:spcBef>
              <a:spcAft>
                <a:spcPts val="0"/>
              </a:spcAft>
              <a:buNone/>
            </a:pPr>
            <a:r>
              <a:rPr b="1" lang="en"/>
              <a:t>Fall 2025:				      Winter 2026:</a:t>
            </a:r>
            <a:endParaRPr b="1"/>
          </a:p>
          <a:p>
            <a:pPr indent="-311150" lvl="0" marL="457200" rtl="0" algn="l">
              <a:spcBef>
                <a:spcPts val="1200"/>
              </a:spcBef>
              <a:spcAft>
                <a:spcPts val="0"/>
              </a:spcAft>
              <a:buSzPts val="1300"/>
              <a:buChar char="-"/>
            </a:pPr>
            <a:r>
              <a:rPr lang="en"/>
              <a:t>September 19			- January 23</a:t>
            </a:r>
            <a:endParaRPr/>
          </a:p>
          <a:p>
            <a:pPr indent="-311150" lvl="0" marL="457200" rtl="0" algn="l">
              <a:spcBef>
                <a:spcPts val="0"/>
              </a:spcBef>
              <a:spcAft>
                <a:spcPts val="0"/>
              </a:spcAft>
              <a:buSzPts val="1300"/>
              <a:buChar char="-"/>
            </a:pPr>
            <a:r>
              <a:rPr lang="en"/>
              <a:t>October 3rd				- February 6</a:t>
            </a:r>
            <a:endParaRPr/>
          </a:p>
          <a:p>
            <a:pPr indent="-311150" lvl="0" marL="457200" rtl="0" algn="l">
              <a:spcBef>
                <a:spcPts val="0"/>
              </a:spcBef>
              <a:spcAft>
                <a:spcPts val="0"/>
              </a:spcAft>
              <a:buSzPts val="1300"/>
              <a:buChar char="-"/>
            </a:pPr>
            <a:r>
              <a:rPr lang="en"/>
              <a:t>October 17				- February 27</a:t>
            </a:r>
            <a:endParaRPr/>
          </a:p>
          <a:p>
            <a:pPr indent="-311150" lvl="0" marL="457200" rtl="0" algn="l">
              <a:spcBef>
                <a:spcPts val="0"/>
              </a:spcBef>
              <a:spcAft>
                <a:spcPts val="0"/>
              </a:spcAft>
              <a:buSzPts val="1300"/>
              <a:buChar char="-"/>
            </a:pPr>
            <a:r>
              <a:rPr lang="en"/>
              <a:t>November 7				- March 13</a:t>
            </a:r>
            <a:endParaRPr/>
          </a:p>
          <a:p>
            <a:pPr indent="-311150" lvl="0" marL="457200" rtl="0" algn="l">
              <a:spcBef>
                <a:spcPts val="0"/>
              </a:spcBef>
              <a:spcAft>
                <a:spcPts val="0"/>
              </a:spcAft>
              <a:buSzPts val="1300"/>
              <a:buChar char="-"/>
            </a:pPr>
            <a:r>
              <a:rPr lang="en"/>
              <a:t>November 21 			- March 27</a:t>
            </a:r>
            <a:endParaRPr/>
          </a:p>
          <a:p>
            <a:pPr indent="0" lvl="0" marL="0" rtl="0" algn="l">
              <a:spcBef>
                <a:spcPts val="1200"/>
              </a:spcBef>
              <a:spcAft>
                <a:spcPts val="1200"/>
              </a:spcAft>
              <a:buNone/>
            </a:pPr>
            <a:r>
              <a:rPr b="1" lang="en">
                <a:highlight>
                  <a:srgbClr val="FFFF00"/>
                </a:highlight>
              </a:rPr>
              <a:t>Mark has posted the recording of Lecture 3 on Quercus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6"/>
          <p:cNvSpPr txBox="1"/>
          <p:nvPr>
            <p:ph type="title"/>
          </p:nvPr>
        </p:nvSpPr>
        <p:spPr>
          <a:xfrm>
            <a:off x="367750" y="226700"/>
            <a:ext cx="3393600" cy="668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About Me</a:t>
            </a:r>
            <a:endParaRPr/>
          </a:p>
        </p:txBody>
      </p:sp>
      <p:sp>
        <p:nvSpPr>
          <p:cNvPr id="151" name="Google Shape;151;p16"/>
          <p:cNvSpPr txBox="1"/>
          <p:nvPr>
            <p:ph idx="1" type="body"/>
          </p:nvPr>
        </p:nvSpPr>
        <p:spPr>
          <a:xfrm>
            <a:off x="367750" y="811600"/>
            <a:ext cx="8316300" cy="4006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PhD Candidate: Developmental Psychology and Education Uoft (OISE)</a:t>
            </a:r>
            <a:endParaRPr/>
          </a:p>
          <a:p>
            <a:pPr indent="0" lvl="0" marL="0" rtl="0" algn="l">
              <a:spcBef>
                <a:spcPts val="1200"/>
              </a:spcBef>
              <a:spcAft>
                <a:spcPts val="0"/>
              </a:spcAft>
              <a:buNone/>
            </a:pPr>
            <a:r>
              <a:rPr lang="en"/>
              <a:t>Graduated from OISE (MEd); BSc. Psychology and English Literature at UofT</a:t>
            </a:r>
            <a:endParaRPr/>
          </a:p>
          <a:p>
            <a:pPr indent="0" lvl="0" marL="0" rtl="0" algn="l">
              <a:spcBef>
                <a:spcPts val="1200"/>
              </a:spcBef>
              <a:spcAft>
                <a:spcPts val="0"/>
              </a:spcAft>
              <a:buNone/>
            </a:pPr>
            <a:r>
              <a:rPr lang="en"/>
              <a:t>Advisor: Dr. Michel Ferrari- Wisdom and Identity Lab</a:t>
            </a:r>
            <a:endParaRPr/>
          </a:p>
          <a:p>
            <a:pPr indent="0" lvl="0" marL="0" rtl="0" algn="l">
              <a:spcBef>
                <a:spcPts val="1200"/>
              </a:spcBef>
              <a:spcAft>
                <a:spcPts val="0"/>
              </a:spcAft>
              <a:buNone/>
            </a:pPr>
            <a:r>
              <a:rPr lang="en"/>
              <a:t>Research Interests: Science of Wisdom</a:t>
            </a:r>
            <a:endParaRPr/>
          </a:p>
          <a:p>
            <a:pPr indent="-311150" lvl="0" marL="457200" rtl="0" algn="l">
              <a:spcBef>
                <a:spcPts val="1200"/>
              </a:spcBef>
              <a:spcAft>
                <a:spcPts val="0"/>
              </a:spcAft>
              <a:buSzPts val="1300"/>
              <a:buChar char="-"/>
            </a:pPr>
            <a:r>
              <a:rPr lang="en"/>
              <a:t>E</a:t>
            </a:r>
            <a:r>
              <a:rPr lang="en"/>
              <a:t>mbodied cognitive science: investigate clinical wisdom of graduate students, and how narratives allows us to make meaning of our experiences</a:t>
            </a:r>
            <a:endParaRPr/>
          </a:p>
          <a:p>
            <a:pPr indent="-311150" lvl="0" marL="457200" rtl="0" algn="l">
              <a:spcBef>
                <a:spcPts val="0"/>
              </a:spcBef>
              <a:spcAft>
                <a:spcPts val="0"/>
              </a:spcAft>
              <a:buSzPts val="1300"/>
              <a:buChar char="-"/>
            </a:pPr>
            <a:r>
              <a:rPr lang="en"/>
              <a:t>How experiences of moral injury affect perceptions of meaning in life for veterans and first responders</a:t>
            </a:r>
            <a:endParaRPr/>
          </a:p>
          <a:p>
            <a:pPr indent="0" lvl="0" marL="0" rtl="0" algn="l">
              <a:spcBef>
                <a:spcPts val="1200"/>
              </a:spcBef>
              <a:spcAft>
                <a:spcPts val="0"/>
              </a:spcAft>
              <a:buNone/>
            </a:pPr>
            <a:r>
              <a:rPr b="1" lang="en" sz="1200">
                <a:solidFill>
                  <a:srgbClr val="2D3B45"/>
                </a:solidFill>
                <a:highlight>
                  <a:schemeClr val="dk1"/>
                </a:highlight>
                <a:latin typeface="Lato"/>
                <a:ea typeface="Lato"/>
                <a:cs typeface="Lato"/>
                <a:sym typeface="Lato"/>
              </a:rPr>
              <a:t>Contact:</a:t>
            </a:r>
            <a:r>
              <a:rPr lang="en" sz="1200">
                <a:solidFill>
                  <a:srgbClr val="2D3B45"/>
                </a:solidFill>
                <a:highlight>
                  <a:schemeClr val="dk1"/>
                </a:highlight>
                <a:latin typeface="Lato"/>
                <a:ea typeface="Lato"/>
                <a:cs typeface="Lato"/>
                <a:sym typeface="Lato"/>
              </a:rPr>
              <a:t> </a:t>
            </a:r>
            <a:r>
              <a:rPr lang="en" sz="1200" u="sng">
                <a:solidFill>
                  <a:schemeClr val="accent5"/>
                </a:solidFill>
                <a:highlight>
                  <a:schemeClr val="dk1"/>
                </a:highlight>
                <a:latin typeface="Lato"/>
                <a:ea typeface="Lato"/>
                <a:cs typeface="Lato"/>
                <a:sym typeface="Lato"/>
                <a:hlinkClick r:id="rId3">
                  <a:extLst>
                    <a:ext uri="{A12FA001-AC4F-418D-AE19-62706E023703}">
                      <ahyp:hlinkClr val="tx"/>
                    </a:ext>
                  </a:extLst>
                </a:hlinkClick>
              </a:rPr>
              <a:t>gus.xanthios@mail.utoronto.ca</a:t>
            </a:r>
            <a:r>
              <a:rPr lang="en" sz="1200">
                <a:solidFill>
                  <a:srgbClr val="2D3B45"/>
                </a:solidFill>
                <a:highlight>
                  <a:schemeClr val="dk1"/>
                </a:highlight>
                <a:latin typeface="Lato"/>
                <a:ea typeface="Lato"/>
                <a:cs typeface="Lato"/>
                <a:sym typeface="Lato"/>
              </a:rPr>
              <a:t> </a:t>
            </a:r>
            <a:endParaRPr sz="1200">
              <a:solidFill>
                <a:srgbClr val="2D3B45"/>
              </a:solidFill>
              <a:highlight>
                <a:schemeClr val="dk1"/>
              </a:highlight>
              <a:latin typeface="Lato"/>
              <a:ea typeface="Lato"/>
              <a:cs typeface="Lato"/>
              <a:sym typeface="Lato"/>
            </a:endParaRPr>
          </a:p>
          <a:p>
            <a:pPr indent="0" lvl="0" marL="0" rtl="0" algn="l">
              <a:spcBef>
                <a:spcPts val="1200"/>
              </a:spcBef>
              <a:spcAft>
                <a:spcPts val="0"/>
              </a:spcAft>
              <a:buNone/>
            </a:pPr>
            <a:r>
              <a:rPr b="1" lang="en" sz="1200">
                <a:solidFill>
                  <a:srgbClr val="2D3B45"/>
                </a:solidFill>
                <a:highlight>
                  <a:schemeClr val="dk1"/>
                </a:highlight>
                <a:latin typeface="Lato"/>
                <a:ea typeface="Lato"/>
                <a:cs typeface="Lato"/>
                <a:sym typeface="Lato"/>
              </a:rPr>
              <a:t>Tutorial Sections and Location: </a:t>
            </a:r>
            <a:r>
              <a:rPr lang="en" sz="1200">
                <a:solidFill>
                  <a:srgbClr val="2D3B45"/>
                </a:solidFill>
                <a:highlight>
                  <a:schemeClr val="dk1"/>
                </a:highlight>
                <a:latin typeface="Lato"/>
                <a:ea typeface="Lato"/>
                <a:cs typeface="Lato"/>
                <a:sym typeface="Lato"/>
              </a:rPr>
              <a:t>TUT0102, TUT0202, TUT0302, Ramsey Wright Laboratory, Room 142</a:t>
            </a:r>
            <a:endParaRPr sz="1200">
              <a:solidFill>
                <a:srgbClr val="2D3B45"/>
              </a:solidFill>
              <a:highlight>
                <a:schemeClr val="dk1"/>
              </a:highlight>
              <a:latin typeface="Lato"/>
              <a:ea typeface="Lato"/>
              <a:cs typeface="Lato"/>
              <a:sym typeface="Lato"/>
            </a:endParaRPr>
          </a:p>
          <a:p>
            <a:pPr indent="0" lvl="0" marL="0" rtl="0" algn="l">
              <a:spcBef>
                <a:spcPts val="900"/>
              </a:spcBef>
              <a:spcAft>
                <a:spcPts val="900"/>
              </a:spcAft>
              <a:buNone/>
            </a:pPr>
            <a:r>
              <a:rPr b="1" lang="en" sz="1200">
                <a:solidFill>
                  <a:srgbClr val="2D3B45"/>
                </a:solidFill>
                <a:highlight>
                  <a:schemeClr val="dk1"/>
                </a:highlight>
                <a:latin typeface="Lato"/>
                <a:ea typeface="Lato"/>
                <a:cs typeface="Lato"/>
                <a:sym typeface="Lato"/>
              </a:rPr>
              <a:t>Office hours:</a:t>
            </a:r>
            <a:r>
              <a:rPr lang="en" sz="1200">
                <a:solidFill>
                  <a:srgbClr val="2D3B45"/>
                </a:solidFill>
                <a:highlight>
                  <a:schemeClr val="dk1"/>
                </a:highlight>
                <a:latin typeface="Lato"/>
                <a:ea typeface="Lato"/>
                <a:cs typeface="Lato"/>
                <a:sym typeface="Lato"/>
              </a:rPr>
              <a:t> Tuesdays, 2:00-3:00pm  </a:t>
            </a:r>
            <a:r>
              <a:rPr lang="en" sz="1200" u="sng">
                <a:solidFill>
                  <a:schemeClr val="accent5"/>
                </a:solidFill>
                <a:highlight>
                  <a:schemeClr val="dk1"/>
                </a:highlight>
                <a:latin typeface="Lato"/>
                <a:ea typeface="Lato"/>
                <a:cs typeface="Lato"/>
                <a:sym typeface="Lato"/>
                <a:hlinkClick r:id="rId4">
                  <a:extLst>
                    <a:ext uri="{A12FA001-AC4F-418D-AE19-62706E023703}">
                      <ahyp:hlinkClr val="tx"/>
                    </a:ext>
                  </a:extLst>
                </a:hlinkClick>
              </a:rPr>
              <a:t>https://utoronto.zoom.us/j/7971534931</a:t>
            </a:r>
            <a:endParaRPr b="1" sz="1200">
              <a:solidFill>
                <a:srgbClr val="2D3B45"/>
              </a:solidFill>
              <a:highlight>
                <a:schemeClr val="dk1"/>
              </a:highlight>
              <a:latin typeface="Lato"/>
              <a:ea typeface="Lato"/>
              <a:cs typeface="Lato"/>
              <a:sym typeface="Lato"/>
            </a:endParaRPr>
          </a:p>
        </p:txBody>
      </p:sp>
      <p:pic>
        <p:nvPicPr>
          <p:cNvPr id="152" name="Google Shape;152;p16"/>
          <p:cNvPicPr preferRelativeResize="0"/>
          <p:nvPr/>
        </p:nvPicPr>
        <p:blipFill>
          <a:blip r:embed="rId5">
            <a:alphaModFix/>
          </a:blip>
          <a:stretch>
            <a:fillRect/>
          </a:stretch>
        </p:blipFill>
        <p:spPr>
          <a:xfrm>
            <a:off x="6926475" y="378000"/>
            <a:ext cx="1189350" cy="1602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Introductions: Getting to Know You</a:t>
            </a:r>
            <a:endParaRPr/>
          </a:p>
        </p:txBody>
      </p:sp>
      <p:sp>
        <p:nvSpPr>
          <p:cNvPr id="158" name="Google Shape;158;p17"/>
          <p:cNvSpPr txBox="1"/>
          <p:nvPr>
            <p:ph idx="1" type="body"/>
          </p:nvPr>
        </p:nvSpPr>
        <p:spPr>
          <a:xfrm>
            <a:off x="819150" y="1604200"/>
            <a:ext cx="3531300" cy="2834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Names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Current Program and Year of Study</a:t>
            </a:r>
            <a:endParaRPr/>
          </a:p>
          <a:p>
            <a:pPr indent="0" lvl="0" marL="0" rtl="0" algn="l">
              <a:spcBef>
                <a:spcPts val="1200"/>
              </a:spcBef>
              <a:spcAft>
                <a:spcPts val="0"/>
              </a:spcAft>
              <a:buNone/>
            </a:pPr>
            <a:r>
              <a:t/>
            </a:r>
            <a:endParaRPr/>
          </a:p>
          <a:p>
            <a:pPr indent="0" lvl="0" marL="0" rtl="0" algn="l">
              <a:spcBef>
                <a:spcPts val="1200"/>
              </a:spcBef>
              <a:spcAft>
                <a:spcPts val="0"/>
              </a:spcAft>
              <a:buNone/>
            </a:pPr>
            <a:r>
              <a:rPr b="1" lang="en"/>
              <a:t>What inspired you to take this course?</a:t>
            </a:r>
            <a:endParaRPr b="1"/>
          </a:p>
          <a:p>
            <a:pPr indent="0" lvl="0" marL="0" rtl="0" algn="l">
              <a:spcBef>
                <a:spcPts val="1200"/>
              </a:spcBef>
              <a:spcAft>
                <a:spcPts val="1200"/>
              </a:spcAft>
              <a:buNone/>
            </a:pPr>
            <a:r>
              <a:t/>
            </a:r>
            <a:endParaRPr/>
          </a:p>
        </p:txBody>
      </p:sp>
      <p:pic>
        <p:nvPicPr>
          <p:cNvPr id="159" name="Google Shape;159;p17"/>
          <p:cNvPicPr preferRelativeResize="0"/>
          <p:nvPr/>
        </p:nvPicPr>
        <p:blipFill>
          <a:blip r:embed="rId3">
            <a:alphaModFix/>
          </a:blip>
          <a:stretch>
            <a:fillRect/>
          </a:stretch>
        </p:blipFill>
        <p:spPr>
          <a:xfrm>
            <a:off x="5370025" y="1561075"/>
            <a:ext cx="2630025" cy="2630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819150" y="2338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and Exam Format</a:t>
            </a:r>
            <a:endParaRPr/>
          </a:p>
        </p:txBody>
      </p:sp>
      <p:sp>
        <p:nvSpPr>
          <p:cNvPr id="165" name="Google Shape;165;p18"/>
          <p:cNvSpPr txBox="1"/>
          <p:nvPr>
            <p:ph idx="1" type="body"/>
          </p:nvPr>
        </p:nvSpPr>
        <p:spPr>
          <a:xfrm>
            <a:off x="246025" y="715100"/>
            <a:ext cx="8704500" cy="42090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b="1" lang="en"/>
              <a:t>Midterm 1: Oct. 22- 10%</a:t>
            </a:r>
            <a:endParaRPr b="1"/>
          </a:p>
          <a:p>
            <a:pPr indent="-292576" lvl="0" marL="457200" rtl="0" algn="l">
              <a:spcBef>
                <a:spcPts val="1200"/>
              </a:spcBef>
              <a:spcAft>
                <a:spcPts val="0"/>
              </a:spcAft>
              <a:buSzPct val="100000"/>
              <a:buChar char="-"/>
            </a:pPr>
            <a:r>
              <a:rPr lang="en"/>
              <a:t>You will be provided with a list of 10 concepts. You are </a:t>
            </a:r>
            <a:r>
              <a:rPr lang="en"/>
              <a:t>responsible</a:t>
            </a:r>
            <a:r>
              <a:rPr lang="en"/>
              <a:t> for </a:t>
            </a:r>
            <a:r>
              <a:rPr b="1" lang="en"/>
              <a:t>choosing</a:t>
            </a:r>
            <a:r>
              <a:rPr b="1" lang="en"/>
              <a:t> 6 of these</a:t>
            </a:r>
            <a:r>
              <a:rPr lang="en"/>
              <a:t> and providing:</a:t>
            </a:r>
            <a:endParaRPr/>
          </a:p>
          <a:p>
            <a:pPr indent="-282734" lvl="1" marL="914400" rtl="0" algn="l">
              <a:spcBef>
                <a:spcPts val="0"/>
              </a:spcBef>
              <a:spcAft>
                <a:spcPts val="0"/>
              </a:spcAft>
              <a:buSzPct val="100000"/>
              <a:buChar char="-"/>
            </a:pPr>
            <a:r>
              <a:rPr b="1" lang="en"/>
              <a:t>Definition: </a:t>
            </a:r>
            <a:r>
              <a:rPr lang="en"/>
              <a:t>Briefly define the concept in question</a:t>
            </a:r>
            <a:endParaRPr/>
          </a:p>
          <a:p>
            <a:pPr indent="-282734" lvl="1" marL="914400" rtl="0" algn="l">
              <a:spcBef>
                <a:spcPts val="0"/>
              </a:spcBef>
              <a:spcAft>
                <a:spcPts val="0"/>
              </a:spcAft>
              <a:buSzPct val="100000"/>
              <a:buChar char="-"/>
            </a:pPr>
            <a:r>
              <a:rPr b="1" lang="en"/>
              <a:t>Relevance:</a:t>
            </a:r>
            <a:r>
              <a:rPr lang="en"/>
              <a:t> Explanation of </a:t>
            </a:r>
            <a:r>
              <a:rPr lang="en"/>
              <a:t>its</a:t>
            </a:r>
            <a:r>
              <a:rPr lang="en"/>
              <a:t> Relevance to the course </a:t>
            </a:r>
            <a:endParaRPr/>
          </a:p>
          <a:p>
            <a:pPr indent="-282734" lvl="1" marL="914400" rtl="0" algn="l">
              <a:spcBef>
                <a:spcPts val="0"/>
              </a:spcBef>
              <a:spcAft>
                <a:spcPts val="0"/>
              </a:spcAft>
              <a:buSzPct val="100000"/>
              <a:buChar char="-"/>
            </a:pPr>
            <a:r>
              <a:rPr b="1" lang="en"/>
              <a:t>Criticism</a:t>
            </a:r>
            <a:r>
              <a:rPr lang="en"/>
              <a:t> of the concept (this could be taken from Mark’s lectures). </a:t>
            </a:r>
            <a:endParaRPr/>
          </a:p>
          <a:p>
            <a:pPr indent="-282734" lvl="2" marL="1371600" rtl="0" algn="l">
              <a:spcBef>
                <a:spcPts val="0"/>
              </a:spcBef>
              <a:spcAft>
                <a:spcPts val="0"/>
              </a:spcAft>
              <a:buSzPct val="100000"/>
              <a:buChar char="-"/>
            </a:pPr>
            <a:r>
              <a:rPr lang="en"/>
              <a:t>OR: You could use the concept in question to criticize something else. </a:t>
            </a:r>
            <a:endParaRPr/>
          </a:p>
          <a:p>
            <a:pPr indent="-282734" lvl="1" marL="914400" rtl="0" algn="l">
              <a:spcBef>
                <a:spcPts val="0"/>
              </a:spcBef>
              <a:spcAft>
                <a:spcPts val="0"/>
              </a:spcAft>
              <a:buSzPct val="100000"/>
              <a:buChar char="-"/>
            </a:pPr>
            <a:r>
              <a:rPr b="1" lang="en"/>
              <a:t>Novel Connection: </a:t>
            </a:r>
            <a:r>
              <a:rPr lang="en"/>
              <a:t>Connecting the chosen concept to another idea in the course. For example, if the concept is “Dualism”, you could choose to talk about it’s relation to one of the </a:t>
            </a:r>
            <a:r>
              <a:rPr lang="en"/>
              <a:t>approaches</a:t>
            </a:r>
            <a:r>
              <a:rPr lang="en"/>
              <a:t> to Cognitive Science discussed in class (Computational </a:t>
            </a:r>
            <a:r>
              <a:rPr lang="en"/>
              <a:t>Functionalism</a:t>
            </a:r>
            <a:r>
              <a:rPr lang="en"/>
              <a:t>, Connectionism, etc.)</a:t>
            </a:r>
            <a:endParaRPr/>
          </a:p>
          <a:p>
            <a:pPr indent="-292576" lvl="0" marL="457200" rtl="0" algn="l">
              <a:spcBef>
                <a:spcPts val="0"/>
              </a:spcBef>
              <a:spcAft>
                <a:spcPts val="0"/>
              </a:spcAft>
              <a:buSzPct val="100000"/>
              <a:buChar char="-"/>
            </a:pPr>
            <a:r>
              <a:rPr lang="en"/>
              <a:t>Aim to provide this information in approximately 200 words for each concept, although you can use as much space as is necessary. </a:t>
            </a:r>
            <a:endParaRPr/>
          </a:p>
          <a:p>
            <a:pPr indent="0" lvl="0" marL="0" rtl="0" algn="l">
              <a:spcBef>
                <a:spcPts val="1200"/>
              </a:spcBef>
              <a:spcAft>
                <a:spcPts val="0"/>
              </a:spcAft>
              <a:buNone/>
            </a:pPr>
            <a:r>
              <a:rPr b="1" lang="en"/>
              <a:t>Midterm 2: Feb. 11- 15%</a:t>
            </a:r>
            <a:endParaRPr b="1"/>
          </a:p>
          <a:p>
            <a:pPr indent="-292576" lvl="0" marL="457200" rtl="0" algn="l">
              <a:spcBef>
                <a:spcPts val="1200"/>
              </a:spcBef>
              <a:spcAft>
                <a:spcPts val="0"/>
              </a:spcAft>
              <a:buSzPct val="100000"/>
              <a:buChar char="-"/>
            </a:pPr>
            <a:r>
              <a:rPr b="1" lang="en"/>
              <a:t>Section 1:</a:t>
            </a:r>
            <a:r>
              <a:rPr lang="en"/>
              <a:t> Same as Midterm 1, except you will choose to answer </a:t>
            </a:r>
            <a:r>
              <a:rPr b="1" lang="en"/>
              <a:t>4 concepts out of a possible 9</a:t>
            </a:r>
            <a:r>
              <a:rPr lang="en"/>
              <a:t>. </a:t>
            </a:r>
            <a:endParaRPr/>
          </a:p>
          <a:p>
            <a:pPr indent="-292576" lvl="0" marL="457200" rtl="0" algn="l">
              <a:spcBef>
                <a:spcPts val="0"/>
              </a:spcBef>
              <a:spcAft>
                <a:spcPts val="0"/>
              </a:spcAft>
              <a:buSzPct val="100000"/>
              <a:buChar char="-"/>
            </a:pPr>
            <a:r>
              <a:rPr b="1" lang="en"/>
              <a:t>Section 2:</a:t>
            </a:r>
            <a:r>
              <a:rPr lang="en"/>
              <a:t> Long Essay Answer- Section 2 is a longer argumentative essay. Students will choose 1 out of 3 questions. 1000 words per answer. To successfully complete section 2, students will:</a:t>
            </a:r>
            <a:endParaRPr/>
          </a:p>
          <a:p>
            <a:pPr indent="-289084" lvl="1" marL="914400" rtl="0" algn="l">
              <a:spcBef>
                <a:spcPts val="0"/>
              </a:spcBef>
              <a:spcAft>
                <a:spcPts val="0"/>
              </a:spcAft>
              <a:buSzPct val="100000"/>
              <a:buChar char="-"/>
            </a:pPr>
            <a:r>
              <a:rPr lang="en" sz="1229"/>
              <a:t>State a clear and relevant thesis</a:t>
            </a:r>
            <a:endParaRPr sz="1229"/>
          </a:p>
          <a:p>
            <a:pPr indent="-289084" lvl="1" marL="914400" rtl="0" algn="l">
              <a:spcBef>
                <a:spcPts val="0"/>
              </a:spcBef>
              <a:spcAft>
                <a:spcPts val="0"/>
              </a:spcAft>
              <a:buSzPct val="100000"/>
              <a:buChar char="-"/>
            </a:pPr>
            <a:r>
              <a:rPr lang="en" sz="1229"/>
              <a:t>Critically review lecture material and reading material</a:t>
            </a:r>
            <a:endParaRPr sz="1229"/>
          </a:p>
          <a:p>
            <a:pPr indent="-289084" lvl="1" marL="914400" rtl="0" algn="l">
              <a:spcBef>
                <a:spcPts val="0"/>
              </a:spcBef>
              <a:spcAft>
                <a:spcPts val="0"/>
              </a:spcAft>
              <a:buSzPct val="100000"/>
              <a:buChar char="-"/>
            </a:pPr>
            <a:r>
              <a:rPr lang="en" sz="1229"/>
              <a:t>Make an argument, not a summary: do this by integrating reviewed material into their essay in a novel way, such that you can effectively defend the thesis</a:t>
            </a:r>
            <a:endParaRPr sz="1229"/>
          </a:p>
          <a:p>
            <a:pPr indent="0" lvl="0" marL="0" rtl="0" algn="l">
              <a:spcBef>
                <a:spcPts val="1200"/>
              </a:spcBef>
              <a:spcAft>
                <a:spcPts val="0"/>
              </a:spcAft>
              <a:buNone/>
            </a:pPr>
            <a:r>
              <a:rPr b="1" lang="en"/>
              <a:t>Final Exam: will be same format as midterm 2. </a:t>
            </a:r>
            <a:r>
              <a:rPr b="1" lang="en"/>
              <a:t> I will also do more in-depth explanations of tests assignments later tutorials, including tips for essay writing. </a:t>
            </a:r>
            <a:endParaRPr b="1"/>
          </a:p>
          <a:p>
            <a:pPr indent="-292576" lvl="0" marL="457200" rtl="0" algn="l">
              <a:spcBef>
                <a:spcPts val="1200"/>
              </a:spcBef>
              <a:spcAft>
                <a:spcPts val="0"/>
              </a:spcAft>
              <a:buSzPct val="100000"/>
              <a:buChar char="-"/>
            </a:pPr>
            <a:r>
              <a:rPr b="1" lang="en"/>
              <a:t>1st Essay- Nov.26: 2000 words- </a:t>
            </a:r>
            <a:r>
              <a:rPr b="1" lang="en">
                <a:highlight>
                  <a:srgbClr val="FFFF00"/>
                </a:highlight>
              </a:rPr>
              <a:t>Prompts for Essay 1 are now posted on Quercus</a:t>
            </a:r>
            <a:endParaRPr b="1">
              <a:highlight>
                <a:srgbClr val="FFFF00"/>
              </a:highlight>
            </a:endParaRPr>
          </a:p>
          <a:p>
            <a:pPr indent="-292576" lvl="0" marL="457200" rtl="0" algn="l">
              <a:spcBef>
                <a:spcPts val="0"/>
              </a:spcBef>
              <a:spcAft>
                <a:spcPts val="0"/>
              </a:spcAft>
              <a:buSzPct val="100000"/>
              <a:buChar char="-"/>
            </a:pPr>
            <a:r>
              <a:rPr b="1" lang="en"/>
              <a:t>2nd Essay Proposal- due Feb. 16</a:t>
            </a:r>
            <a:endParaRPr b="1"/>
          </a:p>
          <a:p>
            <a:pPr indent="-292576" lvl="0" marL="457200" rtl="0" algn="l">
              <a:spcBef>
                <a:spcPts val="0"/>
              </a:spcBef>
              <a:spcAft>
                <a:spcPts val="0"/>
              </a:spcAft>
              <a:buSzPct val="100000"/>
              <a:buChar char="-"/>
            </a:pPr>
            <a:r>
              <a:rPr b="1" lang="en"/>
              <a:t>Essay 2- due April 1: 3000 words</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Study Strategies: Novel Connections</a:t>
            </a:r>
            <a:endParaRPr/>
          </a:p>
        </p:txBody>
      </p:sp>
      <p:sp>
        <p:nvSpPr>
          <p:cNvPr id="171" name="Google Shape;171;p19"/>
          <p:cNvSpPr txBox="1"/>
          <p:nvPr>
            <p:ph idx="1" type="body"/>
          </p:nvPr>
        </p:nvSpPr>
        <p:spPr>
          <a:xfrm>
            <a:off x="524775" y="1378400"/>
            <a:ext cx="4739100" cy="3341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Tests and Essay Assignments will evaluate your ability to make connections between the concepts and the arguments in this course. </a:t>
            </a:r>
            <a:endParaRPr/>
          </a:p>
          <a:p>
            <a:pPr indent="0" lvl="0" marL="0" rtl="0" algn="l">
              <a:spcBef>
                <a:spcPts val="1200"/>
              </a:spcBef>
              <a:spcAft>
                <a:spcPts val="0"/>
              </a:spcAft>
              <a:buNone/>
            </a:pPr>
            <a:r>
              <a:rPr lang="en"/>
              <a:t>Making connections enhances your ability to generate new arguments and allows you to master the content faster. </a:t>
            </a:r>
            <a:endParaRPr/>
          </a:p>
          <a:p>
            <a:pPr indent="0" lvl="0" marL="0" rtl="0" algn="l">
              <a:spcBef>
                <a:spcPts val="1200"/>
              </a:spcBef>
              <a:spcAft>
                <a:spcPts val="0"/>
              </a:spcAft>
              <a:buNone/>
            </a:pPr>
            <a:r>
              <a:rPr lang="en"/>
              <a:t>Example: Spreading of </a:t>
            </a:r>
            <a:r>
              <a:rPr lang="en"/>
              <a:t>Activation</a:t>
            </a:r>
            <a:r>
              <a:rPr lang="en"/>
              <a:t> Model for Concepts (Smith, 1995)</a:t>
            </a:r>
            <a:endParaRPr/>
          </a:p>
          <a:p>
            <a:pPr indent="-311150" lvl="0" marL="457200" rtl="0" algn="l">
              <a:spcBef>
                <a:spcPts val="1200"/>
              </a:spcBef>
              <a:spcAft>
                <a:spcPts val="0"/>
              </a:spcAft>
              <a:buSzPts val="1300"/>
              <a:buChar char="-"/>
            </a:pPr>
            <a:r>
              <a:rPr lang="en"/>
              <a:t>Used as potential explanation for speed of categorization</a:t>
            </a:r>
            <a:endParaRPr/>
          </a:p>
          <a:p>
            <a:pPr indent="-311150" lvl="0" marL="457200" rtl="0" algn="l">
              <a:spcBef>
                <a:spcPts val="0"/>
              </a:spcBef>
              <a:spcAft>
                <a:spcPts val="0"/>
              </a:spcAft>
              <a:buSzPts val="1300"/>
              <a:buChar char="-"/>
            </a:pPr>
            <a:r>
              <a:rPr b="1" lang="en">
                <a:highlight>
                  <a:srgbClr val="FFFF00"/>
                </a:highlight>
              </a:rPr>
              <a:t>“Spreading of activation”:</a:t>
            </a:r>
            <a:r>
              <a:rPr b="1" lang="en"/>
              <a:t> Language for patterns that occur when describing changes in </a:t>
            </a:r>
            <a:r>
              <a:rPr b="1" lang="en">
                <a:highlight>
                  <a:srgbClr val="FFFF00"/>
                </a:highlight>
              </a:rPr>
              <a:t>hemispheric activation</a:t>
            </a:r>
            <a:r>
              <a:rPr b="1" lang="en"/>
              <a:t> in our brains</a:t>
            </a:r>
            <a:endParaRPr b="1"/>
          </a:p>
          <a:p>
            <a:pPr indent="-311150" lvl="0" marL="457200" rtl="0" algn="l">
              <a:spcBef>
                <a:spcPts val="0"/>
              </a:spcBef>
              <a:spcAft>
                <a:spcPts val="0"/>
              </a:spcAft>
              <a:buSzPts val="1300"/>
              <a:buChar char="-"/>
            </a:pPr>
            <a:r>
              <a:rPr b="1" lang="en"/>
              <a:t>Also used in artificial intelligence approaches to </a:t>
            </a:r>
            <a:r>
              <a:rPr b="1" lang="en">
                <a:highlight>
                  <a:srgbClr val="FFFF00"/>
                </a:highlight>
              </a:rPr>
              <a:t>train neural networks</a:t>
            </a:r>
            <a:endParaRPr>
              <a:highlight>
                <a:srgbClr val="FFFF00"/>
              </a:highlight>
            </a:endParaRPr>
          </a:p>
        </p:txBody>
      </p:sp>
      <p:pic>
        <p:nvPicPr>
          <p:cNvPr id="172" name="Google Shape;172;p19"/>
          <p:cNvPicPr preferRelativeResize="0"/>
          <p:nvPr/>
        </p:nvPicPr>
        <p:blipFill>
          <a:blip r:embed="rId3">
            <a:alphaModFix/>
          </a:blip>
          <a:stretch>
            <a:fillRect/>
          </a:stretch>
        </p:blipFill>
        <p:spPr>
          <a:xfrm>
            <a:off x="5263950" y="1378400"/>
            <a:ext cx="3375800" cy="3488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0"/>
          <p:cNvSpPr txBox="1"/>
          <p:nvPr>
            <p:ph type="title"/>
          </p:nvPr>
        </p:nvSpPr>
        <p:spPr>
          <a:xfrm>
            <a:off x="819150" y="5517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to Make Connections? </a:t>
            </a:r>
            <a:endParaRPr/>
          </a:p>
        </p:txBody>
      </p:sp>
      <p:sp>
        <p:nvSpPr>
          <p:cNvPr id="178" name="Google Shape;178;p20"/>
          <p:cNvSpPr txBox="1"/>
          <p:nvPr>
            <p:ph idx="1" type="body"/>
          </p:nvPr>
        </p:nvSpPr>
        <p:spPr>
          <a:xfrm>
            <a:off x="819150" y="1196350"/>
            <a:ext cx="7505700" cy="1721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You can train your ability to make connections by doing the following:</a:t>
            </a:r>
            <a:endParaRPr/>
          </a:p>
          <a:p>
            <a:pPr indent="-311150" lvl="0" marL="457200" rtl="0" algn="l">
              <a:spcBef>
                <a:spcPts val="1200"/>
              </a:spcBef>
              <a:spcAft>
                <a:spcPts val="0"/>
              </a:spcAft>
              <a:buSzPts val="1300"/>
              <a:buChar char="-"/>
            </a:pPr>
            <a:r>
              <a:rPr b="1" lang="en"/>
              <a:t>Collaborating with Other Students</a:t>
            </a:r>
            <a:r>
              <a:rPr lang="en"/>
              <a:t>: Form study groups, get to know one another and practice taking each other's perspectives</a:t>
            </a:r>
            <a:endParaRPr/>
          </a:p>
          <a:p>
            <a:pPr indent="-311150" lvl="0" marL="457200" rtl="0" algn="l">
              <a:spcBef>
                <a:spcPts val="0"/>
              </a:spcBef>
              <a:spcAft>
                <a:spcPts val="0"/>
              </a:spcAft>
              <a:buSzPts val="1300"/>
              <a:buChar char="-"/>
            </a:pPr>
            <a:r>
              <a:rPr b="1" lang="en"/>
              <a:t>Recognise Before Recall</a:t>
            </a:r>
            <a:r>
              <a:rPr lang="en"/>
              <a:t>: Try testing your ability to recall the argument of the course, using the concepts presented in lecture. </a:t>
            </a:r>
            <a:endParaRPr/>
          </a:p>
          <a:p>
            <a:pPr indent="-311150" lvl="0" marL="457200" rtl="0" algn="l">
              <a:spcBef>
                <a:spcPts val="0"/>
              </a:spcBef>
              <a:spcAft>
                <a:spcPts val="0"/>
              </a:spcAft>
              <a:buSzPts val="1300"/>
              <a:buChar char="-"/>
            </a:pPr>
            <a:r>
              <a:rPr b="1" lang="en"/>
              <a:t>Synthesise:</a:t>
            </a:r>
            <a:r>
              <a:rPr lang="en"/>
              <a:t> Explore how different ideas combine together- can this make your argument stronger?</a:t>
            </a:r>
            <a:endParaRPr/>
          </a:p>
          <a:p>
            <a:pPr indent="-311150" lvl="0" marL="457200" rtl="0" algn="l">
              <a:spcBef>
                <a:spcPts val="0"/>
              </a:spcBef>
              <a:spcAft>
                <a:spcPts val="0"/>
              </a:spcAft>
              <a:buSzPts val="1300"/>
              <a:buChar char="-"/>
            </a:pPr>
            <a:r>
              <a:rPr b="1" lang="en"/>
              <a:t>Diagram: </a:t>
            </a:r>
            <a:r>
              <a:rPr lang="en"/>
              <a:t>Visualise the relationships between concepts using a mind-map</a:t>
            </a:r>
            <a:endParaRPr/>
          </a:p>
        </p:txBody>
      </p:sp>
      <p:pic>
        <p:nvPicPr>
          <p:cNvPr id="179" name="Google Shape;179;p20"/>
          <p:cNvPicPr preferRelativeResize="0"/>
          <p:nvPr/>
        </p:nvPicPr>
        <p:blipFill>
          <a:blip r:embed="rId3">
            <a:alphaModFix/>
          </a:blip>
          <a:stretch>
            <a:fillRect/>
          </a:stretch>
        </p:blipFill>
        <p:spPr>
          <a:xfrm>
            <a:off x="2704975" y="2983150"/>
            <a:ext cx="3018350" cy="1690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1"/>
          <p:cNvSpPr txBox="1"/>
          <p:nvPr>
            <p:ph type="title"/>
          </p:nvPr>
        </p:nvSpPr>
        <p:spPr>
          <a:xfrm>
            <a:off x="750675" y="29015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My Role as a TA, Tutorial Structure: What to expect going forward</a:t>
            </a:r>
            <a:endParaRPr/>
          </a:p>
        </p:txBody>
      </p:sp>
      <p:sp>
        <p:nvSpPr>
          <p:cNvPr id="185" name="Google Shape;185;p21"/>
          <p:cNvSpPr txBox="1"/>
          <p:nvPr>
            <p:ph idx="1" type="body"/>
          </p:nvPr>
        </p:nvSpPr>
        <p:spPr>
          <a:xfrm>
            <a:off x="819150" y="1184425"/>
            <a:ext cx="7505700" cy="36900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a:t>What I can do: </a:t>
            </a:r>
            <a:endParaRPr/>
          </a:p>
          <a:p>
            <a:pPr indent="-304959" lvl="0" marL="457200" rtl="0" algn="l">
              <a:spcBef>
                <a:spcPts val="1200"/>
              </a:spcBef>
              <a:spcAft>
                <a:spcPts val="0"/>
              </a:spcAft>
              <a:buSzPct val="100000"/>
              <a:buChar char="-"/>
            </a:pPr>
            <a:r>
              <a:rPr lang="en"/>
              <a:t>Explain test and assignment formatting and structure</a:t>
            </a:r>
            <a:endParaRPr/>
          </a:p>
          <a:p>
            <a:pPr indent="-304959" lvl="0" marL="457200" rtl="0" algn="l">
              <a:spcBef>
                <a:spcPts val="0"/>
              </a:spcBef>
              <a:spcAft>
                <a:spcPts val="0"/>
              </a:spcAft>
              <a:buSzPct val="100000"/>
              <a:buChar char="-"/>
            </a:pPr>
            <a:r>
              <a:rPr lang="en"/>
              <a:t>Give advice on what’s expected </a:t>
            </a:r>
            <a:endParaRPr/>
          </a:p>
          <a:p>
            <a:pPr indent="-304959" lvl="0" marL="457200" rtl="0" algn="l">
              <a:spcBef>
                <a:spcPts val="0"/>
              </a:spcBef>
              <a:spcAft>
                <a:spcPts val="0"/>
              </a:spcAft>
              <a:buSzPct val="100000"/>
              <a:buChar char="-"/>
            </a:pPr>
            <a:r>
              <a:rPr lang="en"/>
              <a:t>Discuss COG 250 content</a:t>
            </a:r>
            <a:endParaRPr/>
          </a:p>
          <a:p>
            <a:pPr indent="0" lvl="0" marL="0" rtl="0" algn="l">
              <a:spcBef>
                <a:spcPts val="1200"/>
              </a:spcBef>
              <a:spcAft>
                <a:spcPts val="0"/>
              </a:spcAft>
              <a:buNone/>
            </a:pPr>
            <a:r>
              <a:rPr lang="en"/>
              <a:t>What I can’t do:</a:t>
            </a:r>
            <a:endParaRPr/>
          </a:p>
          <a:p>
            <a:pPr indent="-304959" lvl="0" marL="457200" rtl="0" algn="l">
              <a:spcBef>
                <a:spcPts val="1200"/>
              </a:spcBef>
              <a:spcAft>
                <a:spcPts val="0"/>
              </a:spcAft>
              <a:buSzPct val="100000"/>
              <a:buChar char="-"/>
            </a:pPr>
            <a:r>
              <a:rPr lang="en"/>
              <a:t>Be consulted for your answers</a:t>
            </a:r>
            <a:endParaRPr/>
          </a:p>
          <a:p>
            <a:pPr indent="-304959" lvl="0" marL="457200" rtl="0" algn="l">
              <a:spcBef>
                <a:spcPts val="0"/>
              </a:spcBef>
              <a:spcAft>
                <a:spcPts val="0"/>
              </a:spcAft>
              <a:buSzPct val="100000"/>
              <a:buChar char="-"/>
            </a:pPr>
            <a:r>
              <a:rPr lang="en"/>
              <a:t>Provide terms that will be on the test</a:t>
            </a:r>
            <a:endParaRPr/>
          </a:p>
          <a:p>
            <a:pPr indent="0" lvl="0" marL="0" rtl="0" algn="l">
              <a:spcBef>
                <a:spcPts val="1200"/>
              </a:spcBef>
              <a:spcAft>
                <a:spcPts val="0"/>
              </a:spcAft>
              <a:buNone/>
            </a:pPr>
            <a:r>
              <a:rPr b="1" lang="en" u="sng"/>
              <a:t>Tutorial Structure</a:t>
            </a:r>
            <a:r>
              <a:rPr lang="en"/>
              <a:t>- First 30 minutes: </a:t>
            </a:r>
            <a:endParaRPr/>
          </a:p>
          <a:p>
            <a:pPr indent="-304959" lvl="0" marL="457200" rtl="0" algn="l">
              <a:spcBef>
                <a:spcPts val="1200"/>
              </a:spcBef>
              <a:spcAft>
                <a:spcPts val="0"/>
              </a:spcAft>
              <a:buSzPct val="100000"/>
              <a:buChar char="-"/>
            </a:pPr>
            <a:r>
              <a:rPr lang="en"/>
              <a:t>Info from me about assignments/tests</a:t>
            </a:r>
            <a:endParaRPr/>
          </a:p>
          <a:p>
            <a:pPr indent="-304959" lvl="0" marL="457200" rtl="0" algn="l">
              <a:spcBef>
                <a:spcPts val="0"/>
              </a:spcBef>
              <a:spcAft>
                <a:spcPts val="0"/>
              </a:spcAft>
              <a:buSzPct val="100000"/>
              <a:buChar char="-"/>
            </a:pPr>
            <a:r>
              <a:rPr lang="en"/>
              <a:t>Lecture Review- important course concepts and compelling connections</a:t>
            </a:r>
            <a:endParaRPr/>
          </a:p>
          <a:p>
            <a:pPr indent="0" lvl="0" marL="0" rtl="0" algn="l">
              <a:spcBef>
                <a:spcPts val="1200"/>
              </a:spcBef>
              <a:spcAft>
                <a:spcPts val="0"/>
              </a:spcAft>
              <a:buNone/>
            </a:pPr>
            <a:r>
              <a:rPr lang="en"/>
              <a:t>Last 20 minutes:</a:t>
            </a:r>
            <a:endParaRPr/>
          </a:p>
          <a:p>
            <a:pPr indent="-304959" lvl="0" marL="457200" rtl="0" algn="l">
              <a:spcBef>
                <a:spcPts val="1200"/>
              </a:spcBef>
              <a:spcAft>
                <a:spcPts val="0"/>
              </a:spcAft>
              <a:buSzPct val="100000"/>
              <a:buChar char="-"/>
            </a:pPr>
            <a:r>
              <a:rPr lang="en"/>
              <a:t>Discussion questions/activities</a:t>
            </a:r>
            <a:endParaRPr/>
          </a:p>
          <a:p>
            <a:pPr indent="-304959" lvl="0" marL="457200" rtl="0" algn="l">
              <a:spcBef>
                <a:spcPts val="0"/>
              </a:spcBef>
              <a:spcAft>
                <a:spcPts val="0"/>
              </a:spcAft>
              <a:buSzPct val="100000"/>
              <a:buChar char="-"/>
            </a:pPr>
            <a:r>
              <a:rPr lang="en"/>
              <a:t>Opportunity for you to ask me questions about the content, tests, assignments, or other aspects of the course.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2"/>
          <p:cNvSpPr txBox="1"/>
          <p:nvPr>
            <p:ph type="title"/>
          </p:nvPr>
        </p:nvSpPr>
        <p:spPr>
          <a:xfrm>
            <a:off x="819150" y="3478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Lecture 1 Review: How to do Cognitive Science</a:t>
            </a:r>
            <a:endParaRPr/>
          </a:p>
        </p:txBody>
      </p:sp>
      <p:sp>
        <p:nvSpPr>
          <p:cNvPr id="191" name="Google Shape;191;p22"/>
          <p:cNvSpPr txBox="1"/>
          <p:nvPr>
            <p:ph idx="1" type="body"/>
          </p:nvPr>
        </p:nvSpPr>
        <p:spPr>
          <a:xfrm>
            <a:off x="819150" y="878225"/>
            <a:ext cx="7505700" cy="40053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There are several different disciplines which attempt to explain the mind at different levels of analysis. The role of cognitive science is to determine the relationship between these different levels and disciplines that study the mind: </a:t>
            </a:r>
            <a:endParaRPr/>
          </a:p>
          <a:p>
            <a:pPr indent="-298768" lvl="0" marL="457200" rtl="0" algn="l">
              <a:spcBef>
                <a:spcPts val="1200"/>
              </a:spcBef>
              <a:spcAft>
                <a:spcPts val="0"/>
              </a:spcAft>
              <a:buSzPct val="100000"/>
              <a:buChar char="-"/>
            </a:pPr>
            <a:r>
              <a:rPr b="1" lang="en"/>
              <a:t>Level: </a:t>
            </a:r>
            <a:r>
              <a:rPr lang="en"/>
              <a:t>Culture and distributed cognition—</a:t>
            </a:r>
            <a:r>
              <a:rPr b="1" lang="en"/>
              <a:t>Discipline: </a:t>
            </a:r>
            <a:r>
              <a:rPr lang="en"/>
              <a:t>Anthropology  </a:t>
            </a:r>
            <a:endParaRPr/>
          </a:p>
          <a:p>
            <a:pPr indent="-298768" lvl="0" marL="457200" rtl="0" algn="l">
              <a:spcBef>
                <a:spcPts val="0"/>
              </a:spcBef>
              <a:spcAft>
                <a:spcPts val="0"/>
              </a:spcAft>
              <a:buSzPct val="100000"/>
              <a:buChar char="-"/>
            </a:pPr>
            <a:r>
              <a:rPr b="1" lang="en"/>
              <a:t>Level:</a:t>
            </a:r>
            <a:r>
              <a:rPr lang="en"/>
              <a:t> Language and language structure or processing—</a:t>
            </a:r>
            <a:r>
              <a:rPr b="1" lang="en"/>
              <a:t>Discipline: </a:t>
            </a:r>
            <a:r>
              <a:rPr lang="en"/>
              <a:t>Linguistics </a:t>
            </a:r>
            <a:endParaRPr/>
          </a:p>
          <a:p>
            <a:pPr indent="-298768" lvl="0" marL="457200" rtl="0" algn="l">
              <a:spcBef>
                <a:spcPts val="0"/>
              </a:spcBef>
              <a:spcAft>
                <a:spcPts val="0"/>
              </a:spcAft>
              <a:buSzPct val="100000"/>
              <a:buChar char="-"/>
            </a:pPr>
            <a:r>
              <a:rPr b="1" lang="en"/>
              <a:t>Level:</a:t>
            </a:r>
            <a:r>
              <a:rPr lang="en"/>
              <a:t> Behavior–</a:t>
            </a:r>
            <a:r>
              <a:rPr b="1" lang="en"/>
              <a:t>Discipline:</a:t>
            </a:r>
            <a:r>
              <a:rPr lang="en"/>
              <a:t> Psychology </a:t>
            </a:r>
            <a:endParaRPr/>
          </a:p>
          <a:p>
            <a:pPr indent="-298768" lvl="0" marL="457200" rtl="0" algn="l">
              <a:spcBef>
                <a:spcPts val="0"/>
              </a:spcBef>
              <a:spcAft>
                <a:spcPts val="0"/>
              </a:spcAft>
              <a:buSzPct val="100000"/>
              <a:buChar char="-"/>
            </a:pPr>
            <a:r>
              <a:rPr b="1" lang="en"/>
              <a:t>Level: </a:t>
            </a:r>
            <a:r>
              <a:rPr lang="en"/>
              <a:t>Information processing and machine simulations—</a:t>
            </a:r>
            <a:r>
              <a:rPr b="1" lang="en"/>
              <a:t>Discipline: </a:t>
            </a:r>
            <a:r>
              <a:rPr lang="en"/>
              <a:t>Computer Science  </a:t>
            </a:r>
            <a:endParaRPr/>
          </a:p>
          <a:p>
            <a:pPr indent="-298768" lvl="0" marL="457200" rtl="0" algn="l">
              <a:spcBef>
                <a:spcPts val="0"/>
              </a:spcBef>
              <a:spcAft>
                <a:spcPts val="0"/>
              </a:spcAft>
              <a:buSzPct val="100000"/>
              <a:buChar char="-"/>
            </a:pPr>
            <a:r>
              <a:rPr b="1" lang="en"/>
              <a:t>Level:</a:t>
            </a:r>
            <a:r>
              <a:rPr lang="en"/>
              <a:t> Brain-imaging and neurophysiology—</a:t>
            </a:r>
            <a:r>
              <a:rPr b="1" lang="en"/>
              <a:t>Discipline: </a:t>
            </a:r>
            <a:r>
              <a:rPr lang="en"/>
              <a:t>Neuroscience</a:t>
            </a:r>
            <a:endParaRPr/>
          </a:p>
          <a:p>
            <a:pPr indent="0" lvl="0" marL="0" rtl="0" algn="l">
              <a:spcBef>
                <a:spcPts val="1200"/>
              </a:spcBef>
              <a:spcAft>
                <a:spcPts val="0"/>
              </a:spcAft>
              <a:buNone/>
            </a:pPr>
            <a:r>
              <a:rPr lang="en"/>
              <a:t>The role of Philosophy: It makes a conceptual unity of these disciplines and tries to provide bridging constructs/common conceptual terms between them.</a:t>
            </a:r>
            <a:endParaRPr/>
          </a:p>
          <a:p>
            <a:pPr indent="0" lvl="0" marL="0" rtl="0" algn="l">
              <a:spcBef>
                <a:spcPts val="1200"/>
              </a:spcBef>
              <a:spcAft>
                <a:spcPts val="0"/>
              </a:spcAft>
              <a:buNone/>
            </a:pPr>
            <a:r>
              <a:rPr lang="en"/>
              <a:t>Cognitive Science is thus a discipline that studies the mind in terms of the interaction between all these other disciplines. This makes the role of the cognitive scientist much like the philosopher in terms of their eye for cross-discipline interactions. </a:t>
            </a:r>
            <a:endParaRPr/>
          </a:p>
          <a:p>
            <a:pPr indent="0" lvl="0" marL="0" rtl="0" algn="l">
              <a:spcBef>
                <a:spcPts val="1200"/>
              </a:spcBef>
              <a:spcAft>
                <a:spcPts val="0"/>
              </a:spcAft>
              <a:buNone/>
            </a:pPr>
            <a:r>
              <a:rPr b="1" lang="en">
                <a:highlight>
                  <a:srgbClr val="FFFF00"/>
                </a:highlight>
              </a:rPr>
              <a:t>Synthetic Philosophy</a:t>
            </a:r>
            <a:r>
              <a:rPr lang="en">
                <a:highlight>
                  <a:srgbClr val="FFFF00"/>
                </a:highlight>
              </a:rPr>
              <a:t>:</a:t>
            </a:r>
            <a:r>
              <a:rPr lang="en"/>
              <a:t> aims at developing new frameworks. “Synthetic philosophy” is a style of philosophy that brings together insights from the special sciences in order to develop new theoretical frameworks for thinking about those special sciences and topics in philosophy (Schliesser 2019). </a:t>
            </a:r>
            <a:endParaRPr/>
          </a:p>
          <a:p>
            <a:pPr indent="0" lvl="0" marL="0" rtl="0" algn="l">
              <a:spcBef>
                <a:spcPts val="1200"/>
              </a:spcBef>
              <a:spcAft>
                <a:spcPts val="1200"/>
              </a:spcAft>
              <a:buNone/>
            </a:pPr>
            <a:r>
              <a:rPr lang="en"/>
              <a:t>In so doing, cognitive science aims to achieve an</a:t>
            </a:r>
            <a:r>
              <a:rPr b="1" i="1" lang="en"/>
              <a:t> interdisciplinary study of the mind, in an attempt to discover how these levels of examining cognition relate to one another and thus provide a fuller, more synthesized account of what cognition is.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3"/>
          <p:cNvSpPr txBox="1"/>
          <p:nvPr>
            <p:ph type="title"/>
          </p:nvPr>
        </p:nvSpPr>
        <p:spPr>
          <a:xfrm>
            <a:off x="762050" y="4867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Lecture 1: Problems posed by Cognitive Science</a:t>
            </a:r>
            <a:endParaRPr/>
          </a:p>
        </p:txBody>
      </p:sp>
      <p:sp>
        <p:nvSpPr>
          <p:cNvPr id="197" name="Google Shape;197;p23"/>
          <p:cNvSpPr txBox="1"/>
          <p:nvPr>
            <p:ph idx="1" type="body"/>
          </p:nvPr>
        </p:nvSpPr>
        <p:spPr>
          <a:xfrm>
            <a:off x="819150" y="1441300"/>
            <a:ext cx="7505700" cy="33768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AutoNum type="arabicPeriod"/>
            </a:pPr>
            <a:r>
              <a:rPr b="1" lang="en"/>
              <a:t>The problem of Equivocation</a:t>
            </a:r>
            <a:r>
              <a:rPr lang="en"/>
              <a:t>: Equivocation involves an inherent ambiguity in any explanation. It occurs when we have two different systems that are using the same language, but in entirely different ways. </a:t>
            </a:r>
            <a:endParaRPr/>
          </a:p>
          <a:p>
            <a:pPr indent="-311150" lvl="0" marL="457200" rtl="0" algn="l">
              <a:spcBef>
                <a:spcPts val="0"/>
              </a:spcBef>
              <a:spcAft>
                <a:spcPts val="0"/>
              </a:spcAft>
              <a:buSzPts val="1300"/>
              <a:buChar char="-"/>
            </a:pPr>
            <a:r>
              <a:rPr lang="en"/>
              <a:t>Consider the term: “Information”</a:t>
            </a:r>
            <a:endParaRPr/>
          </a:p>
          <a:p>
            <a:pPr indent="-298450" lvl="1" marL="914400" rtl="0" algn="l">
              <a:spcBef>
                <a:spcPts val="0"/>
              </a:spcBef>
              <a:spcAft>
                <a:spcPts val="0"/>
              </a:spcAft>
              <a:buSzPts val="1100"/>
              <a:buChar char="-"/>
            </a:pPr>
            <a:r>
              <a:rPr lang="en"/>
              <a:t>in genetics, information is “encoded”- how those particles in gene are internalized</a:t>
            </a:r>
            <a:endParaRPr/>
          </a:p>
          <a:p>
            <a:pPr indent="-298450" lvl="1" marL="914400" rtl="0" algn="l">
              <a:spcBef>
                <a:spcPts val="0"/>
              </a:spcBef>
              <a:spcAft>
                <a:spcPts val="0"/>
              </a:spcAft>
              <a:buSzPts val="1100"/>
              <a:buChar char="-"/>
            </a:pPr>
            <a:r>
              <a:rPr lang="en"/>
              <a:t>Physics- the term information pertains to changes in the entropy of the system </a:t>
            </a:r>
            <a:endParaRPr/>
          </a:p>
          <a:p>
            <a:pPr indent="-311150" lvl="0" marL="457200" rtl="0" algn="l">
              <a:spcBef>
                <a:spcPts val="0"/>
              </a:spcBef>
              <a:spcAft>
                <a:spcPts val="0"/>
              </a:spcAft>
              <a:buSzPts val="1300"/>
              <a:buChar char="-"/>
            </a:pPr>
            <a:r>
              <a:rPr lang="en"/>
              <a:t>As we will see, the term “Computation” is also subject to equivocation in different fields.</a:t>
            </a:r>
            <a:endParaRPr/>
          </a:p>
          <a:p>
            <a:pPr indent="0" lvl="0" marL="0" rtl="0" algn="l">
              <a:spcBef>
                <a:spcPts val="1200"/>
              </a:spcBef>
              <a:spcAft>
                <a:spcPts val="0"/>
              </a:spcAft>
              <a:buNone/>
            </a:pPr>
            <a:r>
              <a:t/>
            </a:r>
            <a:endParaRPr/>
          </a:p>
          <a:p>
            <a:pPr indent="-311150" lvl="0" marL="457200" rtl="0" algn="l">
              <a:spcBef>
                <a:spcPts val="1200"/>
              </a:spcBef>
              <a:spcAft>
                <a:spcPts val="0"/>
              </a:spcAft>
              <a:buSzPts val="1300"/>
              <a:buAutoNum type="arabicPeriod"/>
            </a:pPr>
            <a:r>
              <a:rPr b="1" lang="en"/>
              <a:t>The Siloing problem</a:t>
            </a:r>
            <a:r>
              <a:rPr lang="en"/>
              <a:t> of the specialized sciences</a:t>
            </a:r>
            <a:endParaRPr/>
          </a:p>
          <a:p>
            <a:pPr indent="-298450" lvl="1" marL="914400" rtl="0" algn="l">
              <a:spcBef>
                <a:spcPts val="0"/>
              </a:spcBef>
              <a:spcAft>
                <a:spcPts val="0"/>
              </a:spcAft>
              <a:buSzPts val="1100"/>
              <a:buAutoNum type="alphaLcPeriod"/>
            </a:pPr>
            <a:r>
              <a:rPr lang="en"/>
              <a:t>Siloing: a special science pays only attention to what an individual system is doing, instead of paying attention to the actions of </a:t>
            </a:r>
            <a:r>
              <a:rPr lang="en"/>
              <a:t>its</a:t>
            </a:r>
            <a:r>
              <a:rPr lang="en"/>
              <a:t> neighboring sciences </a:t>
            </a:r>
            <a:endParaRPr/>
          </a:p>
          <a:p>
            <a:pPr indent="0" lvl="0" marL="0" rtl="0" algn="l">
              <a:spcBef>
                <a:spcPts val="1200"/>
              </a:spcBef>
              <a:spcAft>
                <a:spcPts val="1200"/>
              </a:spcAft>
              <a:buNone/>
            </a:pPr>
            <a:r>
              <a:rPr lang="en"/>
              <a:t>In both cases, an interdisciplinary approach that synthesizes disciplines together is well-equipped to provide the conceptual clarity necessary for examining cognition </a:t>
            </a:r>
            <a:r>
              <a:rPr lang="en"/>
              <a:t>across</a:t>
            </a:r>
            <a:r>
              <a:rPr lang="en"/>
              <a:t> different levels of analysis.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4"/>
          <p:cNvSpPr txBox="1"/>
          <p:nvPr>
            <p:ph type="title"/>
          </p:nvPr>
        </p:nvSpPr>
        <p:spPr>
          <a:xfrm>
            <a:off x="819150" y="3561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Lecture 2 Review: What is a Mind?</a:t>
            </a:r>
            <a:endParaRPr/>
          </a:p>
        </p:txBody>
      </p:sp>
      <p:sp>
        <p:nvSpPr>
          <p:cNvPr id="203" name="Google Shape;203;p24"/>
          <p:cNvSpPr txBox="1"/>
          <p:nvPr>
            <p:ph idx="1" type="body"/>
          </p:nvPr>
        </p:nvSpPr>
        <p:spPr>
          <a:xfrm>
            <a:off x="819150" y="943500"/>
            <a:ext cx="7505700" cy="383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Scientific Revolution:</a:t>
            </a:r>
            <a:r>
              <a:rPr lang="en"/>
              <a:t> period of rapid mathematical and technological advancement, leading to discoveries of inertial motion: objects in the universe aren’t moving with a sense of purpose. Their behaviour follows a series of </a:t>
            </a:r>
            <a:r>
              <a:rPr lang="en"/>
              <a:t>mathematical</a:t>
            </a:r>
            <a:r>
              <a:rPr lang="en"/>
              <a:t> laws (as studied by physics). </a:t>
            </a:r>
            <a:endParaRPr/>
          </a:p>
          <a:p>
            <a:pPr indent="0" lvl="0" marL="0" rtl="0" algn="l">
              <a:spcBef>
                <a:spcPts val="1200"/>
              </a:spcBef>
              <a:spcAft>
                <a:spcPts val="0"/>
              </a:spcAft>
              <a:buNone/>
            </a:pPr>
            <a:r>
              <a:rPr b="1" lang="en"/>
              <a:t>Rene</a:t>
            </a:r>
            <a:r>
              <a:rPr b="1" lang="en"/>
              <a:t> Descartes:</a:t>
            </a:r>
            <a:r>
              <a:rPr lang="en"/>
              <a:t> </a:t>
            </a:r>
            <a:r>
              <a:rPr lang="en"/>
              <a:t>argues that what we need in order to know the world and derive certainty is to make our mind a mathematical, a logical machine. </a:t>
            </a:r>
            <a:endParaRPr/>
          </a:p>
          <a:p>
            <a:pPr indent="-311150" lvl="0" marL="457200" rtl="0" algn="l">
              <a:spcBef>
                <a:spcPts val="1200"/>
              </a:spcBef>
              <a:spcAft>
                <a:spcPts val="0"/>
              </a:spcAft>
              <a:buSzPts val="1300"/>
              <a:buChar char="-"/>
            </a:pPr>
            <a:r>
              <a:rPr b="1" lang="en"/>
              <a:t>Material Substances: </a:t>
            </a:r>
            <a:r>
              <a:rPr lang="en"/>
              <a:t>can be mathematically measured, calculated, predicted and manipulated. </a:t>
            </a:r>
            <a:endParaRPr/>
          </a:p>
          <a:p>
            <a:pPr indent="-307522" lvl="1" marL="914400" rtl="0" algn="l">
              <a:spcBef>
                <a:spcPts val="0"/>
              </a:spcBef>
              <a:spcAft>
                <a:spcPts val="0"/>
              </a:spcAft>
              <a:buSzPts val="1243"/>
              <a:buChar char="-"/>
            </a:pPr>
            <a:r>
              <a:rPr b="1" lang="en" sz="1243"/>
              <a:t>Primary properties:</a:t>
            </a:r>
            <a:r>
              <a:rPr lang="en" sz="1243"/>
              <a:t> are actually “real” properties in the world, exist in objects. These mathematical properties are objective properties that exist in the world.</a:t>
            </a:r>
            <a:endParaRPr sz="1243"/>
          </a:p>
          <a:p>
            <a:pPr indent="-311150" lvl="0" marL="457200" rtl="0" algn="l">
              <a:spcBef>
                <a:spcPts val="0"/>
              </a:spcBef>
              <a:spcAft>
                <a:spcPts val="0"/>
              </a:spcAft>
              <a:buSzPts val="1300"/>
              <a:buChar char="-"/>
            </a:pPr>
            <a:r>
              <a:rPr b="1" lang="en"/>
              <a:t>Mental Substances: </a:t>
            </a:r>
            <a:r>
              <a:rPr lang="en"/>
              <a:t>non-mathematical, subjective and exist in our minds as part of our experience, but not in the world. They were said to be illusory as they only exist as a subject of our experience. </a:t>
            </a:r>
            <a:endParaRPr/>
          </a:p>
          <a:p>
            <a:pPr indent="-316593" lvl="1" marL="914400" rtl="0" algn="l">
              <a:spcBef>
                <a:spcPts val="0"/>
              </a:spcBef>
              <a:spcAft>
                <a:spcPts val="0"/>
              </a:spcAft>
              <a:buSzPts val="1386"/>
              <a:buChar char="-"/>
            </a:pPr>
            <a:r>
              <a:rPr lang="en" sz="1386"/>
              <a:t>Encompass </a:t>
            </a:r>
            <a:r>
              <a:rPr b="1" lang="en" sz="1386"/>
              <a:t>secondary properties:</a:t>
            </a:r>
            <a:r>
              <a:rPr lang="en" sz="1386"/>
              <a:t> “Qualia” and exist as part of our conscious experience</a:t>
            </a:r>
            <a:endParaRPr sz="1386"/>
          </a:p>
          <a:p>
            <a:pPr indent="0" lvl="0" marL="0" rtl="0" algn="l">
              <a:spcBef>
                <a:spcPts val="1200"/>
              </a:spcBef>
              <a:spcAft>
                <a:spcPts val="1200"/>
              </a:spcAft>
              <a:buNone/>
            </a:pPr>
            <a:r>
              <a:rPr lang="en"/>
              <a:t>This leads to the proposal of </a:t>
            </a:r>
            <a:r>
              <a:rPr b="1" lang="en"/>
              <a:t>Cartesian </a:t>
            </a:r>
            <a:r>
              <a:rPr b="1" lang="en">
                <a:highlight>
                  <a:srgbClr val="FFFF00"/>
                </a:highlight>
              </a:rPr>
              <a:t>Dualism:</a:t>
            </a:r>
            <a:r>
              <a:rPr lang="en">
                <a:highlight>
                  <a:srgbClr val="FFFF00"/>
                </a:highlight>
              </a:rPr>
              <a:t> </a:t>
            </a:r>
            <a:r>
              <a:rPr lang="en"/>
              <a:t>The mind is </a:t>
            </a:r>
            <a:r>
              <a:rPr lang="en"/>
              <a:t>constitutive</a:t>
            </a:r>
            <a:r>
              <a:rPr lang="en"/>
              <a:t> of mental substances, the body of material. This gives rise to the </a:t>
            </a:r>
            <a:r>
              <a:rPr b="1" lang="en">
                <a:highlight>
                  <a:srgbClr val="FFFF00"/>
                </a:highlight>
              </a:rPr>
              <a:t>Mind-Body Problem</a:t>
            </a:r>
            <a:endParaRPr>
              <a:highlight>
                <a:srgbClr val="FFFF00"/>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5"/>
          <p:cNvSpPr txBox="1"/>
          <p:nvPr>
            <p:ph type="title"/>
          </p:nvPr>
        </p:nvSpPr>
        <p:spPr>
          <a:xfrm>
            <a:off x="819150" y="5193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Lecture 2: Hobbes Proposal and Descartes’ Response</a:t>
            </a:r>
            <a:endParaRPr/>
          </a:p>
        </p:txBody>
      </p:sp>
      <p:sp>
        <p:nvSpPr>
          <p:cNvPr id="209" name="Google Shape;209;p25"/>
          <p:cNvSpPr txBox="1"/>
          <p:nvPr>
            <p:ph idx="1" type="body"/>
          </p:nvPr>
        </p:nvSpPr>
        <p:spPr>
          <a:xfrm>
            <a:off x="819150" y="1367650"/>
            <a:ext cx="7505700" cy="33933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t>Thomas Hobbes:</a:t>
            </a:r>
            <a:r>
              <a:rPr lang="en"/>
              <a:t> grapples with these new advancements happening during this time, and </a:t>
            </a:r>
            <a:r>
              <a:rPr b="1" i="1" lang="en"/>
              <a:t>proposes the view that cognition is computation. </a:t>
            </a:r>
            <a:endParaRPr b="1" i="1"/>
          </a:p>
          <a:p>
            <a:pPr indent="-304959" lvl="0" marL="457200" rtl="0" algn="l">
              <a:spcBef>
                <a:spcPts val="1200"/>
              </a:spcBef>
              <a:spcAft>
                <a:spcPts val="0"/>
              </a:spcAft>
              <a:buSzPct val="100000"/>
              <a:buChar char="-"/>
            </a:pPr>
            <a:r>
              <a:rPr lang="en"/>
              <a:t>In Hobbes’ proposal, the mind is tantamount to a material computer, with matter that automatically follows a series of logical manipulations according to a set of rules. For Hobbes, this notion of computation is what it means for a mind to be cognitive. </a:t>
            </a:r>
            <a:endParaRPr/>
          </a:p>
          <a:p>
            <a:pPr indent="-304959" lvl="0" marL="457200" rtl="0" algn="l">
              <a:spcBef>
                <a:spcPts val="0"/>
              </a:spcBef>
              <a:spcAft>
                <a:spcPts val="0"/>
              </a:spcAft>
              <a:buSzPct val="100000"/>
              <a:buChar char="-"/>
            </a:pPr>
            <a:r>
              <a:rPr lang="en"/>
              <a:t>Hobbes saw this computing machine as a way of explaining how we can engage in our capacities for reason </a:t>
            </a:r>
            <a:r>
              <a:rPr b="1" i="1" lang="en"/>
              <a:t>(ratiocenation)</a:t>
            </a:r>
            <a:r>
              <a:rPr lang="en"/>
              <a:t>, as a means of doing science. </a:t>
            </a:r>
            <a:endParaRPr/>
          </a:p>
          <a:p>
            <a:pPr indent="0" lvl="0" marL="0" rtl="0" algn="l">
              <a:spcBef>
                <a:spcPts val="1200"/>
              </a:spcBef>
              <a:spcAft>
                <a:spcPts val="0"/>
              </a:spcAft>
              <a:buNone/>
            </a:pPr>
            <a:r>
              <a:rPr b="1" lang="en"/>
              <a:t>Descartes:</a:t>
            </a:r>
            <a:r>
              <a:rPr lang="en"/>
              <a:t> Responds to Hobbes</a:t>
            </a:r>
            <a:endParaRPr/>
          </a:p>
          <a:p>
            <a:pPr indent="-304959" lvl="0" marL="457200" rtl="0" algn="l">
              <a:spcBef>
                <a:spcPts val="1200"/>
              </a:spcBef>
              <a:spcAft>
                <a:spcPts val="0"/>
              </a:spcAft>
              <a:buSzPct val="100000"/>
              <a:buChar char="-"/>
            </a:pPr>
            <a:r>
              <a:rPr lang="en"/>
              <a:t>If one is doing science, they must be capable of reasoning- which involves acting on purpose to get to the goal of truth as a normative standard and as a way of improving oneself. </a:t>
            </a:r>
            <a:endParaRPr/>
          </a:p>
          <a:p>
            <a:pPr indent="-304959" lvl="0" marL="457200" rtl="0" algn="l">
              <a:spcBef>
                <a:spcPts val="0"/>
              </a:spcBef>
              <a:spcAft>
                <a:spcPts val="0"/>
              </a:spcAft>
              <a:buSzPct val="100000"/>
              <a:buChar char="-"/>
            </a:pPr>
            <a:r>
              <a:rPr lang="en"/>
              <a:t>One can’t tell is something is true, and move towards it on purpose, unless one knows what that truth means.</a:t>
            </a:r>
            <a:endParaRPr/>
          </a:p>
          <a:p>
            <a:pPr indent="-304959" lvl="0" marL="457200" rtl="0" algn="l">
              <a:spcBef>
                <a:spcPts val="0"/>
              </a:spcBef>
              <a:spcAft>
                <a:spcPts val="0"/>
              </a:spcAft>
              <a:buSzPct val="100000"/>
              <a:buChar char="-"/>
            </a:pPr>
            <a:r>
              <a:rPr lang="en"/>
              <a:t>Thus, Truth is actually a function of meaning, which has to do with Qualia- aspects of the subjectivity of our conscious experience</a:t>
            </a:r>
            <a:endParaRPr/>
          </a:p>
          <a:p>
            <a:pPr indent="-304959" lvl="0" marL="457200" rtl="0" algn="l">
              <a:spcBef>
                <a:spcPts val="0"/>
              </a:spcBef>
              <a:spcAft>
                <a:spcPts val="0"/>
              </a:spcAft>
              <a:buSzPct val="100000"/>
              <a:buChar char="-"/>
            </a:pPr>
            <a:r>
              <a:rPr lang="en"/>
              <a:t>These secondary properties can’t be measured mathematically , even though they are crucial to engage in scientific reasoning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6"/>
          <p:cNvSpPr txBox="1"/>
          <p:nvPr>
            <p:ph type="title"/>
          </p:nvPr>
        </p:nvSpPr>
        <p:spPr>
          <a:xfrm>
            <a:off x="819150" y="4867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Paradox of Mechanical Reasoning, Problem of Original Meaning</a:t>
            </a:r>
            <a:endParaRPr/>
          </a:p>
        </p:txBody>
      </p:sp>
      <p:sp>
        <p:nvSpPr>
          <p:cNvPr id="215" name="Google Shape;215;p26"/>
          <p:cNvSpPr txBox="1"/>
          <p:nvPr>
            <p:ph idx="1" type="body"/>
          </p:nvPr>
        </p:nvSpPr>
        <p:spPr>
          <a:xfrm>
            <a:off x="819150" y="1441300"/>
            <a:ext cx="7505700" cy="3311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Hobbes responds by suggesting </a:t>
            </a:r>
            <a:r>
              <a:rPr b="1" i="1" lang="en"/>
              <a:t>intentionality</a:t>
            </a:r>
            <a:r>
              <a:rPr lang="en"/>
              <a:t>: mental things point to, are directed at, and have content about something other than themselves. This intentionality is part of what makes mental things meaningful. </a:t>
            </a:r>
            <a:endParaRPr/>
          </a:p>
          <a:p>
            <a:pPr indent="0" lvl="0" marL="0" rtl="0" algn="l">
              <a:spcBef>
                <a:spcPts val="1200"/>
              </a:spcBef>
              <a:spcAft>
                <a:spcPts val="0"/>
              </a:spcAft>
              <a:buNone/>
            </a:pPr>
            <a:r>
              <a:rPr lang="en"/>
              <a:t>However, Descartes notes that Hobbes is now equivocating and is making a mistake. The concepts represented with intentionality are understood by Hobbes as purely physical things. Descartes is pointing out two things to Hobbes, which are related:</a:t>
            </a:r>
            <a:endParaRPr/>
          </a:p>
          <a:p>
            <a:pPr indent="-311150" lvl="0" marL="457200" rtl="0" algn="l">
              <a:spcBef>
                <a:spcPts val="1200"/>
              </a:spcBef>
              <a:spcAft>
                <a:spcPts val="0"/>
              </a:spcAft>
              <a:buSzPts val="1300"/>
              <a:buChar char="-"/>
            </a:pPr>
            <a:r>
              <a:rPr lang="en"/>
              <a:t>The </a:t>
            </a:r>
            <a:r>
              <a:rPr b="1" lang="en"/>
              <a:t>Paradox of mechanical reasoning: </a:t>
            </a:r>
            <a:r>
              <a:rPr lang="en"/>
              <a:t>if a process is operating purely mechanically, then it is not operating on purpose with a goal of getting closer to the truth. It’s not concerned with the meaning and qualia of our experience. </a:t>
            </a:r>
            <a:endParaRPr/>
          </a:p>
          <a:p>
            <a:pPr indent="-298450" lvl="1" marL="914400" rtl="0" algn="l">
              <a:spcBef>
                <a:spcPts val="0"/>
              </a:spcBef>
              <a:spcAft>
                <a:spcPts val="0"/>
              </a:spcAft>
              <a:buSzPts val="1100"/>
              <a:buChar char="-"/>
            </a:pPr>
            <a:r>
              <a:rPr lang="en"/>
              <a:t>Therefore, If this process is purely mechanical, then it can’t possibly be reasoning! </a:t>
            </a:r>
            <a:endParaRPr/>
          </a:p>
          <a:p>
            <a:pPr indent="-311150" lvl="0" marL="457200" rtl="0" algn="l">
              <a:spcBef>
                <a:spcPts val="0"/>
              </a:spcBef>
              <a:spcAft>
                <a:spcPts val="0"/>
              </a:spcAft>
              <a:buSzPts val="1300"/>
              <a:buChar char="-"/>
            </a:pPr>
            <a:r>
              <a:rPr lang="en"/>
              <a:t>At the heart of this is the </a:t>
            </a:r>
            <a:r>
              <a:rPr b="1" lang="en"/>
              <a:t>problem of original meaning:</a:t>
            </a:r>
            <a:r>
              <a:rPr lang="en"/>
              <a:t> Matter (or material processes), according to Descartes, cannot possibly possess meaning in and of themselves. They can only have derived meaning by being systematically associated with purely mental states that have meaning. </a:t>
            </a:r>
            <a:endParaRPr/>
          </a:p>
          <a:p>
            <a:pPr indent="-298450" lvl="1" marL="914400" rtl="0" algn="l">
              <a:spcBef>
                <a:spcPts val="0"/>
              </a:spcBef>
              <a:spcAft>
                <a:spcPts val="0"/>
              </a:spcAft>
              <a:buSzPts val="1100"/>
              <a:buChar char="-"/>
            </a:pPr>
            <a:r>
              <a:rPr lang="en"/>
              <a:t>This is the case because, according to the scientific revolution, mental properties (qualia) only exist subjectively in our mind. Matter (or mechanical processes), by definition, exist objectively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Section 3- The Point: The Project of AI</a:t>
            </a:r>
            <a:endParaRPr/>
          </a:p>
        </p:txBody>
      </p:sp>
      <p:sp>
        <p:nvSpPr>
          <p:cNvPr id="221" name="Google Shape;221;p27"/>
          <p:cNvSpPr txBox="1"/>
          <p:nvPr>
            <p:ph idx="1" type="body"/>
          </p:nvPr>
        </p:nvSpPr>
        <p:spPr>
          <a:xfrm>
            <a:off x="819150" y="1465550"/>
            <a:ext cx="7505700" cy="297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With </a:t>
            </a:r>
            <a:r>
              <a:rPr lang="en"/>
              <a:t>Hobbes’ statement that cognition is computation, he proposes the project of artificial intelligence during </a:t>
            </a:r>
            <a:r>
              <a:rPr lang="en"/>
              <a:t>the advent of the scientific revolution</a:t>
            </a:r>
            <a:endParaRPr/>
          </a:p>
          <a:p>
            <a:pPr indent="0" lvl="0" marL="0" rtl="0" algn="l">
              <a:spcBef>
                <a:spcPts val="1200"/>
              </a:spcBef>
              <a:spcAft>
                <a:spcPts val="0"/>
              </a:spcAft>
              <a:buNone/>
            </a:pPr>
            <a:r>
              <a:rPr lang="en"/>
              <a:t>This proposal of artificial intelligence and the generation of the scientific worldview are deeply interwoven and interdependent. </a:t>
            </a:r>
            <a:endParaRPr/>
          </a:p>
          <a:p>
            <a:pPr indent="0" lvl="0" marL="0" rtl="0" algn="l">
              <a:spcBef>
                <a:spcPts val="1200"/>
              </a:spcBef>
              <a:spcAft>
                <a:spcPts val="0"/>
              </a:spcAft>
              <a:buNone/>
            </a:pPr>
            <a:r>
              <a:rPr lang="en"/>
              <a:t>That’s why the project- or what Haugeland calls “the very idea”- of artificial intelligence has a philosophical depth to it, and is not simply about making machines.</a:t>
            </a:r>
            <a:endParaRPr/>
          </a:p>
          <a:p>
            <a:pPr indent="0" lvl="0" marL="0" rtl="0" algn="l">
              <a:spcBef>
                <a:spcPts val="120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8"/>
          <p:cNvSpPr txBox="1"/>
          <p:nvPr>
            <p:ph type="title"/>
          </p:nvPr>
        </p:nvSpPr>
        <p:spPr>
          <a:xfrm>
            <a:off x="762050" y="41327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Contemporary Perspectives on AI: </a:t>
            </a:r>
            <a:r>
              <a:rPr lang="en"/>
              <a:t>Walmsley</a:t>
            </a:r>
            <a:r>
              <a:rPr lang="en"/>
              <a:t> Chapter 1 (Week 2 Reading)</a:t>
            </a:r>
            <a:endParaRPr/>
          </a:p>
        </p:txBody>
      </p:sp>
      <p:sp>
        <p:nvSpPr>
          <p:cNvPr id="227" name="Google Shape;227;p28"/>
          <p:cNvSpPr txBox="1"/>
          <p:nvPr>
            <p:ph idx="1" type="body"/>
          </p:nvPr>
        </p:nvSpPr>
        <p:spPr>
          <a:xfrm>
            <a:off x="819150" y="1367875"/>
            <a:ext cx="7505700" cy="3548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Perspective 1: Newel and Simon: </a:t>
            </a:r>
            <a:r>
              <a:rPr lang="en"/>
              <a:t>who explicitly regard computers and programs as experiments -</a:t>
            </a:r>
            <a:endParaRPr/>
          </a:p>
          <a:p>
            <a:pPr indent="-311150" lvl="0" marL="457200" rtl="0" algn="l">
              <a:spcBef>
                <a:spcPts val="1200"/>
              </a:spcBef>
              <a:spcAft>
                <a:spcPts val="0"/>
              </a:spcAft>
              <a:buSzPts val="1300"/>
              <a:buChar char="-"/>
            </a:pPr>
            <a:r>
              <a:rPr lang="en"/>
              <a:t>“constructing the machine poses a question to nature; and we listen for the answer by observing the machine in operation” (1976, p.114). </a:t>
            </a:r>
            <a:endParaRPr/>
          </a:p>
          <a:p>
            <a:pPr indent="-311150" lvl="0" marL="457200" rtl="0" algn="l">
              <a:spcBef>
                <a:spcPts val="0"/>
              </a:spcBef>
              <a:spcAft>
                <a:spcPts val="0"/>
              </a:spcAft>
              <a:buSzPts val="1300"/>
              <a:buChar char="-"/>
            </a:pPr>
            <a:r>
              <a:rPr lang="en"/>
              <a:t>In this case, </a:t>
            </a:r>
            <a:r>
              <a:rPr b="1" i="1" lang="en"/>
              <a:t>AI is an empirical science: </a:t>
            </a:r>
            <a:r>
              <a:rPr lang="en"/>
              <a:t>We often have to rely on observation of what the computer does, much as if we were observing the participant in a conventional psychology experiment. Iterations are made to the program to more accurately capture the behaviour we’re looking for</a:t>
            </a:r>
            <a:endParaRPr/>
          </a:p>
          <a:p>
            <a:pPr indent="0" lvl="0" marL="0" rtl="0" algn="l">
              <a:spcBef>
                <a:spcPts val="1200"/>
              </a:spcBef>
              <a:spcAft>
                <a:spcPts val="0"/>
              </a:spcAft>
              <a:buNone/>
            </a:pPr>
            <a:r>
              <a:rPr b="1" lang="en"/>
              <a:t>Perspective 2: </a:t>
            </a:r>
            <a:r>
              <a:rPr b="1" lang="en"/>
              <a:t>André Kukla (1989a)</a:t>
            </a:r>
            <a:r>
              <a:rPr lang="en"/>
              <a:t> : Argues that </a:t>
            </a:r>
            <a:r>
              <a:rPr b="1" lang="en"/>
              <a:t>AI is not an empirical science</a:t>
            </a:r>
            <a:r>
              <a:rPr lang="en"/>
              <a:t>, but rather is – like mathematics – </a:t>
            </a:r>
            <a:r>
              <a:rPr b="1" i="1" lang="en"/>
              <a:t>an a priori enterprise</a:t>
            </a:r>
            <a:endParaRPr b="1" i="1"/>
          </a:p>
          <a:p>
            <a:pPr indent="-311150" lvl="0" marL="457200" rtl="0" algn="l">
              <a:spcBef>
                <a:spcPts val="1200"/>
              </a:spcBef>
              <a:spcAft>
                <a:spcPts val="0"/>
              </a:spcAft>
              <a:buSzPts val="1300"/>
              <a:buChar char="-"/>
            </a:pPr>
            <a:r>
              <a:rPr lang="en"/>
              <a:t>Contrasts work in AI with experiments in psychology. Goal in psychology is to come up with a theory about the underlying structure that generates the observed behaviour. But when we run a program on a computer, we already know the underlying structure; it’s the program, and we wrote it! </a:t>
            </a:r>
            <a:endParaRPr/>
          </a:p>
          <a:p>
            <a:pPr indent="-311150" lvl="0" marL="457200" rtl="0" algn="l">
              <a:spcBef>
                <a:spcPts val="0"/>
              </a:spcBef>
              <a:spcAft>
                <a:spcPts val="0"/>
              </a:spcAft>
              <a:buSzPts val="1300"/>
              <a:buChar char="-"/>
            </a:pPr>
            <a:r>
              <a:rPr lang="en"/>
              <a:t>The relation between a computer’s program and its behaviour is a logical one (akin to the relation between the premises and the conclusion of a deductive argument). So running a program is equivalent to constructing a logical proof.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9"/>
          <p:cNvSpPr txBox="1"/>
          <p:nvPr>
            <p:ph type="title"/>
          </p:nvPr>
        </p:nvSpPr>
        <p:spPr>
          <a:xfrm>
            <a:off x="770175" y="48647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Discussion Question: Is AI more like Science or Math?</a:t>
            </a:r>
            <a:endParaRPr/>
          </a:p>
        </p:txBody>
      </p:sp>
      <p:sp>
        <p:nvSpPr>
          <p:cNvPr id="233" name="Google Shape;233;p29"/>
          <p:cNvSpPr txBox="1"/>
          <p:nvPr>
            <p:ph idx="1" type="body"/>
          </p:nvPr>
        </p:nvSpPr>
        <p:spPr>
          <a:xfrm>
            <a:off x="721275" y="1441075"/>
            <a:ext cx="7603500" cy="299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Considering these 2 perspectives, and your own understanding of </a:t>
            </a:r>
            <a:r>
              <a:rPr lang="en"/>
              <a:t>Artificial</a:t>
            </a:r>
            <a:r>
              <a:rPr lang="en"/>
              <a:t> Intelligence:</a:t>
            </a:r>
            <a:endParaRPr/>
          </a:p>
          <a:p>
            <a:pPr indent="-311150" lvl="0" marL="457200" rtl="0" algn="l">
              <a:spcBef>
                <a:spcPts val="1200"/>
              </a:spcBef>
              <a:spcAft>
                <a:spcPts val="0"/>
              </a:spcAft>
              <a:buSzPts val="1300"/>
              <a:buChar char="-"/>
            </a:pPr>
            <a:r>
              <a:rPr lang="en"/>
              <a:t>Do you agree with Newel and Simon, or Kukla? </a:t>
            </a:r>
            <a:endParaRPr/>
          </a:p>
          <a:p>
            <a:pPr indent="-311150" lvl="0" marL="457200" rtl="0" algn="l">
              <a:spcBef>
                <a:spcPts val="0"/>
              </a:spcBef>
              <a:spcAft>
                <a:spcPts val="0"/>
              </a:spcAft>
              <a:buSzPts val="1300"/>
              <a:buChar char="-"/>
            </a:pPr>
            <a:r>
              <a:rPr lang="en"/>
              <a:t>Alternatively, is there another </a:t>
            </a:r>
            <a:r>
              <a:rPr lang="en"/>
              <a:t>possibility</a:t>
            </a:r>
            <a:r>
              <a:rPr lang="en"/>
              <a:t> aside from these two perspectives that you feel makes a stronger case? </a:t>
            </a:r>
            <a:endParaRPr/>
          </a:p>
        </p:txBody>
      </p:sp>
      <p:pic>
        <p:nvPicPr>
          <p:cNvPr id="234" name="Google Shape;234;p29"/>
          <p:cNvPicPr preferRelativeResize="0"/>
          <p:nvPr/>
        </p:nvPicPr>
        <p:blipFill>
          <a:blip r:embed="rId3">
            <a:alphaModFix/>
          </a:blip>
          <a:stretch>
            <a:fillRect/>
          </a:stretch>
        </p:blipFill>
        <p:spPr>
          <a:xfrm>
            <a:off x="2160675" y="3129600"/>
            <a:ext cx="4648750" cy="1631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Thank You!</a:t>
            </a:r>
            <a:endParaRPr/>
          </a:p>
        </p:txBody>
      </p:sp>
      <p:sp>
        <p:nvSpPr>
          <p:cNvPr id="240" name="Google Shape;240;p30"/>
          <p:cNvSpPr txBox="1"/>
          <p:nvPr>
            <p:ph idx="1" type="body"/>
          </p:nvPr>
        </p:nvSpPr>
        <p:spPr>
          <a:xfrm>
            <a:off x="704950" y="1582875"/>
            <a:ext cx="4281600" cy="3169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Happy studying, I hope you found this tutorial helpful! </a:t>
            </a:r>
            <a:endParaRPr/>
          </a:p>
          <a:p>
            <a:pPr indent="0" lvl="0" marL="0" rtl="0" algn="l">
              <a:spcBef>
                <a:spcPts val="1200"/>
              </a:spcBef>
              <a:spcAft>
                <a:spcPts val="0"/>
              </a:spcAft>
              <a:buNone/>
            </a:pPr>
            <a:r>
              <a:rPr lang="en"/>
              <a:t>Talk to </a:t>
            </a:r>
            <a:r>
              <a:rPr lang="en"/>
              <a:t>each other</a:t>
            </a:r>
            <a:r>
              <a:rPr lang="en"/>
              <a:t>, form study groups and arrive at a mutual understanding of the course by sharing your perspectives</a:t>
            </a:r>
            <a:endParaRPr/>
          </a:p>
          <a:p>
            <a:pPr indent="0" lvl="0" marL="0" rtl="0" algn="l">
              <a:spcBef>
                <a:spcPts val="1200"/>
              </a:spcBef>
              <a:spcAft>
                <a:spcPts val="0"/>
              </a:spcAft>
              <a:buNone/>
            </a:pPr>
            <a:r>
              <a:rPr b="1" lang="en">
                <a:highlight>
                  <a:srgbClr val="FFFF00"/>
                </a:highlight>
              </a:rPr>
              <a:t>Next Tutorial: October 3rd</a:t>
            </a:r>
            <a:endParaRPr b="1">
              <a:highlight>
                <a:srgbClr val="FFFF00"/>
              </a:highlight>
            </a:endParaRPr>
          </a:p>
          <a:p>
            <a:pPr indent="-311150" lvl="0" marL="457200" rtl="0" algn="l">
              <a:spcBef>
                <a:spcPts val="1200"/>
              </a:spcBef>
              <a:spcAft>
                <a:spcPts val="0"/>
              </a:spcAft>
              <a:buSzPts val="1300"/>
              <a:buChar char="-"/>
            </a:pPr>
            <a:r>
              <a:rPr b="1" lang="en">
                <a:highlight>
                  <a:srgbClr val="FFFF00"/>
                </a:highlight>
              </a:rPr>
              <a:t>Computational Functionalism and GOFAI</a:t>
            </a:r>
            <a:endParaRPr b="1">
              <a:highlight>
                <a:srgbClr val="FFFF00"/>
              </a:highlight>
            </a:endParaRPr>
          </a:p>
          <a:p>
            <a:pPr indent="0" lvl="0" marL="0" rtl="0" algn="l">
              <a:spcBef>
                <a:spcPts val="1200"/>
              </a:spcBef>
              <a:spcAft>
                <a:spcPts val="1200"/>
              </a:spcAft>
              <a:buNone/>
            </a:pPr>
            <a:r>
              <a:t/>
            </a:r>
            <a:endParaRPr/>
          </a:p>
        </p:txBody>
      </p:sp>
      <p:pic>
        <p:nvPicPr>
          <p:cNvPr id="241" name="Google Shape;241;p30"/>
          <p:cNvPicPr preferRelativeResize="0"/>
          <p:nvPr/>
        </p:nvPicPr>
        <p:blipFill>
          <a:blip r:embed="rId3">
            <a:alphaModFix/>
          </a:blip>
          <a:stretch>
            <a:fillRect/>
          </a:stretch>
        </p:blipFill>
        <p:spPr>
          <a:xfrm>
            <a:off x="4896825" y="1615525"/>
            <a:ext cx="3633800" cy="2034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