
<file path=[Content_Types].xml><?xml version="1.0" encoding="utf-8"?>
<Types xmlns="http://schemas.openxmlformats.org/package/2006/content-types">
  <Default Extension="fntdata" ContentType="application/x-fontdata"/>
  <Default Extension="gif" ContentType="image/gif"/>
  <Default Extension="jpeg" ContentType="image/jpeg"/>
  <Default Extension="mov" ContentType="video/quicktime"/>
  <Default Extension="mp4" ContentType="video/mp4"/>
  <Default Extension="mpg" ContentType="video/m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202"/>
  </p:notesMasterIdLst>
  <p:sldIdLst>
    <p:sldId id="256" r:id="rId2"/>
    <p:sldId id="257" r:id="rId3"/>
    <p:sldId id="387" r:id="rId4"/>
    <p:sldId id="677" r:id="rId5"/>
    <p:sldId id="608" r:id="rId6"/>
    <p:sldId id="479" r:id="rId7"/>
    <p:sldId id="314" r:id="rId8"/>
    <p:sldId id="655" r:id="rId9"/>
    <p:sldId id="337" r:id="rId10"/>
    <p:sldId id="338" r:id="rId11"/>
    <p:sldId id="618" r:id="rId12"/>
    <p:sldId id="653" r:id="rId13"/>
    <p:sldId id="652" r:id="rId14"/>
    <p:sldId id="642" r:id="rId15"/>
    <p:sldId id="643" r:id="rId16"/>
    <p:sldId id="623" r:id="rId17"/>
    <p:sldId id="624" r:id="rId18"/>
    <p:sldId id="625" r:id="rId19"/>
    <p:sldId id="641" r:id="rId20"/>
    <p:sldId id="656" r:id="rId21"/>
    <p:sldId id="657" r:id="rId22"/>
    <p:sldId id="658" r:id="rId23"/>
    <p:sldId id="627" r:id="rId24"/>
    <p:sldId id="644" r:id="rId25"/>
    <p:sldId id="659" r:id="rId26"/>
    <p:sldId id="660" r:id="rId27"/>
    <p:sldId id="645" r:id="rId28"/>
    <p:sldId id="661" r:id="rId29"/>
    <p:sldId id="646" r:id="rId30"/>
    <p:sldId id="662" r:id="rId31"/>
    <p:sldId id="628" r:id="rId32"/>
    <p:sldId id="663" r:id="rId33"/>
    <p:sldId id="664" r:id="rId34"/>
    <p:sldId id="647" r:id="rId35"/>
    <p:sldId id="629" r:id="rId36"/>
    <p:sldId id="665" r:id="rId37"/>
    <p:sldId id="666" r:id="rId38"/>
    <p:sldId id="630" r:id="rId39"/>
    <p:sldId id="667" r:id="rId40"/>
    <p:sldId id="654" r:id="rId41"/>
    <p:sldId id="651" r:id="rId42"/>
    <p:sldId id="631" r:id="rId43"/>
    <p:sldId id="668" r:id="rId44"/>
    <p:sldId id="669" r:id="rId45"/>
    <p:sldId id="632" r:id="rId46"/>
    <p:sldId id="670" r:id="rId47"/>
    <p:sldId id="671" r:id="rId48"/>
    <p:sldId id="648" r:id="rId49"/>
    <p:sldId id="633" r:id="rId50"/>
    <p:sldId id="672" r:id="rId51"/>
    <p:sldId id="673" r:id="rId52"/>
    <p:sldId id="674" r:id="rId53"/>
    <p:sldId id="634" r:id="rId54"/>
    <p:sldId id="676" r:id="rId55"/>
    <p:sldId id="675" r:id="rId56"/>
    <p:sldId id="619" r:id="rId57"/>
    <p:sldId id="610" r:id="rId58"/>
    <p:sldId id="611" r:id="rId59"/>
    <p:sldId id="258" r:id="rId60"/>
    <p:sldId id="259" r:id="rId61"/>
    <p:sldId id="260" r:id="rId62"/>
    <p:sldId id="261" r:id="rId63"/>
    <p:sldId id="262" r:id="rId64"/>
    <p:sldId id="263" r:id="rId65"/>
    <p:sldId id="264" r:id="rId66"/>
    <p:sldId id="265" r:id="rId67"/>
    <p:sldId id="266" r:id="rId68"/>
    <p:sldId id="267" r:id="rId69"/>
    <p:sldId id="268" r:id="rId70"/>
    <p:sldId id="269" r:id="rId71"/>
    <p:sldId id="270" r:id="rId72"/>
    <p:sldId id="271" r:id="rId73"/>
    <p:sldId id="272" r:id="rId74"/>
    <p:sldId id="273" r:id="rId75"/>
    <p:sldId id="274" r:id="rId76"/>
    <p:sldId id="275" r:id="rId77"/>
    <p:sldId id="276" r:id="rId78"/>
    <p:sldId id="277" r:id="rId79"/>
    <p:sldId id="278" r:id="rId80"/>
    <p:sldId id="279" r:id="rId81"/>
    <p:sldId id="280" r:id="rId82"/>
    <p:sldId id="281" r:id="rId83"/>
    <p:sldId id="282" r:id="rId84"/>
    <p:sldId id="283" r:id="rId85"/>
    <p:sldId id="284" r:id="rId86"/>
    <p:sldId id="285" r:id="rId87"/>
    <p:sldId id="286" r:id="rId88"/>
    <p:sldId id="287" r:id="rId89"/>
    <p:sldId id="288" r:id="rId90"/>
    <p:sldId id="289" r:id="rId91"/>
    <p:sldId id="290" r:id="rId92"/>
    <p:sldId id="649" r:id="rId93"/>
    <p:sldId id="292" r:id="rId94"/>
    <p:sldId id="293" r:id="rId95"/>
    <p:sldId id="294" r:id="rId96"/>
    <p:sldId id="295" r:id="rId97"/>
    <p:sldId id="296" r:id="rId98"/>
    <p:sldId id="297" r:id="rId99"/>
    <p:sldId id="298" r:id="rId100"/>
    <p:sldId id="299" r:id="rId101"/>
    <p:sldId id="300" r:id="rId102"/>
    <p:sldId id="612" r:id="rId103"/>
    <p:sldId id="302" r:id="rId104"/>
    <p:sldId id="303" r:id="rId105"/>
    <p:sldId id="304" r:id="rId106"/>
    <p:sldId id="305" r:id="rId107"/>
    <p:sldId id="306" r:id="rId108"/>
    <p:sldId id="307" r:id="rId109"/>
    <p:sldId id="308" r:id="rId110"/>
    <p:sldId id="309" r:id="rId111"/>
    <p:sldId id="310" r:id="rId112"/>
    <p:sldId id="311" r:id="rId113"/>
    <p:sldId id="312" r:id="rId114"/>
    <p:sldId id="313" r:id="rId115"/>
    <p:sldId id="613" r:id="rId116"/>
    <p:sldId id="315" r:id="rId117"/>
    <p:sldId id="316" r:id="rId118"/>
    <p:sldId id="317" r:id="rId119"/>
    <p:sldId id="318" r:id="rId120"/>
    <p:sldId id="319" r:id="rId121"/>
    <p:sldId id="320" r:id="rId122"/>
    <p:sldId id="321" r:id="rId123"/>
    <p:sldId id="322" r:id="rId124"/>
    <p:sldId id="323" r:id="rId125"/>
    <p:sldId id="324" r:id="rId126"/>
    <p:sldId id="325" r:id="rId127"/>
    <p:sldId id="326" r:id="rId128"/>
    <p:sldId id="327" r:id="rId129"/>
    <p:sldId id="328" r:id="rId130"/>
    <p:sldId id="329" r:id="rId131"/>
    <p:sldId id="650" r:id="rId132"/>
    <p:sldId id="617" r:id="rId133"/>
    <p:sldId id="331" r:id="rId134"/>
    <p:sldId id="332" r:id="rId135"/>
    <p:sldId id="333" r:id="rId136"/>
    <p:sldId id="334" r:id="rId137"/>
    <p:sldId id="335" r:id="rId138"/>
    <p:sldId id="336" r:id="rId139"/>
    <p:sldId id="614" r:id="rId140"/>
    <p:sldId id="615" r:id="rId141"/>
    <p:sldId id="339" r:id="rId142"/>
    <p:sldId id="340" r:id="rId143"/>
    <p:sldId id="341" r:id="rId144"/>
    <p:sldId id="342" r:id="rId145"/>
    <p:sldId id="343" r:id="rId146"/>
    <p:sldId id="344" r:id="rId147"/>
    <p:sldId id="345" r:id="rId148"/>
    <p:sldId id="346" r:id="rId149"/>
    <p:sldId id="347" r:id="rId150"/>
    <p:sldId id="348" r:id="rId151"/>
    <p:sldId id="349" r:id="rId152"/>
    <p:sldId id="350" r:id="rId153"/>
    <p:sldId id="351" r:id="rId154"/>
    <p:sldId id="352" r:id="rId155"/>
    <p:sldId id="353" r:id="rId156"/>
    <p:sldId id="354" r:id="rId157"/>
    <p:sldId id="355" r:id="rId158"/>
    <p:sldId id="356" r:id="rId159"/>
    <p:sldId id="357" r:id="rId160"/>
    <p:sldId id="358" r:id="rId161"/>
    <p:sldId id="359" r:id="rId162"/>
    <p:sldId id="360" r:id="rId163"/>
    <p:sldId id="361" r:id="rId164"/>
    <p:sldId id="362" r:id="rId165"/>
    <p:sldId id="363" r:id="rId166"/>
    <p:sldId id="364" r:id="rId167"/>
    <p:sldId id="365" r:id="rId168"/>
    <p:sldId id="366" r:id="rId169"/>
    <p:sldId id="367" r:id="rId170"/>
    <p:sldId id="368" r:id="rId171"/>
    <p:sldId id="369" r:id="rId172"/>
    <p:sldId id="370" r:id="rId173"/>
    <p:sldId id="371" r:id="rId174"/>
    <p:sldId id="372" r:id="rId175"/>
    <p:sldId id="373" r:id="rId176"/>
    <p:sldId id="374" r:id="rId177"/>
    <p:sldId id="375" r:id="rId178"/>
    <p:sldId id="376" r:id="rId179"/>
    <p:sldId id="377" r:id="rId180"/>
    <p:sldId id="378" r:id="rId181"/>
    <p:sldId id="379" r:id="rId182"/>
    <p:sldId id="380" r:id="rId183"/>
    <p:sldId id="381" r:id="rId184"/>
    <p:sldId id="382" r:id="rId185"/>
    <p:sldId id="383" r:id="rId186"/>
    <p:sldId id="384" r:id="rId187"/>
    <p:sldId id="385" r:id="rId188"/>
    <p:sldId id="386" r:id="rId189"/>
    <p:sldId id="616" r:id="rId190"/>
    <p:sldId id="388" r:id="rId191"/>
    <p:sldId id="389" r:id="rId192"/>
    <p:sldId id="390" r:id="rId193"/>
    <p:sldId id="391" r:id="rId194"/>
    <p:sldId id="392" r:id="rId195"/>
    <p:sldId id="393" r:id="rId196"/>
    <p:sldId id="394" r:id="rId197"/>
    <p:sldId id="441" r:id="rId198"/>
    <p:sldId id="468" r:id="rId199"/>
    <p:sldId id="469" r:id="rId200"/>
    <p:sldId id="470" r:id="rId201"/>
  </p:sldIdLst>
  <p:sldSz cx="9144000" cy="5143500" type="screen16x9"/>
  <p:notesSz cx="6858000" cy="9144000"/>
  <p:embeddedFontLst>
    <p:embeddedFont>
      <p:font typeface="Avenir Next" panose="020B0503020202020204" pitchFamily="34" charset="0"/>
      <p:regular r:id="rId203"/>
      <p:bold r:id="rId204"/>
      <p:italic r:id="rId205"/>
      <p:boldItalic r:id="rId206"/>
    </p:embeddedFont>
    <p:embeddedFont>
      <p:font typeface="Helvetica Neue" panose="02000503000000020004" pitchFamily="2" charset="0"/>
      <p:regular r:id="rId207"/>
      <p:bold r:id="rId208"/>
      <p:italic r:id="rId209"/>
      <p:boldItalic r:id="rId210"/>
    </p:embeddedFont>
    <p:embeddedFont>
      <p:font typeface="Helvetica Neue Light" panose="02000403000000020004" pitchFamily="2" charset="0"/>
      <p:regular r:id="rId211"/>
      <p:bold r:id="rId212"/>
      <p:italic r:id="rId213"/>
      <p:boldItalic r:id="rId214"/>
    </p:embeddedFont>
    <p:embeddedFont>
      <p:font typeface="Roboto Mono" pitchFamily="49" charset="0"/>
      <p:regular r:id="rId215"/>
      <p:bold r:id="rId216"/>
      <p:italic r:id="rId217"/>
      <p:boldItalic r:id="rId2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12"/>
    <p:restoredTop sz="66515"/>
  </p:normalViewPr>
  <p:slideViewPr>
    <p:cSldViewPr snapToGrid="0">
      <p:cViewPr>
        <p:scale>
          <a:sx n="75" d="100"/>
          <a:sy n="75" d="100"/>
        </p:scale>
        <p:origin x="744" y="248"/>
      </p:cViewPr>
      <p:guideLst>
        <p:guide orient="horz" pos="1620"/>
        <p:guide pos="2880"/>
      </p:guideLst>
    </p:cSldViewPr>
  </p:slideViewPr>
  <p:notesTextViewPr>
    <p:cViewPr>
      <p:scale>
        <a:sx n="95" d="100"/>
        <a:sy n="95"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font" Target="fonts/font3.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font" Target="fonts/font14.fntdata"/><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font" Target="fonts/font4.fntdata"/><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font" Target="fonts/font15.fntdata"/><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font" Target="fonts/font5.fntdata"/><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font" Target="fonts/font16.fntdata"/><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font" Target="fonts/font6.fntdata"/><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presProps" Target="presProps.xml"/><Relationship Id="rId3" Type="http://schemas.openxmlformats.org/officeDocument/2006/relationships/slide" Target="slides/slide2.xml"/><Relationship Id="rId214" Type="http://schemas.openxmlformats.org/officeDocument/2006/relationships/font" Target="fonts/font12.fntdata"/><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font" Target="fonts/font7.fntdata"/><Relationship Id="rId190" Type="http://schemas.openxmlformats.org/officeDocument/2006/relationships/slide" Target="slides/slide189.xml"/><Relationship Id="rId204" Type="http://schemas.openxmlformats.org/officeDocument/2006/relationships/font" Target="fonts/font2.fntdata"/><Relationship Id="rId220"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font" Target="fonts/font8.fntdata"/><Relationship Id="rId215" Type="http://schemas.openxmlformats.org/officeDocument/2006/relationships/font" Target="fonts/font13.fntdata"/><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theme" Target="theme/theme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font" Target="fonts/font9.fntdata"/><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tableStyles" Target="tableStyle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font" Target="fonts/font10.fntdata"/><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notesMaster" Target="notesMasters/notesMaster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font" Target="fonts/font11.fntdata"/><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font" Target="fonts/font1.fntdata"/><Relationship Id="rId19" Type="http://schemas.openxmlformats.org/officeDocument/2006/relationships/slide" Target="slides/slide18.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fd473a09e3_0_3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fd473a09e3_0_3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292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2876dda551a_2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2876dda551a_2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30184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876dda551a_2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2876dda551a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33485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2877096bfac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2877096bfac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CA" sz="1000" dirty="0">
                <a:solidFill>
                  <a:schemeClr val="dk1"/>
                </a:solidFill>
                <a:latin typeface="Helvetica Neue"/>
                <a:ea typeface="Helvetica Neue"/>
                <a:cs typeface="Helvetica Neue"/>
                <a:sym typeface="Helvetica Neue"/>
              </a:rPr>
              <a:t>Even though computational models are successful, some worry that machines might only be imitating human intelligence on the surface. </a:t>
            </a:r>
          </a:p>
          <a:p>
            <a:pPr marL="0" lvl="0" indent="0" algn="l" rtl="0">
              <a:lnSpc>
                <a:spcPct val="115000"/>
              </a:lnSpc>
              <a:spcBef>
                <a:spcPts val="0"/>
              </a:spcBef>
              <a:spcAft>
                <a:spcPts val="0"/>
              </a:spcAft>
              <a:buNone/>
            </a:pPr>
            <a:endParaRPr lang="en-CA" sz="10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CA" sz="1000" dirty="0">
                <a:solidFill>
                  <a:schemeClr val="dk1"/>
                </a:solidFill>
                <a:latin typeface="Helvetica Neue"/>
                <a:ea typeface="Helvetica Neue"/>
                <a:cs typeface="Helvetica Neue"/>
                <a:sym typeface="Helvetica Neue"/>
              </a:rPr>
              <a:t>Are these systems truly intelligent? </a:t>
            </a:r>
          </a:p>
          <a:p>
            <a:pPr marL="0" lvl="0" indent="0" algn="l" rtl="0">
              <a:lnSpc>
                <a:spcPct val="115000"/>
              </a:lnSpc>
              <a:spcBef>
                <a:spcPts val="0"/>
              </a:spcBef>
              <a:spcAft>
                <a:spcPts val="0"/>
              </a:spcAft>
              <a:buNone/>
            </a:pPr>
            <a:endParaRPr lang="en-CA" sz="10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CA" sz="1000" dirty="0">
                <a:solidFill>
                  <a:schemeClr val="dk1"/>
                </a:solidFill>
                <a:latin typeface="Helvetica Neue"/>
                <a:ea typeface="Helvetica Neue"/>
                <a:cs typeface="Helvetica Neue"/>
                <a:sym typeface="Helvetica Neue"/>
              </a:rPr>
              <a:t>Is this intelligence fundamentally different from ours? </a:t>
            </a:r>
          </a:p>
          <a:p>
            <a:pPr marL="0" lvl="0" indent="0" algn="l" rtl="0">
              <a:lnSpc>
                <a:spcPct val="115000"/>
              </a:lnSpc>
              <a:spcBef>
                <a:spcPts val="0"/>
              </a:spcBef>
              <a:spcAft>
                <a:spcPts val="0"/>
              </a:spcAft>
              <a:buClr>
                <a:schemeClr val="dk1"/>
              </a:buClr>
              <a:buSzPts val="1100"/>
              <a:buFont typeface="Arial"/>
              <a:buNone/>
            </a:pPr>
            <a:endParaRPr lang="en-CA" sz="10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CA" sz="1000" dirty="0">
                <a:solidFill>
                  <a:schemeClr val="dk1"/>
                </a:solidFill>
                <a:latin typeface="Helvetica Neue"/>
                <a:ea typeface="Helvetica Neue"/>
                <a:cs typeface="Helvetica Neue"/>
                <a:sym typeface="Helvetica Neue"/>
              </a:rPr>
              <a:t>How do we tell?</a:t>
            </a:r>
          </a:p>
          <a:p>
            <a:pPr marL="0" lvl="0" indent="0" algn="l" rtl="0">
              <a:spcBef>
                <a:spcPts val="0"/>
              </a:spcBef>
              <a:spcAft>
                <a:spcPts val="0"/>
              </a:spcAft>
              <a:buNone/>
            </a:pPr>
            <a:endParaRPr lang="en-CA" dirty="0"/>
          </a:p>
        </p:txBody>
      </p:sp>
    </p:spTree>
    <p:extLst>
      <p:ext uri="{BB962C8B-B14F-4D97-AF65-F5344CB8AC3E}">
        <p14:creationId xmlns:p14="http://schemas.microsoft.com/office/powerpoint/2010/main" val="1023602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2877096bfac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2877096bfac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CA" sz="1000" dirty="0">
                <a:solidFill>
                  <a:schemeClr val="dk1"/>
                </a:solidFill>
                <a:latin typeface="Helvetica Neue"/>
                <a:ea typeface="Helvetica Neue"/>
                <a:cs typeface="Helvetica Neue"/>
                <a:sym typeface="Helvetica Neue"/>
              </a:rPr>
              <a:t>Even though computational models are successful, some worry that machines might only be imitating human intelligence on the surface. </a:t>
            </a:r>
          </a:p>
          <a:p>
            <a:pPr marL="0" lvl="0" indent="0" algn="l" rtl="0">
              <a:lnSpc>
                <a:spcPct val="115000"/>
              </a:lnSpc>
              <a:spcBef>
                <a:spcPts val="0"/>
              </a:spcBef>
              <a:spcAft>
                <a:spcPts val="0"/>
              </a:spcAft>
              <a:buNone/>
            </a:pPr>
            <a:endParaRPr lang="en-CA" sz="10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CA" sz="1000" dirty="0">
                <a:solidFill>
                  <a:schemeClr val="dk1"/>
                </a:solidFill>
                <a:latin typeface="Helvetica Neue"/>
                <a:ea typeface="Helvetica Neue"/>
                <a:cs typeface="Helvetica Neue"/>
                <a:sym typeface="Helvetica Neue"/>
              </a:rPr>
              <a:t>Are these systems truly intelligent? </a:t>
            </a:r>
          </a:p>
          <a:p>
            <a:pPr marL="0" lvl="0" indent="0" algn="l" rtl="0">
              <a:lnSpc>
                <a:spcPct val="115000"/>
              </a:lnSpc>
              <a:spcBef>
                <a:spcPts val="0"/>
              </a:spcBef>
              <a:spcAft>
                <a:spcPts val="0"/>
              </a:spcAft>
              <a:buNone/>
            </a:pPr>
            <a:endParaRPr lang="en-CA" sz="10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CA" sz="1000" dirty="0">
                <a:solidFill>
                  <a:schemeClr val="dk1"/>
                </a:solidFill>
                <a:latin typeface="Helvetica Neue"/>
                <a:ea typeface="Helvetica Neue"/>
                <a:cs typeface="Helvetica Neue"/>
                <a:sym typeface="Helvetica Neue"/>
              </a:rPr>
              <a:t>Is this intelligence fundamentally different from ours? </a:t>
            </a:r>
          </a:p>
          <a:p>
            <a:pPr marL="0" lvl="0" indent="0" algn="l" rtl="0">
              <a:lnSpc>
                <a:spcPct val="115000"/>
              </a:lnSpc>
              <a:spcBef>
                <a:spcPts val="0"/>
              </a:spcBef>
              <a:spcAft>
                <a:spcPts val="0"/>
              </a:spcAft>
              <a:buClr>
                <a:schemeClr val="dk1"/>
              </a:buClr>
              <a:buSzPts val="1100"/>
              <a:buFont typeface="Arial"/>
              <a:buNone/>
            </a:pPr>
            <a:endParaRPr lang="en-CA" sz="10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CA" sz="1000" dirty="0">
                <a:solidFill>
                  <a:schemeClr val="dk1"/>
                </a:solidFill>
                <a:latin typeface="Helvetica Neue"/>
                <a:ea typeface="Helvetica Neue"/>
                <a:cs typeface="Helvetica Neue"/>
                <a:sym typeface="Helvetica Neue"/>
              </a:rPr>
              <a:t>How do we tell?</a:t>
            </a:r>
          </a:p>
          <a:p>
            <a:pPr marL="0" lvl="0" indent="0" algn="l" rtl="0">
              <a:spcBef>
                <a:spcPts val="0"/>
              </a:spcBef>
              <a:spcAft>
                <a:spcPts val="0"/>
              </a:spcAft>
              <a:buNone/>
            </a:pPr>
            <a:endParaRPr lang="en-CA" dirty="0"/>
          </a:p>
        </p:txBody>
      </p:sp>
    </p:spTree>
    <p:extLst>
      <p:ext uri="{BB962C8B-B14F-4D97-AF65-F5344CB8AC3E}">
        <p14:creationId xmlns:p14="http://schemas.microsoft.com/office/powerpoint/2010/main" val="3192748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2877096bfac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2877096bfac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CA" sz="1000" dirty="0">
                <a:solidFill>
                  <a:schemeClr val="dk1"/>
                </a:solidFill>
                <a:latin typeface="Helvetica Neue"/>
                <a:ea typeface="Helvetica Neue"/>
                <a:cs typeface="Helvetica Neue"/>
                <a:sym typeface="Helvetica Neue"/>
              </a:rPr>
              <a:t>Another approach focuses on the system's behavior, suggesting that responding flexibly to various challenges is a sign of intelligence.</a:t>
            </a:r>
          </a:p>
          <a:p>
            <a:pPr marL="0" lvl="0" indent="0" algn="l" rtl="0">
              <a:lnSpc>
                <a:spcPct val="115000"/>
              </a:lnSpc>
              <a:spcBef>
                <a:spcPts val="0"/>
              </a:spcBef>
              <a:spcAft>
                <a:spcPts val="0"/>
              </a:spcAft>
              <a:buClr>
                <a:schemeClr val="dk1"/>
              </a:buClr>
              <a:buSzPts val="1100"/>
              <a:buFont typeface="Arial"/>
              <a:buNone/>
            </a:pPr>
            <a:endParaRPr lang="en-CA" sz="10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CA" sz="1000" dirty="0">
                <a:solidFill>
                  <a:schemeClr val="dk1"/>
                </a:solidFill>
                <a:latin typeface="Helvetica Neue"/>
                <a:ea typeface="Helvetica Neue"/>
                <a:cs typeface="Helvetica Neue"/>
                <a:sym typeface="Helvetica Neue"/>
              </a:rPr>
              <a:t>Turing (1950) proposed that if a system behaves intelligently, that should settle the question. However, some criticize the Turing Test for focusing too much on verbal interaction, which allows for tricks. A better test might involve real-world behavior and interaction, which we will explore in more detail in Chapter 3.</a:t>
            </a:r>
          </a:p>
          <a:p>
            <a:pPr marL="0" lvl="0" indent="0" algn="l" rtl="0">
              <a:spcBef>
                <a:spcPts val="0"/>
              </a:spcBef>
              <a:spcAft>
                <a:spcPts val="0"/>
              </a:spcAft>
              <a:buNone/>
            </a:pPr>
            <a:endParaRPr lang="en-CA" dirty="0"/>
          </a:p>
        </p:txBody>
      </p:sp>
    </p:spTree>
    <p:extLst>
      <p:ext uri="{BB962C8B-B14F-4D97-AF65-F5344CB8AC3E}">
        <p14:creationId xmlns:p14="http://schemas.microsoft.com/office/powerpoint/2010/main" val="3419612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2877096bfac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2877096bfac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CA" dirty="0"/>
          </a:p>
        </p:txBody>
      </p:sp>
    </p:spTree>
    <p:extLst>
      <p:ext uri="{BB962C8B-B14F-4D97-AF65-F5344CB8AC3E}">
        <p14:creationId xmlns:p14="http://schemas.microsoft.com/office/powerpoint/2010/main" val="2243224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200"/>
              </a:spcBef>
              <a:spcAft>
                <a:spcPts val="1200"/>
              </a:spcAft>
              <a:buNone/>
            </a:pPr>
            <a:endParaRPr lang="en-US" dirty="0"/>
          </a:p>
        </p:txBody>
      </p:sp>
    </p:spTree>
    <p:extLst>
      <p:ext uri="{BB962C8B-B14F-4D97-AF65-F5344CB8AC3E}">
        <p14:creationId xmlns:p14="http://schemas.microsoft.com/office/powerpoint/2010/main" val="1477567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200"/>
              </a:spcBef>
              <a:spcAft>
                <a:spcPts val="1200"/>
              </a:spcAft>
              <a:buNone/>
            </a:pPr>
            <a:r>
              <a:rPr lang="en-CA" sz="1100" b="0" i="0" u="none" strike="noStrike" dirty="0">
                <a:solidFill>
                  <a:srgbClr val="000000"/>
                </a:solidFill>
                <a:effectLst/>
                <a:latin typeface="Arial" panose="020B0604020202020204" pitchFamily="34" charset="0"/>
              </a:rPr>
              <a:t>The Watt governor, an early device for regulating steam engines, is often mistakenly framed through an algorithmic lens. It’s tempting to imagine its process as a series of computational steps, much like this:</a:t>
            </a:r>
          </a:p>
          <a:p>
            <a:pPr marL="158750" indent="0" algn="l" rtl="0">
              <a:spcBef>
                <a:spcPts val="1200"/>
              </a:spcBef>
              <a:spcAft>
                <a:spcPts val="1200"/>
              </a:spcAft>
              <a:buNone/>
            </a:pPr>
            <a:endParaRPr lang="en-CA" b="0" i="0" u="none" strike="noStrike" dirty="0">
              <a:solidFill>
                <a:srgbClr val="000000"/>
              </a:solidFill>
              <a:effectLst/>
            </a:endParaRPr>
          </a:p>
          <a:p>
            <a:pPr marL="158750" indent="0" algn="l" rtl="0">
              <a:spcBef>
                <a:spcPts val="1200"/>
              </a:spcBef>
              <a:spcAft>
                <a:spcPts val="1200"/>
              </a:spcAft>
              <a:buNone/>
            </a:pPr>
            <a:r>
              <a:rPr lang="en-CA" sz="1100" b="0" i="0" u="none" strike="noStrike" dirty="0">
                <a:solidFill>
                  <a:srgbClr val="000000"/>
                </a:solidFill>
                <a:effectLst/>
                <a:latin typeface="Arial" panose="020B0604020202020204" pitchFamily="34" charset="0"/>
              </a:rPr>
              <a:t>This step-by-step sequence, as Van Gelder (1995) described, resembles a traditional computational algorithm where measurements create representations, which are then compared to stored values or representations in memory.</a:t>
            </a:r>
            <a:br>
              <a:rPr lang="en-CA" dirty="0"/>
            </a:br>
            <a:endParaRPr lang="en-US" dirty="0"/>
          </a:p>
        </p:txBody>
      </p:sp>
    </p:spTree>
    <p:extLst>
      <p:ext uri="{BB962C8B-B14F-4D97-AF65-F5344CB8AC3E}">
        <p14:creationId xmlns:p14="http://schemas.microsoft.com/office/powerpoint/2010/main" val="3215002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br>
              <a:rPr lang="en-CA" dirty="0"/>
            </a:br>
            <a:endParaRPr lang="en-US" dirty="0"/>
          </a:p>
        </p:txBody>
      </p:sp>
    </p:spTree>
    <p:extLst>
      <p:ext uri="{BB962C8B-B14F-4D97-AF65-F5344CB8AC3E}">
        <p14:creationId xmlns:p14="http://schemas.microsoft.com/office/powerpoint/2010/main" val="3077787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03941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185614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400"/>
              </a:spcBef>
              <a:spcAft>
                <a:spcPts val="400"/>
              </a:spcAft>
              <a:buNone/>
            </a:pPr>
            <a:endParaRPr lang="en-CA" b="0" i="0" u="none" strike="noStrike" dirty="0">
              <a:solidFill>
                <a:srgbClr val="000000"/>
              </a:solidFill>
              <a:effectLst/>
            </a:endParaRPr>
          </a:p>
        </p:txBody>
      </p:sp>
    </p:spTree>
    <p:extLst>
      <p:ext uri="{BB962C8B-B14F-4D97-AF65-F5344CB8AC3E}">
        <p14:creationId xmlns:p14="http://schemas.microsoft.com/office/powerpoint/2010/main" val="26524177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400"/>
              </a:spcBef>
              <a:spcAft>
                <a:spcPts val="400"/>
              </a:spcAft>
              <a:buNone/>
            </a:pPr>
            <a:endParaRPr lang="en-CA" b="0" i="0" u="none" strike="noStrike" dirty="0">
              <a:solidFill>
                <a:srgbClr val="000000"/>
              </a:solidFill>
              <a:effectLst/>
            </a:endParaRPr>
          </a:p>
        </p:txBody>
      </p:sp>
    </p:spTree>
    <p:extLst>
      <p:ext uri="{BB962C8B-B14F-4D97-AF65-F5344CB8AC3E}">
        <p14:creationId xmlns:p14="http://schemas.microsoft.com/office/powerpoint/2010/main" val="8643225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400"/>
              </a:spcBef>
              <a:spcAft>
                <a:spcPts val="400"/>
              </a:spcAft>
              <a:buNone/>
            </a:pPr>
            <a:endParaRPr lang="en-CA" b="0" i="0" u="none" strike="noStrike" dirty="0">
              <a:solidFill>
                <a:srgbClr val="000000"/>
              </a:solidFill>
              <a:effectLst/>
            </a:endParaRPr>
          </a:p>
        </p:txBody>
      </p:sp>
    </p:spTree>
    <p:extLst>
      <p:ext uri="{BB962C8B-B14F-4D97-AF65-F5344CB8AC3E}">
        <p14:creationId xmlns:p14="http://schemas.microsoft.com/office/powerpoint/2010/main" val="683564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However, the true behavior of the Watt governor is not rooted in algorithmic computation. Instead, it embodies a </a:t>
            </a:r>
            <a:r>
              <a:rPr lang="en-CA" sz="1800" b="1" i="0" u="none" strike="noStrike" dirty="0">
                <a:solidFill>
                  <a:srgbClr val="000000"/>
                </a:solidFill>
                <a:effectLst/>
                <a:latin typeface="Arial" panose="020B0604020202020204" pitchFamily="34" charset="0"/>
              </a:rPr>
              <a:t>dynamical solution</a:t>
            </a:r>
            <a:r>
              <a:rPr lang="en-CA" sz="1800" b="0" i="0" u="none" strike="noStrike" dirty="0">
                <a:solidFill>
                  <a:srgbClr val="000000"/>
                </a:solidFill>
                <a:effectLst/>
                <a:latin typeface="Arial" panose="020B0604020202020204" pitchFamily="34" charset="0"/>
              </a:rPr>
              <a:t> where the interacting forces constantly adjust in real time. Rather than relying on discrete steps or stored representations, the governor responds dynamically to physical forces, aligning with the principles of </a:t>
            </a:r>
            <a:r>
              <a:rPr lang="en-CA" sz="1800" b="1" i="0" u="none" strike="noStrike" dirty="0">
                <a:solidFill>
                  <a:srgbClr val="000000"/>
                </a:solidFill>
                <a:effectLst/>
                <a:latin typeface="Arial" panose="020B0604020202020204" pitchFamily="34" charset="0"/>
              </a:rPr>
              <a:t>Dynamical Systems Theory (DST)</a:t>
            </a:r>
            <a:r>
              <a:rPr lang="en-CA" sz="1800" b="0" i="0" u="none" strike="noStrike" dirty="0">
                <a:solidFill>
                  <a:srgbClr val="000000"/>
                </a:solidFill>
                <a:effectLst/>
                <a:latin typeface="Arial" panose="020B0604020202020204" pitchFamily="34" charset="0"/>
              </a:rPr>
              <a:t>.</a:t>
            </a:r>
            <a:endParaRPr lang="en-CA" b="0" i="0" u="none" strike="noStrike" dirty="0">
              <a:solidFill>
                <a:srgbClr val="000000"/>
              </a:solidFill>
              <a:effectLst/>
            </a:endParaRPr>
          </a:p>
          <a:p>
            <a:pPr marL="158750" indent="0">
              <a:buNone/>
            </a:pPr>
            <a:br>
              <a:rPr lang="en-CA" dirty="0"/>
            </a:br>
            <a:br>
              <a:rPr lang="en-CA" dirty="0"/>
            </a:br>
            <a:endParaRPr lang="en-US" dirty="0"/>
          </a:p>
        </p:txBody>
      </p:sp>
    </p:spTree>
    <p:extLst>
      <p:ext uri="{BB962C8B-B14F-4D97-AF65-F5344CB8AC3E}">
        <p14:creationId xmlns:p14="http://schemas.microsoft.com/office/powerpoint/2010/main" val="16868412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However, the true behavior of the Watt governor is not rooted in algorithmic computation. Instead, it embodies a </a:t>
            </a:r>
            <a:r>
              <a:rPr lang="en-CA" sz="1800" b="1" i="0" u="none" strike="noStrike" dirty="0">
                <a:solidFill>
                  <a:srgbClr val="000000"/>
                </a:solidFill>
                <a:effectLst/>
                <a:latin typeface="Arial" panose="020B0604020202020204" pitchFamily="34" charset="0"/>
              </a:rPr>
              <a:t>dynamical solution</a:t>
            </a:r>
            <a:r>
              <a:rPr lang="en-CA" sz="1800" b="0" i="0" u="none" strike="noStrike" dirty="0">
                <a:solidFill>
                  <a:srgbClr val="000000"/>
                </a:solidFill>
                <a:effectLst/>
                <a:latin typeface="Arial" panose="020B0604020202020204" pitchFamily="34" charset="0"/>
              </a:rPr>
              <a:t> where the interacting forces constantly adjust in real time. Rather than relying on discrete steps or stored representations, the governor responds dynamically to physical forces, aligning with the principles of </a:t>
            </a:r>
            <a:r>
              <a:rPr lang="en-CA" sz="1800" b="1" i="0" u="none" strike="noStrike" dirty="0">
                <a:solidFill>
                  <a:srgbClr val="000000"/>
                </a:solidFill>
                <a:effectLst/>
                <a:latin typeface="Arial" panose="020B0604020202020204" pitchFamily="34" charset="0"/>
              </a:rPr>
              <a:t>Dynamical Systems Theory (DST)</a:t>
            </a:r>
            <a:r>
              <a:rPr lang="en-CA" sz="1800" b="0" i="0" u="none" strike="noStrike" dirty="0">
                <a:solidFill>
                  <a:srgbClr val="000000"/>
                </a:solidFill>
                <a:effectLst/>
                <a:latin typeface="Arial" panose="020B0604020202020204" pitchFamily="34" charset="0"/>
              </a:rPr>
              <a:t>.</a:t>
            </a:r>
            <a:endParaRPr lang="en-CA" b="0" i="0" u="none" strike="noStrike" dirty="0">
              <a:solidFill>
                <a:srgbClr val="000000"/>
              </a:solidFill>
              <a:effectLst/>
            </a:endParaRPr>
          </a:p>
          <a:p>
            <a:pPr marL="158750" indent="0">
              <a:buNone/>
            </a:pPr>
            <a:br>
              <a:rPr lang="en-CA" dirty="0"/>
            </a:br>
            <a:br>
              <a:rPr lang="en-CA" dirty="0"/>
            </a:br>
            <a:endParaRPr lang="en-US" dirty="0"/>
          </a:p>
        </p:txBody>
      </p:sp>
    </p:spTree>
    <p:extLst>
      <p:ext uri="{BB962C8B-B14F-4D97-AF65-F5344CB8AC3E}">
        <p14:creationId xmlns:p14="http://schemas.microsoft.com/office/powerpoint/2010/main" val="3932216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However, the true behavior of the Watt governor is not rooted in algorithmic computation. Instead, it embodies a </a:t>
            </a:r>
            <a:r>
              <a:rPr lang="en-CA" sz="1800" b="1" i="0" u="none" strike="noStrike" dirty="0">
                <a:solidFill>
                  <a:srgbClr val="000000"/>
                </a:solidFill>
                <a:effectLst/>
                <a:latin typeface="Arial" panose="020B0604020202020204" pitchFamily="34" charset="0"/>
              </a:rPr>
              <a:t>dynamical solution</a:t>
            </a:r>
            <a:r>
              <a:rPr lang="en-CA" sz="1800" b="0" i="0" u="none" strike="noStrike" dirty="0">
                <a:solidFill>
                  <a:srgbClr val="000000"/>
                </a:solidFill>
                <a:effectLst/>
                <a:latin typeface="Arial" panose="020B0604020202020204" pitchFamily="34" charset="0"/>
              </a:rPr>
              <a:t> where the interacting forces constantly adjust in real time. Rather than relying on discrete steps or stored representations, the governor responds dynamically to physical forces, aligning with the principles of </a:t>
            </a:r>
            <a:r>
              <a:rPr lang="en-CA" sz="1800" b="1" i="0" u="none" strike="noStrike" dirty="0">
                <a:solidFill>
                  <a:srgbClr val="000000"/>
                </a:solidFill>
                <a:effectLst/>
                <a:latin typeface="Arial" panose="020B0604020202020204" pitchFamily="34" charset="0"/>
              </a:rPr>
              <a:t>Dynamical Systems Theory (DST)</a:t>
            </a:r>
            <a:r>
              <a:rPr lang="en-CA" sz="1800" b="0" i="0" u="none" strike="noStrike" dirty="0">
                <a:solidFill>
                  <a:srgbClr val="000000"/>
                </a:solidFill>
                <a:effectLst/>
                <a:latin typeface="Arial" panose="020B0604020202020204" pitchFamily="34" charset="0"/>
              </a:rPr>
              <a:t>.</a:t>
            </a:r>
            <a:endParaRPr lang="en-CA" b="0" i="0" u="none" strike="noStrike" dirty="0">
              <a:solidFill>
                <a:srgbClr val="000000"/>
              </a:solidFill>
              <a:effectLst/>
            </a:endParaRPr>
          </a:p>
          <a:p>
            <a:pPr marL="158750" indent="0">
              <a:buNone/>
            </a:pPr>
            <a:br>
              <a:rPr lang="en-CA" dirty="0"/>
            </a:br>
            <a:br>
              <a:rPr lang="en-CA" dirty="0"/>
            </a:br>
            <a:endParaRPr lang="en-US" dirty="0"/>
          </a:p>
        </p:txBody>
      </p:sp>
    </p:spTree>
    <p:extLst>
      <p:ext uri="{BB962C8B-B14F-4D97-AF65-F5344CB8AC3E}">
        <p14:creationId xmlns:p14="http://schemas.microsoft.com/office/powerpoint/2010/main" val="25603204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However, the true behavior of the Watt governor is not rooted in algorithmic computation. Instead, it embodies a </a:t>
            </a:r>
            <a:r>
              <a:rPr lang="en-CA" sz="1800" b="1" i="0" u="none" strike="noStrike" dirty="0">
                <a:solidFill>
                  <a:srgbClr val="000000"/>
                </a:solidFill>
                <a:effectLst/>
                <a:latin typeface="Arial" panose="020B0604020202020204" pitchFamily="34" charset="0"/>
              </a:rPr>
              <a:t>dynamical solution</a:t>
            </a:r>
            <a:r>
              <a:rPr lang="en-CA" sz="1800" b="0" i="0" u="none" strike="noStrike" dirty="0">
                <a:solidFill>
                  <a:srgbClr val="000000"/>
                </a:solidFill>
                <a:effectLst/>
                <a:latin typeface="Arial" panose="020B0604020202020204" pitchFamily="34" charset="0"/>
              </a:rPr>
              <a:t> where the interacting forces constantly adjust in real time. Rather than relying on discrete steps or stored representations, the governor responds dynamically to physical forces, aligning with the principles of </a:t>
            </a:r>
            <a:r>
              <a:rPr lang="en-CA" sz="1800" b="1" i="0" u="none" strike="noStrike" dirty="0">
                <a:solidFill>
                  <a:srgbClr val="000000"/>
                </a:solidFill>
                <a:effectLst/>
                <a:latin typeface="Arial" panose="020B0604020202020204" pitchFamily="34" charset="0"/>
              </a:rPr>
              <a:t>Dynamical Systems Theory (DST)</a:t>
            </a:r>
            <a:r>
              <a:rPr lang="en-CA" sz="1800" b="0" i="0" u="none" strike="noStrike" dirty="0">
                <a:solidFill>
                  <a:srgbClr val="000000"/>
                </a:solidFill>
                <a:effectLst/>
                <a:latin typeface="Arial" panose="020B0604020202020204" pitchFamily="34" charset="0"/>
              </a:rPr>
              <a:t>.</a:t>
            </a:r>
            <a:endParaRPr lang="en-CA" b="0" i="0" u="none" strike="noStrike" dirty="0">
              <a:solidFill>
                <a:srgbClr val="000000"/>
              </a:solidFill>
              <a:effectLst/>
            </a:endParaRPr>
          </a:p>
          <a:p>
            <a:pPr marL="158750" indent="0">
              <a:buNone/>
            </a:pPr>
            <a:br>
              <a:rPr lang="en-CA" dirty="0"/>
            </a:br>
            <a:br>
              <a:rPr lang="en-CA" dirty="0"/>
            </a:br>
            <a:endParaRPr lang="en-US" dirty="0"/>
          </a:p>
        </p:txBody>
      </p:sp>
    </p:spTree>
    <p:extLst>
      <p:ext uri="{BB962C8B-B14F-4D97-AF65-F5344CB8AC3E}">
        <p14:creationId xmlns:p14="http://schemas.microsoft.com/office/powerpoint/2010/main" val="3106525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The Temporal Nature of Cognition</a:t>
            </a:r>
            <a:endParaRPr lang="en-CA" sz="1100" b="1" i="0" u="none" strike="noStrike" dirty="0">
              <a:solidFill>
                <a:srgbClr val="000000"/>
              </a:solidFill>
              <a:effectLst/>
              <a:latin typeface="Arial"/>
            </a:endParaRPr>
          </a:p>
          <a:p>
            <a:pPr marL="158750" indent="0" algn="l" rtl="0">
              <a:spcBef>
                <a:spcPts val="1200"/>
              </a:spcBef>
              <a:spcAft>
                <a:spcPts val="200"/>
              </a:spcAft>
              <a:buNone/>
            </a:pPr>
            <a:endParaRPr lang="en-CA" sz="1100" b="1" i="0" u="none" strike="noStrike" dirty="0">
              <a:solidFill>
                <a:srgbClr val="000000"/>
              </a:solidFill>
              <a:effectLst/>
              <a:latin typeface="Arial"/>
            </a:endParaRPr>
          </a:p>
          <a:p>
            <a:pPr marL="158750" indent="0" algn="l" rtl="0">
              <a:spcBef>
                <a:spcPts val="1200"/>
              </a:spcBef>
              <a:spcAft>
                <a:spcPts val="200"/>
              </a:spcAft>
              <a:buNone/>
            </a:pPr>
            <a:r>
              <a:rPr lang="en-CA" sz="1800" b="0" i="0" u="none" strike="noStrike" dirty="0">
                <a:solidFill>
                  <a:srgbClr val="000000"/>
                </a:solidFill>
                <a:effectLst/>
                <a:latin typeface="Arial" panose="020B0604020202020204" pitchFamily="34" charset="0"/>
              </a:rPr>
              <a:t>The claim that </a:t>
            </a:r>
            <a:r>
              <a:rPr lang="en-CA" sz="1800" b="1" i="0" u="none" strike="noStrike" dirty="0">
                <a:solidFill>
                  <a:srgbClr val="000000"/>
                </a:solidFill>
                <a:effectLst/>
                <a:latin typeface="Arial" panose="020B0604020202020204" pitchFamily="34" charset="0"/>
              </a:rPr>
              <a:t>cognition is a dynamical phenomenon</a:t>
            </a:r>
            <a:r>
              <a:rPr lang="en-CA" sz="1800" b="0" i="0" u="none" strike="noStrike" dirty="0">
                <a:solidFill>
                  <a:srgbClr val="000000"/>
                </a:solidFill>
                <a:effectLst/>
                <a:latin typeface="Arial" panose="020B0604020202020204" pitchFamily="34" charset="0"/>
              </a:rPr>
              <a:t> emphasizes that all cognitive activities—such as perception, planning, and imagination—occur in real time. </a:t>
            </a:r>
          </a:p>
          <a:p>
            <a:pPr marL="158750" indent="0" algn="l" rtl="0">
              <a:spcBef>
                <a:spcPts val="1200"/>
              </a:spcBef>
              <a:spcAft>
                <a:spcPts val="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200"/>
              </a:spcAft>
              <a:buNone/>
            </a:pPr>
            <a:r>
              <a:rPr lang="en-CA" sz="1800" b="0" i="0" u="none" strike="noStrike" dirty="0">
                <a:solidFill>
                  <a:srgbClr val="000000"/>
                </a:solidFill>
                <a:effectLst/>
                <a:latin typeface="Arial" panose="020B0604020202020204" pitchFamily="34" charset="0"/>
              </a:rPr>
              <a:t>This insight, though seemingly obvious, highlights the temporal nature of cognition, which </a:t>
            </a:r>
            <a:r>
              <a:rPr lang="en-CA" sz="1800" b="1" i="0" u="none" strike="noStrike" dirty="0" err="1">
                <a:solidFill>
                  <a:srgbClr val="000000"/>
                </a:solidFill>
                <a:effectLst/>
                <a:latin typeface="Arial" panose="020B0604020202020204" pitchFamily="34" charset="0"/>
              </a:rPr>
              <a:t>dynamicists</a:t>
            </a:r>
            <a:r>
              <a:rPr lang="en-CA" sz="1800" b="0" i="0" u="none" strike="noStrike" dirty="0">
                <a:solidFill>
                  <a:srgbClr val="000000"/>
                </a:solidFill>
                <a:effectLst/>
                <a:latin typeface="Arial" panose="020B0604020202020204" pitchFamily="34" charset="0"/>
              </a:rPr>
              <a:t> argue should be a primary focus in cognitive science. </a:t>
            </a:r>
          </a:p>
          <a:p>
            <a:pPr marL="158750" indent="0" algn="l" rtl="0">
              <a:spcBef>
                <a:spcPts val="1200"/>
              </a:spcBef>
              <a:spcAft>
                <a:spcPts val="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200"/>
              </a:spcAft>
              <a:buNone/>
            </a:pPr>
            <a:r>
              <a:rPr lang="en-CA" sz="1800" b="0" i="0" u="none" strike="noStrike" dirty="0">
                <a:solidFill>
                  <a:srgbClr val="000000"/>
                </a:solidFill>
                <a:effectLst/>
                <a:latin typeface="Arial" panose="020B0604020202020204" pitchFamily="34" charset="0"/>
              </a:rPr>
              <a:t>Cognition, as a process that unfolds over time, warrants a study approach that acknowledges this temporality.</a:t>
            </a:r>
            <a:br>
              <a:rPr lang="en-CA" dirty="0"/>
            </a:br>
            <a:br>
              <a:rPr lang="en-CA" dirty="0"/>
            </a:br>
            <a:br>
              <a:rPr lang="en-CA" dirty="0"/>
            </a:br>
            <a:r>
              <a:rPr lang="en-CA" dirty="0"/>
              <a:t>---</a:t>
            </a:r>
          </a:p>
          <a:p>
            <a:pPr marL="158750" indent="0" algn="l" rtl="0">
              <a:spcBef>
                <a:spcPts val="1200"/>
              </a:spcBef>
              <a:spcAft>
                <a:spcPts val="200"/>
              </a:spcAft>
              <a:buNone/>
            </a:pPr>
            <a:endParaRPr lang="en-CA" dirty="0"/>
          </a:p>
          <a:p>
            <a:pPr marL="158750" indent="0" algn="l" rtl="0">
              <a:spcBef>
                <a:spcPts val="1200"/>
              </a:spcBef>
              <a:spcAft>
                <a:spcPts val="200"/>
              </a:spcAft>
              <a:buNone/>
            </a:pPr>
            <a:r>
              <a:rPr lang="en-CA" sz="1100" b="1" i="0" u="none" strike="noStrike" dirty="0">
                <a:solidFill>
                  <a:srgbClr val="000000"/>
                </a:solidFill>
                <a:effectLst/>
                <a:latin typeface="Arial" panose="020B0604020202020204" pitchFamily="34" charset="0"/>
              </a:rPr>
              <a:t>Van Gelder’s Proposition: An Alternative to Computation in Cognitive Science</a:t>
            </a:r>
            <a:endParaRPr lang="en-CA" b="1" i="0" u="none" strike="noStrike" dirty="0">
              <a:solidFill>
                <a:srgbClr val="000000"/>
              </a:solidFill>
              <a:effectLst/>
            </a:endParaRPr>
          </a:p>
          <a:p>
            <a:pPr algn="l" rtl="0">
              <a:spcBef>
                <a:spcPts val="1200"/>
              </a:spcBef>
              <a:spcAft>
                <a:spcPts val="1200"/>
              </a:spcAft>
            </a:pPr>
            <a:r>
              <a:rPr lang="en-CA" sz="1100" b="0" i="0" u="none" strike="noStrike" dirty="0">
                <a:solidFill>
                  <a:srgbClr val="000000"/>
                </a:solidFill>
                <a:effectLst/>
                <a:latin typeface="Arial" panose="020B0604020202020204" pitchFamily="34" charset="0"/>
              </a:rPr>
              <a:t>Van Gelder uses the Watt governor as an analogy to propose a broader view of cognition, challenging the dominance of computational models in cognitive science and artificial intelligence. His aims are twofold:</a:t>
            </a:r>
            <a:endParaRPr lang="en-CA" b="0" i="0" u="none" strike="noStrike" dirty="0">
              <a:solidFill>
                <a:srgbClr val="000000"/>
              </a:solidFill>
              <a:effectLst/>
            </a:endParaRPr>
          </a:p>
          <a:p>
            <a:pPr algn="l" rtl="0" fontAlgn="base">
              <a:spcBef>
                <a:spcPts val="1200"/>
              </a:spcBef>
              <a:spcAft>
                <a:spcPts val="0"/>
              </a:spcAft>
              <a:buFont typeface="+mj-lt"/>
              <a:buAutoNum type="arabicPeriod"/>
            </a:pPr>
            <a:r>
              <a:rPr lang="en-CA" sz="1100" b="1" i="0" u="none" strike="noStrike" dirty="0">
                <a:solidFill>
                  <a:srgbClr val="000000"/>
                </a:solidFill>
                <a:effectLst/>
                <a:latin typeface="Arial" panose="020B0604020202020204" pitchFamily="34" charset="0"/>
              </a:rPr>
              <a:t>Challenge Classical Cognitive Science and GOFAI</a:t>
            </a:r>
            <a:endParaRPr lang="en-CA" sz="1100" b="0" i="0" u="none" strike="noStrike" dirty="0">
              <a:solidFill>
                <a:srgbClr val="000000"/>
              </a:solidFill>
              <a:effectLst/>
              <a:latin typeface="Arial" panose="020B0604020202020204" pitchFamily="34" charset="0"/>
            </a:endParaRPr>
          </a:p>
          <a:p>
            <a:pPr marL="742950" lvl="1" indent="-285750" algn="l" rtl="0" fontAlgn="base">
              <a:spcBef>
                <a:spcPts val="0"/>
              </a:spcBef>
              <a:spcAft>
                <a:spcPts val="0"/>
              </a:spcAft>
              <a:buFont typeface="Arial" panose="020B0604020202020204" pitchFamily="34" charset="0"/>
              <a:buChar char="•"/>
            </a:pPr>
            <a:r>
              <a:rPr lang="en-CA" sz="1100" b="0" i="0" u="none" strike="noStrike" dirty="0">
                <a:solidFill>
                  <a:srgbClr val="000000"/>
                </a:solidFill>
                <a:effectLst/>
                <a:latin typeface="Arial" panose="020B0604020202020204" pitchFamily="34" charset="0"/>
              </a:rPr>
              <a:t>Van Gelder seeks to question the assumption that computational representation (as championed by figures like </a:t>
            </a:r>
            <a:r>
              <a:rPr lang="en-CA" sz="1100" b="0" i="0" u="none" strike="noStrike" dirty="0" err="1">
                <a:solidFill>
                  <a:srgbClr val="000000"/>
                </a:solidFill>
                <a:effectLst/>
                <a:latin typeface="Arial" panose="020B0604020202020204" pitchFamily="34" charset="0"/>
              </a:rPr>
              <a:t>Fodor</a:t>
            </a:r>
            <a:r>
              <a:rPr lang="en-CA" sz="1100" b="0" i="0" u="none" strike="noStrike" dirty="0">
                <a:solidFill>
                  <a:srgbClr val="000000"/>
                </a:solidFill>
                <a:effectLst/>
                <a:latin typeface="Arial" panose="020B0604020202020204" pitchFamily="34" charset="0"/>
              </a:rPr>
              <a:t> (1975) and </a:t>
            </a:r>
            <a:r>
              <a:rPr lang="en-CA" sz="1100" b="0" i="0" u="none" strike="noStrike" dirty="0" err="1">
                <a:solidFill>
                  <a:srgbClr val="000000"/>
                </a:solidFill>
                <a:effectLst/>
                <a:latin typeface="Arial" panose="020B0604020202020204" pitchFamily="34" charset="0"/>
              </a:rPr>
              <a:t>Haugeland</a:t>
            </a:r>
            <a:r>
              <a:rPr lang="en-CA" sz="1100" b="0" i="0" u="none" strike="noStrike" dirty="0">
                <a:solidFill>
                  <a:srgbClr val="000000"/>
                </a:solidFill>
                <a:effectLst/>
                <a:latin typeface="Arial" panose="020B0604020202020204" pitchFamily="34" charset="0"/>
              </a:rPr>
              <a:t> (1998)) is the “only game in town” for understanding cognitive systems.</a:t>
            </a:r>
          </a:p>
          <a:p>
            <a:pPr algn="l" rtl="0" fontAlgn="base">
              <a:spcBef>
                <a:spcPts val="0"/>
              </a:spcBef>
              <a:spcAft>
                <a:spcPts val="0"/>
              </a:spcAft>
              <a:buFont typeface="+mj-lt"/>
              <a:buAutoNum type="arabicPeriod"/>
            </a:pPr>
            <a:r>
              <a:rPr lang="en-CA" sz="1100" b="1" i="0" u="none" strike="noStrike" dirty="0">
                <a:solidFill>
                  <a:srgbClr val="000000"/>
                </a:solidFill>
                <a:effectLst/>
                <a:latin typeface="Arial" panose="020B0604020202020204" pitchFamily="34" charset="0"/>
              </a:rPr>
              <a:t>Introduce a New Framework for Understanding Cognition</a:t>
            </a:r>
            <a:endParaRPr lang="en-CA" sz="1100" b="0" i="0" u="none" strike="noStrike" dirty="0">
              <a:solidFill>
                <a:srgbClr val="000000"/>
              </a:solidFill>
              <a:effectLst/>
              <a:latin typeface="Arial" panose="020B0604020202020204" pitchFamily="34" charset="0"/>
            </a:endParaRPr>
          </a:p>
          <a:p>
            <a:pPr marL="742950" lvl="1" indent="-285750" algn="l" rtl="0" fontAlgn="base">
              <a:spcBef>
                <a:spcPts val="0"/>
              </a:spcBef>
              <a:spcAft>
                <a:spcPts val="1200"/>
              </a:spcAft>
              <a:buFont typeface="Arial" panose="020B0604020202020204" pitchFamily="34" charset="0"/>
              <a:buChar char="•"/>
            </a:pPr>
            <a:r>
              <a:rPr lang="en-CA" sz="1100" b="0" i="0" u="none" strike="noStrike" dirty="0">
                <a:solidFill>
                  <a:srgbClr val="000000"/>
                </a:solidFill>
                <a:effectLst/>
                <a:latin typeface="Arial" panose="020B0604020202020204" pitchFamily="34" charset="0"/>
              </a:rPr>
              <a:t>He suggests that cognitive systems may function more like the Watt governor than like a Turing Machine. Through the lens of DST, cognition could be better understood as a system of </a:t>
            </a:r>
            <a:r>
              <a:rPr lang="en-CA" sz="1100" b="1" i="0" u="none" strike="noStrike" dirty="0">
                <a:solidFill>
                  <a:srgbClr val="000000"/>
                </a:solidFill>
                <a:effectLst/>
                <a:latin typeface="Arial" panose="020B0604020202020204" pitchFamily="34" charset="0"/>
              </a:rPr>
              <a:t>interacting, real-time forces rather</a:t>
            </a:r>
            <a:r>
              <a:rPr lang="en-CA" sz="1100" b="0" i="0" u="none" strike="noStrike" dirty="0">
                <a:solidFill>
                  <a:srgbClr val="000000"/>
                </a:solidFill>
                <a:effectLst/>
                <a:latin typeface="Arial" panose="020B0604020202020204" pitchFamily="34" charset="0"/>
              </a:rPr>
              <a:t> than as a series of discrete, representational computations.</a:t>
            </a:r>
          </a:p>
          <a:p>
            <a:endParaRPr lang="en-US" dirty="0"/>
          </a:p>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Conclusion: Expanding the Toolbox with Dynamical Systems Theory</a:t>
            </a:r>
            <a:endParaRPr lang="en-CA" b="1" i="0" u="none" strike="noStrike" dirty="0">
              <a:solidFill>
                <a:srgbClr val="000000"/>
              </a:solidFill>
              <a:effectLst/>
            </a:endParaRPr>
          </a:p>
          <a:p>
            <a:pPr algn="l" rtl="0">
              <a:spcBef>
                <a:spcPts val="1200"/>
              </a:spcBef>
              <a:spcAft>
                <a:spcPts val="1200"/>
              </a:spcAft>
            </a:pPr>
            <a:r>
              <a:rPr lang="en-CA" sz="1800" b="0" i="0" u="none" strike="noStrike" dirty="0">
                <a:solidFill>
                  <a:srgbClr val="000000"/>
                </a:solidFill>
                <a:effectLst/>
                <a:latin typeface="Arial" panose="020B0604020202020204" pitchFamily="34" charset="0"/>
              </a:rPr>
              <a:t>The Watt governor, analyzable through the mathematical principles of </a:t>
            </a:r>
            <a:r>
              <a:rPr lang="en-CA" sz="1800" b="1" i="0" u="none" strike="noStrike" dirty="0">
                <a:solidFill>
                  <a:srgbClr val="000000"/>
                </a:solidFill>
                <a:effectLst/>
                <a:latin typeface="Arial" panose="020B0604020202020204" pitchFamily="34" charset="0"/>
              </a:rPr>
              <a:t>Dynamical Systems Theory</a:t>
            </a:r>
            <a:r>
              <a:rPr lang="en-CA" sz="1800" b="0" i="0" u="none" strike="noStrike" dirty="0">
                <a:solidFill>
                  <a:srgbClr val="000000"/>
                </a:solidFill>
                <a:effectLst/>
                <a:latin typeface="Arial" panose="020B0604020202020204" pitchFamily="34" charset="0"/>
              </a:rPr>
              <a:t>, offers cognitive scientists a new “conceptual toolbox.” DST allows for an understanding of cognition beyond representational computationalism and classical “Good Old-Fashioned AI” (GOFAI). This approach opens the door to exploring cognition as an emergent, dynamically regulated process—a model which may be just as valuable as the traditional computational view.</a:t>
            </a:r>
            <a:endParaRPr lang="en-CA" b="0" i="0" u="none" strike="noStrike" dirty="0">
              <a:solidFill>
                <a:srgbClr val="000000"/>
              </a:solidFill>
              <a:effectLst/>
            </a:endParaRPr>
          </a:p>
          <a:p>
            <a:br>
              <a:rPr lang="en-CA" dirty="0"/>
            </a:br>
            <a:endParaRPr lang="en-US" dirty="0"/>
          </a:p>
        </p:txBody>
      </p:sp>
    </p:spTree>
    <p:extLst>
      <p:ext uri="{BB962C8B-B14F-4D97-AF65-F5344CB8AC3E}">
        <p14:creationId xmlns:p14="http://schemas.microsoft.com/office/powerpoint/2010/main" val="30767827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400"/>
              </a:spcBef>
              <a:spcAft>
                <a:spcPts val="400"/>
              </a:spcAft>
              <a:buNone/>
            </a:pPr>
            <a:r>
              <a:rPr lang="en-CA" sz="1800" b="1" i="0" u="none" strike="noStrike" dirty="0">
                <a:solidFill>
                  <a:srgbClr val="000000"/>
                </a:solidFill>
                <a:effectLst/>
                <a:latin typeface="Arial" panose="020B0604020202020204" pitchFamily="34" charset="0"/>
              </a:rPr>
              <a:t>1. State Space in Cognition – Mapping Mental States</a:t>
            </a:r>
            <a:endParaRPr lang="en-CA" b="1"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the brain, a </a:t>
            </a:r>
            <a:r>
              <a:rPr lang="en-CA" sz="1800" b="1" i="0" u="none" strike="noStrike" dirty="0">
                <a:solidFill>
                  <a:srgbClr val="000000"/>
                </a:solidFill>
                <a:effectLst/>
                <a:latin typeface="Arial" panose="020B0604020202020204" pitchFamily="34" charset="0"/>
              </a:rPr>
              <a:t>state space</a:t>
            </a:r>
            <a:r>
              <a:rPr lang="en-CA" sz="1800" b="0" i="0" u="none" strike="noStrike" dirty="0">
                <a:solidFill>
                  <a:srgbClr val="000000"/>
                </a:solidFill>
                <a:effectLst/>
                <a:latin typeface="Arial" panose="020B0604020202020204" pitchFamily="34" charset="0"/>
              </a:rPr>
              <a:t> can represent all possible combinations of brain activity across different regions. Each "dimension" in this space could correspond to an aspect of brain function, such as the activity level in a particular brain region. Just as we mapped temperature and humidity in the greenhouse, here we might map out different neural states.</a:t>
            </a:r>
            <a:endParaRPr lang="en-CA" b="0"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For instance, suppose we’re measuring a few key variables in the brain when you’re focusing, like attention level and stress level. These variables could make up the dimensions of a cognitive state space. At any moment, your brain's "location" in this state space would indicate your current level of focus and calm.</a:t>
            </a:r>
            <a:endParaRPr lang="en-CA" b="0"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This helps us visualize and analyze </a:t>
            </a:r>
            <a:r>
              <a:rPr lang="en-CA" sz="1800" b="1" i="0" u="none" strike="noStrike" dirty="0">
                <a:solidFill>
                  <a:srgbClr val="000000"/>
                </a:solidFill>
                <a:effectLst/>
                <a:latin typeface="Arial" panose="020B0604020202020204" pitchFamily="34" charset="0"/>
              </a:rPr>
              <a:t>mental states</a:t>
            </a:r>
            <a:r>
              <a:rPr lang="en-CA" sz="1800" b="0" i="0" u="none" strike="noStrike" dirty="0">
                <a:solidFill>
                  <a:srgbClr val="000000"/>
                </a:solidFill>
                <a:effectLst/>
                <a:latin typeface="Arial" panose="020B0604020202020204" pitchFamily="34" charset="0"/>
              </a:rPr>
              <a:t> as points in a space, where each state represents a unique pattern of brain activity.</a:t>
            </a:r>
          </a:p>
          <a:p>
            <a:pPr marL="158750" indent="0" algn="l" rtl="0">
              <a:spcBef>
                <a:spcPts val="1400"/>
              </a:spcBef>
              <a:spcAft>
                <a:spcPts val="400"/>
              </a:spcAft>
              <a:buNone/>
            </a:pPr>
            <a:br>
              <a:rPr lang="en-CA" dirty="0"/>
            </a:br>
            <a:br>
              <a:rPr lang="en-CA" dirty="0"/>
            </a:br>
            <a:endParaRPr lang="en-US" dirty="0"/>
          </a:p>
        </p:txBody>
      </p:sp>
    </p:spTree>
    <p:extLst>
      <p:ext uri="{BB962C8B-B14F-4D97-AF65-F5344CB8AC3E}">
        <p14:creationId xmlns:p14="http://schemas.microsoft.com/office/powerpoint/2010/main" val="12420453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400"/>
              </a:spcBef>
              <a:spcAft>
                <a:spcPts val="400"/>
              </a:spcAft>
              <a:buNone/>
            </a:pPr>
            <a:r>
              <a:rPr lang="en-CA" sz="1800" b="1" i="0" u="none" strike="noStrike" dirty="0">
                <a:solidFill>
                  <a:srgbClr val="000000"/>
                </a:solidFill>
                <a:effectLst/>
                <a:latin typeface="Arial" panose="020B0604020202020204" pitchFamily="34" charset="0"/>
              </a:rPr>
              <a:t>1. State Space in Cognition – Mapping Mental States</a:t>
            </a:r>
            <a:endParaRPr lang="en-CA" b="1"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the brain, a </a:t>
            </a:r>
            <a:r>
              <a:rPr lang="en-CA" sz="1800" b="1" i="0" u="none" strike="noStrike" dirty="0">
                <a:solidFill>
                  <a:srgbClr val="000000"/>
                </a:solidFill>
                <a:effectLst/>
                <a:latin typeface="Arial" panose="020B0604020202020204" pitchFamily="34" charset="0"/>
              </a:rPr>
              <a:t>state space</a:t>
            </a:r>
            <a:r>
              <a:rPr lang="en-CA" sz="1800" b="0" i="0" u="none" strike="noStrike" dirty="0">
                <a:solidFill>
                  <a:srgbClr val="000000"/>
                </a:solidFill>
                <a:effectLst/>
                <a:latin typeface="Arial" panose="020B0604020202020204" pitchFamily="34" charset="0"/>
              </a:rPr>
              <a:t> can represent all possible combinations of brain activity across different regions. Each "dimension" in this space could correspond to an aspect of brain function, such as the activity level in a particular brain region. Just as we mapped temperature and humidity in the greenhouse, here we might map out different neural states.</a:t>
            </a:r>
            <a:endParaRPr lang="en-CA" b="0"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For instance, suppose we’re measuring a few key variables in the brain when you’re focusing, like attention level and stress level. These variables could make up the dimensions of a cognitive state space. At any moment, your brain's "location" in this state space would indicate your current level of focus and calm.</a:t>
            </a:r>
            <a:endParaRPr lang="en-CA" b="0"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This helps us visualize and analyze </a:t>
            </a:r>
            <a:r>
              <a:rPr lang="en-CA" sz="1800" b="1" i="0" u="none" strike="noStrike" dirty="0">
                <a:solidFill>
                  <a:srgbClr val="000000"/>
                </a:solidFill>
                <a:effectLst/>
                <a:latin typeface="Arial" panose="020B0604020202020204" pitchFamily="34" charset="0"/>
              </a:rPr>
              <a:t>mental states</a:t>
            </a:r>
            <a:r>
              <a:rPr lang="en-CA" sz="1800" b="0" i="0" u="none" strike="noStrike" dirty="0">
                <a:solidFill>
                  <a:srgbClr val="000000"/>
                </a:solidFill>
                <a:effectLst/>
                <a:latin typeface="Arial" panose="020B0604020202020204" pitchFamily="34" charset="0"/>
              </a:rPr>
              <a:t> as points in a space, where each state represents a unique pattern of brain activity.</a:t>
            </a:r>
          </a:p>
          <a:p>
            <a:pPr marL="158750" indent="0" algn="l" rtl="0">
              <a:spcBef>
                <a:spcPts val="1400"/>
              </a:spcBef>
              <a:spcAft>
                <a:spcPts val="400"/>
              </a:spcAft>
              <a:buNone/>
            </a:pPr>
            <a:br>
              <a:rPr lang="en-CA" dirty="0"/>
            </a:br>
            <a:br>
              <a:rPr lang="en-CA" dirty="0"/>
            </a:br>
            <a:endParaRPr lang="en-US" dirty="0"/>
          </a:p>
        </p:txBody>
      </p:sp>
    </p:spTree>
    <p:extLst>
      <p:ext uri="{BB962C8B-B14F-4D97-AF65-F5344CB8AC3E}">
        <p14:creationId xmlns:p14="http://schemas.microsoft.com/office/powerpoint/2010/main" val="33472938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400"/>
              </a:spcBef>
              <a:spcAft>
                <a:spcPts val="400"/>
              </a:spcAft>
              <a:buNone/>
            </a:pPr>
            <a:r>
              <a:rPr lang="en-CA" sz="1800" b="1" i="0" u="none" strike="noStrike" dirty="0">
                <a:solidFill>
                  <a:srgbClr val="000000"/>
                </a:solidFill>
                <a:effectLst/>
                <a:latin typeface="Arial" panose="020B0604020202020204" pitchFamily="34" charset="0"/>
              </a:rPr>
              <a:t>1. State Space in Cognition – Mapping Mental States</a:t>
            </a:r>
            <a:endParaRPr lang="en-CA" b="1"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the brain, a </a:t>
            </a:r>
            <a:r>
              <a:rPr lang="en-CA" sz="1800" b="1" i="0" u="none" strike="noStrike" dirty="0">
                <a:solidFill>
                  <a:srgbClr val="000000"/>
                </a:solidFill>
                <a:effectLst/>
                <a:latin typeface="Arial" panose="020B0604020202020204" pitchFamily="34" charset="0"/>
              </a:rPr>
              <a:t>state space</a:t>
            </a:r>
            <a:r>
              <a:rPr lang="en-CA" sz="1800" b="0" i="0" u="none" strike="noStrike" dirty="0">
                <a:solidFill>
                  <a:srgbClr val="000000"/>
                </a:solidFill>
                <a:effectLst/>
                <a:latin typeface="Arial" panose="020B0604020202020204" pitchFamily="34" charset="0"/>
              </a:rPr>
              <a:t> can represent all possible combinations of brain activity across different regions. Each "dimension" in this space could correspond to an aspect of brain function, such as the activity level in a particular brain region. Just as we mapped temperature and humidity in the greenhouse, here we might map out different neural states.</a:t>
            </a:r>
            <a:endParaRPr lang="en-CA" b="0"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For instance, suppose we’re measuring a few key variables in the brain when you’re focusing, like attention level and stress level. These variables could make up the dimensions of a cognitive state space. At any moment, your brain's "location" in this state space would indicate your current level of focus and calm.</a:t>
            </a:r>
            <a:endParaRPr lang="en-CA" b="0"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This helps us visualize and analyze </a:t>
            </a:r>
            <a:r>
              <a:rPr lang="en-CA" sz="1800" b="1" i="0" u="none" strike="noStrike" dirty="0">
                <a:solidFill>
                  <a:srgbClr val="000000"/>
                </a:solidFill>
                <a:effectLst/>
                <a:latin typeface="Arial" panose="020B0604020202020204" pitchFamily="34" charset="0"/>
              </a:rPr>
              <a:t>mental states</a:t>
            </a:r>
            <a:r>
              <a:rPr lang="en-CA" sz="1800" b="0" i="0" u="none" strike="noStrike" dirty="0">
                <a:solidFill>
                  <a:srgbClr val="000000"/>
                </a:solidFill>
                <a:effectLst/>
                <a:latin typeface="Arial" panose="020B0604020202020204" pitchFamily="34" charset="0"/>
              </a:rPr>
              <a:t> as points in a space, where each state represents a unique pattern of brain activity.</a:t>
            </a:r>
          </a:p>
          <a:p>
            <a:pPr marL="158750" indent="0" algn="l" rtl="0">
              <a:spcBef>
                <a:spcPts val="1400"/>
              </a:spcBef>
              <a:spcAft>
                <a:spcPts val="400"/>
              </a:spcAft>
              <a:buNone/>
            </a:pPr>
            <a:br>
              <a:rPr lang="en-CA" dirty="0"/>
            </a:br>
            <a:br>
              <a:rPr lang="en-CA" dirty="0"/>
            </a:br>
            <a:endParaRPr lang="en-US" dirty="0"/>
          </a:p>
        </p:txBody>
      </p:sp>
    </p:spTree>
    <p:extLst>
      <p:ext uri="{BB962C8B-B14F-4D97-AF65-F5344CB8AC3E}">
        <p14:creationId xmlns:p14="http://schemas.microsoft.com/office/powerpoint/2010/main" val="13567342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400"/>
              </a:spcBef>
              <a:spcAft>
                <a:spcPts val="400"/>
              </a:spcAft>
              <a:buNone/>
            </a:pPr>
            <a:r>
              <a:rPr lang="en-CA" sz="1800" b="1" i="0" u="none" strike="noStrike" dirty="0">
                <a:solidFill>
                  <a:srgbClr val="000000"/>
                </a:solidFill>
                <a:effectLst/>
                <a:latin typeface="Arial" panose="020B0604020202020204" pitchFamily="34" charset="0"/>
              </a:rPr>
              <a:t>2. Trajectories in Cognition – How Mental States Change Over Time</a:t>
            </a:r>
            <a:endParaRPr lang="en-CA" b="1"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Just as conditions in the greenhouse change over a day, your mental state also evolves continuously. For example:</a:t>
            </a: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When you start learning a challenging skill, your brain state might reflect high stress and low confidence.</a:t>
            </a:r>
          </a:p>
          <a:p>
            <a:pPr marL="158750" indent="0" algn="l" rtl="0" fontAlgn="base">
              <a:spcBef>
                <a:spcPts val="0"/>
              </a:spcBef>
              <a:spcAft>
                <a:spcPts val="120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As you become more proficient, your trajectory in state space would move to a different region—one that represents higher confidence and lower stress.</a:t>
            </a: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The </a:t>
            </a:r>
            <a:r>
              <a:rPr lang="en-CA" sz="1800" b="1" i="0" u="none" strike="noStrike" dirty="0">
                <a:solidFill>
                  <a:srgbClr val="000000"/>
                </a:solidFill>
                <a:effectLst/>
                <a:latin typeface="Arial" panose="020B0604020202020204" pitchFamily="34" charset="0"/>
              </a:rPr>
              <a:t>trajectory</a:t>
            </a:r>
            <a:r>
              <a:rPr lang="en-CA" sz="1800" b="0" i="0" u="none" strike="noStrike" dirty="0">
                <a:solidFill>
                  <a:srgbClr val="000000"/>
                </a:solidFill>
                <a:effectLst/>
                <a:latin typeface="Arial" panose="020B0604020202020204" pitchFamily="34" charset="0"/>
              </a:rPr>
              <a:t> of your mental states reflects how you move through different cognitive conditions as you learn, solve problems, or adapt to new situations. For instance, when you're engaged in deep work, your trajectory might follow a smooth path in focus-related areas of the state space. If distracted, it might veer off into other areas that reflect wandering thoughts or daydreaming.</a:t>
            </a:r>
            <a:endParaRPr lang="en-CA" b="0" i="0" u="none" strike="noStrike" dirty="0">
              <a:solidFill>
                <a:srgbClr val="000000"/>
              </a:solidFill>
              <a:effectLst/>
            </a:endParaRPr>
          </a:p>
        </p:txBody>
      </p:sp>
    </p:spTree>
    <p:extLst>
      <p:ext uri="{BB962C8B-B14F-4D97-AF65-F5344CB8AC3E}">
        <p14:creationId xmlns:p14="http://schemas.microsoft.com/office/powerpoint/2010/main" val="37050328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400"/>
              </a:spcBef>
              <a:spcAft>
                <a:spcPts val="400"/>
              </a:spcAft>
              <a:buNone/>
            </a:pPr>
            <a:r>
              <a:rPr lang="en-CA" sz="1800" b="1" i="0" u="none" strike="noStrike" dirty="0">
                <a:solidFill>
                  <a:srgbClr val="000000"/>
                </a:solidFill>
                <a:effectLst/>
                <a:latin typeface="Arial" panose="020B0604020202020204" pitchFamily="34" charset="0"/>
              </a:rPr>
              <a:t>2. Trajectories in Cognition – How Mental States Change Over Time</a:t>
            </a:r>
            <a:endParaRPr lang="en-CA" b="1"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Just as conditions in the greenhouse change over a day, your mental state also evolves continuously. For example:</a:t>
            </a: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When you start learning a challenging skill, your brain state might reflect high stress and low confidence.</a:t>
            </a:r>
          </a:p>
          <a:p>
            <a:pPr marL="158750" indent="0" algn="l" rtl="0" fontAlgn="base">
              <a:spcBef>
                <a:spcPts val="0"/>
              </a:spcBef>
              <a:spcAft>
                <a:spcPts val="120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As you become more proficient, your trajectory in state space would move to a different region—one that represents higher confidence and lower stress.</a:t>
            </a: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The </a:t>
            </a:r>
            <a:r>
              <a:rPr lang="en-CA" sz="1800" b="1" i="0" u="none" strike="noStrike" dirty="0">
                <a:solidFill>
                  <a:srgbClr val="000000"/>
                </a:solidFill>
                <a:effectLst/>
                <a:latin typeface="Arial" panose="020B0604020202020204" pitchFamily="34" charset="0"/>
              </a:rPr>
              <a:t>trajectory</a:t>
            </a:r>
            <a:r>
              <a:rPr lang="en-CA" sz="1800" b="0" i="0" u="none" strike="noStrike" dirty="0">
                <a:solidFill>
                  <a:srgbClr val="000000"/>
                </a:solidFill>
                <a:effectLst/>
                <a:latin typeface="Arial" panose="020B0604020202020204" pitchFamily="34" charset="0"/>
              </a:rPr>
              <a:t> of your mental states reflects how you move through different cognitive conditions as you learn, solve problems, or adapt to new situations. For instance, when you're engaged in deep work, your trajectory might follow a smooth path in focus-related areas of the state space. If distracted, it might veer off into other areas that reflect wandering thoughts or daydreaming.</a:t>
            </a:r>
            <a:endParaRPr lang="en-CA" b="0" i="0" u="none" strike="noStrike" dirty="0">
              <a:solidFill>
                <a:srgbClr val="000000"/>
              </a:solidFill>
              <a:effectLst/>
            </a:endParaRPr>
          </a:p>
        </p:txBody>
      </p:sp>
    </p:spTree>
    <p:extLst>
      <p:ext uri="{BB962C8B-B14F-4D97-AF65-F5344CB8AC3E}">
        <p14:creationId xmlns:p14="http://schemas.microsoft.com/office/powerpoint/2010/main" val="39189298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400"/>
              </a:spcBef>
              <a:spcAft>
                <a:spcPts val="400"/>
              </a:spcAft>
              <a:buNone/>
            </a:pPr>
            <a:r>
              <a:rPr lang="en-CA" sz="1800" b="1" i="0" u="none" strike="noStrike" dirty="0">
                <a:solidFill>
                  <a:srgbClr val="000000"/>
                </a:solidFill>
                <a:effectLst/>
                <a:latin typeface="Arial" panose="020B0604020202020204" pitchFamily="34" charset="0"/>
              </a:rPr>
              <a:t>3. Attractors in Cognition – Stable Mental States or Patterns</a:t>
            </a:r>
            <a:endParaRPr lang="en-CA" b="1"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the brain, certain </a:t>
            </a:r>
            <a:r>
              <a:rPr lang="en-CA" sz="1800" b="1" i="0" u="none" strike="noStrike" dirty="0">
                <a:solidFill>
                  <a:srgbClr val="000000"/>
                </a:solidFill>
                <a:effectLst/>
                <a:latin typeface="Arial" panose="020B0604020202020204" pitchFamily="34" charset="0"/>
              </a:rPr>
              <a:t>mental states</a:t>
            </a:r>
            <a:r>
              <a:rPr lang="en-CA" sz="1800" b="0" i="0" u="none" strike="noStrike" dirty="0">
                <a:solidFill>
                  <a:srgbClr val="000000"/>
                </a:solidFill>
                <a:effectLst/>
                <a:latin typeface="Arial" panose="020B0604020202020204" pitchFamily="34" charset="0"/>
              </a:rPr>
              <a:t> act like attractors. Just as the greenhouse naturally stabilizes at a certain temperature and humidity, the brain tends to stabilize in certain patterns of thought or behavior.</a:t>
            </a:r>
            <a:endParaRPr lang="en-CA" sz="1100" b="0" i="0" u="none" strike="noStrike" dirty="0">
              <a:solidFill>
                <a:srgbClr val="000000"/>
              </a:solidFill>
              <a:effectLst/>
              <a:latin typeface="Arial"/>
            </a:endParaRPr>
          </a:p>
          <a:p>
            <a:pPr marL="158750" indent="0" algn="l" rtl="0">
              <a:spcBef>
                <a:spcPts val="1200"/>
              </a:spcBef>
              <a:spcAft>
                <a:spcPts val="1200"/>
              </a:spcAft>
              <a:buNone/>
            </a:pPr>
            <a:endParaRPr lang="en-CA" sz="1100" b="0" i="0" u="none" strike="noStrike" dirty="0">
              <a:solidFill>
                <a:srgbClr val="000000"/>
              </a:solidFill>
              <a:effectLst/>
              <a:latin typeface="Arial"/>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For example:</a:t>
            </a:r>
            <a:r>
              <a:rPr lang="en-CA" sz="1100" b="0" i="0" u="none" strike="noStrike" dirty="0">
                <a:solidFill>
                  <a:srgbClr val="000000"/>
                </a:solidFill>
                <a:effectLst/>
                <a:latin typeface="Arial"/>
              </a:rPr>
              <a:t> </a:t>
            </a:r>
            <a:r>
              <a:rPr lang="en-CA" sz="1800" b="0" i="0" u="none" strike="noStrike" dirty="0">
                <a:solidFill>
                  <a:srgbClr val="000000"/>
                </a:solidFill>
                <a:effectLst/>
                <a:latin typeface="Arial" panose="020B0604020202020204" pitchFamily="34" charset="0"/>
              </a:rPr>
              <a:t>A </a:t>
            </a:r>
            <a:r>
              <a:rPr lang="en-CA" sz="1800" b="1" i="0" u="none" strike="noStrike" dirty="0">
                <a:solidFill>
                  <a:srgbClr val="000000"/>
                </a:solidFill>
                <a:effectLst/>
                <a:latin typeface="Arial" panose="020B0604020202020204" pitchFamily="34" charset="0"/>
              </a:rPr>
              <a:t>habitual thought pattern</a:t>
            </a:r>
            <a:r>
              <a:rPr lang="en-CA" sz="1800" b="0" i="0" u="none" strike="noStrike" dirty="0">
                <a:solidFill>
                  <a:srgbClr val="000000"/>
                </a:solidFill>
                <a:effectLst/>
                <a:latin typeface="Arial" panose="020B0604020202020204" pitchFamily="34" charset="0"/>
              </a:rPr>
              <a:t> can become an attractor. If someone has a tendency toward anxious thinking, this state may become a cognitive attractor—one they return to easily, even from different starting points.</a:t>
            </a: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1" i="0" u="none" strike="noStrike" dirty="0">
                <a:solidFill>
                  <a:srgbClr val="000000"/>
                </a:solidFill>
                <a:effectLst/>
                <a:latin typeface="Arial" panose="020B0604020202020204" pitchFamily="34" charset="0"/>
              </a:rPr>
              <a:t>Focused states</a:t>
            </a:r>
            <a:r>
              <a:rPr lang="en-CA" sz="1800" b="0" i="0" u="none" strike="noStrike" dirty="0">
                <a:solidFill>
                  <a:srgbClr val="000000"/>
                </a:solidFill>
                <a:effectLst/>
                <a:latin typeface="Arial" panose="020B0604020202020204" pitchFamily="34" charset="0"/>
              </a:rPr>
              <a:t> or </a:t>
            </a:r>
            <a:r>
              <a:rPr lang="en-CA" sz="1800" b="1" i="0" u="none" strike="noStrike" dirty="0">
                <a:solidFill>
                  <a:srgbClr val="000000"/>
                </a:solidFill>
                <a:effectLst/>
                <a:latin typeface="Arial" panose="020B0604020202020204" pitchFamily="34" charset="0"/>
              </a:rPr>
              <a:t>meditative states</a:t>
            </a:r>
            <a:r>
              <a:rPr lang="en-CA" sz="1800" b="0" i="0" u="none" strike="noStrike" dirty="0">
                <a:solidFill>
                  <a:srgbClr val="000000"/>
                </a:solidFill>
                <a:effectLst/>
                <a:latin typeface="Arial" panose="020B0604020202020204" pitchFamily="34" charset="0"/>
              </a:rPr>
              <a:t> can also serve as attractors. With practice, entering a calm, focused state becomes easier, as the brain begins to “settle” into this pattern more naturally.</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The brain’s plasticity allows it to create new attractors, meaning we can learn to develop healthier or more productive mental states through practice. Therapy and mindfulness exercises, for example, aim to shift attractors toward more positive or stable mental patterns, making them easier to access over time.</a:t>
            </a:r>
            <a:endParaRPr lang="en-CA" b="0" i="0" u="none" strike="noStrike" dirty="0">
              <a:solidFill>
                <a:srgbClr val="000000"/>
              </a:solidFill>
              <a:effectLst/>
            </a:endParaRPr>
          </a:p>
          <a:p>
            <a:pPr marL="158750" indent="0" algn="l" rtl="0">
              <a:spcBef>
                <a:spcPts val="1400"/>
              </a:spcBef>
              <a:spcAft>
                <a:spcPts val="400"/>
              </a:spcAft>
              <a:buNone/>
            </a:pPr>
            <a:endParaRPr lang="en-CA" sz="1800" b="1" i="0" u="none" strike="noStrike" dirty="0">
              <a:solidFill>
                <a:srgbClr val="000000"/>
              </a:solidFill>
              <a:effectLst/>
              <a:latin typeface="Arial" panose="020B0604020202020204" pitchFamily="34" charset="0"/>
            </a:endParaRPr>
          </a:p>
          <a:p>
            <a:pPr marL="158750" indent="0" algn="l" rtl="0">
              <a:spcBef>
                <a:spcPts val="1400"/>
              </a:spcBef>
              <a:spcAft>
                <a:spcPts val="400"/>
              </a:spcAft>
              <a:buNone/>
            </a:pPr>
            <a:r>
              <a:rPr lang="en-CA" sz="1800" b="1" i="0" u="none" strike="noStrike" dirty="0">
                <a:solidFill>
                  <a:srgbClr val="000000"/>
                </a:solidFill>
                <a:effectLst/>
                <a:latin typeface="Arial" panose="020B0604020202020204" pitchFamily="34" charset="0"/>
              </a:rPr>
              <a:t>Putting It All Together in a Real-World Scenario</a:t>
            </a:r>
            <a:endParaRPr lang="en-CA" b="1"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Imagine you’re preparing for a big presentation:</a:t>
            </a:r>
            <a:endParaRPr lang="en-CA" b="0" i="0" u="none" strike="noStrike" dirty="0">
              <a:solidFill>
                <a:srgbClr val="000000"/>
              </a:solidFill>
              <a:effectLst/>
            </a:endParaRPr>
          </a:p>
          <a:p>
            <a:pPr marL="158750" indent="0" algn="l" rtl="0" fontAlgn="base">
              <a:spcBef>
                <a:spcPts val="1200"/>
              </a:spcBef>
              <a:spcAft>
                <a:spcPts val="0"/>
              </a:spcAft>
              <a:buNone/>
            </a:pPr>
            <a:endParaRPr lang="en-CA" sz="1800" b="1" i="0" u="none" strike="noStrike" dirty="0">
              <a:solidFill>
                <a:srgbClr val="000000"/>
              </a:solidFill>
              <a:effectLst/>
              <a:latin typeface="Arial" panose="020B0604020202020204" pitchFamily="34" charset="0"/>
            </a:endParaRPr>
          </a:p>
          <a:p>
            <a:pPr marL="158750" indent="0" algn="l" rtl="0" fontAlgn="base">
              <a:spcBef>
                <a:spcPts val="1200"/>
              </a:spcBef>
              <a:spcAft>
                <a:spcPts val="0"/>
              </a:spcAft>
              <a:buNone/>
            </a:pPr>
            <a:r>
              <a:rPr lang="en-CA" sz="1800" b="1" i="0" u="none" strike="noStrike" dirty="0">
                <a:solidFill>
                  <a:srgbClr val="000000"/>
                </a:solidFill>
                <a:effectLst/>
                <a:latin typeface="Arial" panose="020B0604020202020204" pitchFamily="34" charset="0"/>
              </a:rPr>
              <a:t>State Space</a:t>
            </a:r>
            <a:r>
              <a:rPr lang="en-CA" sz="1800" b="0" i="0" u="none" strike="noStrike" dirty="0">
                <a:solidFill>
                  <a:srgbClr val="000000"/>
                </a:solidFill>
                <a:effectLst/>
                <a:latin typeface="Arial" panose="020B0604020202020204" pitchFamily="34" charset="0"/>
              </a:rPr>
              <a:t>: Your brain's state space includes variables like alertness, anxiety, and confidence. Each combination of these creates a unique mental state, plotted as a point in this space.</a:t>
            </a:r>
          </a:p>
          <a:p>
            <a:pPr marL="158750" indent="0" algn="l" rtl="0" fontAlgn="base">
              <a:spcBef>
                <a:spcPts val="0"/>
              </a:spcBef>
              <a:spcAft>
                <a:spcPts val="0"/>
              </a:spcAft>
              <a:buNone/>
            </a:pPr>
            <a:r>
              <a:rPr lang="en-CA" sz="1800" b="1" i="0" u="none" strike="noStrike" dirty="0">
                <a:solidFill>
                  <a:srgbClr val="000000"/>
                </a:solidFill>
                <a:effectLst/>
                <a:latin typeface="Arial" panose="020B0604020202020204" pitchFamily="34" charset="0"/>
              </a:rPr>
              <a:t>Trajectory</a:t>
            </a:r>
            <a:r>
              <a:rPr lang="en-CA" sz="1800" b="0" i="0" u="none" strike="noStrike" dirty="0">
                <a:solidFill>
                  <a:srgbClr val="000000"/>
                </a:solidFill>
                <a:effectLst/>
                <a:latin typeface="Arial" panose="020B0604020202020204" pitchFamily="34" charset="0"/>
              </a:rPr>
              <a:t>: As you practice your presentation, your mental state shifts from nervousness (higher anxiety) to confidence (lower anxiety, higher alertness). Your trajectory shows a progression over time as you become more comfortable.</a:t>
            </a:r>
          </a:p>
          <a:p>
            <a:pPr marL="158750" indent="0" algn="l" rtl="0" fontAlgn="base">
              <a:spcBef>
                <a:spcPts val="0"/>
              </a:spcBef>
              <a:spcAft>
                <a:spcPts val="1200"/>
              </a:spcAft>
              <a:buNone/>
            </a:pPr>
            <a:r>
              <a:rPr lang="en-CA" sz="1800" b="1" i="0" u="none" strike="noStrike" dirty="0">
                <a:solidFill>
                  <a:srgbClr val="000000"/>
                </a:solidFill>
                <a:effectLst/>
                <a:latin typeface="Arial" panose="020B0604020202020204" pitchFamily="34" charset="0"/>
              </a:rPr>
              <a:t>Attractor</a:t>
            </a:r>
            <a:r>
              <a:rPr lang="en-CA" sz="1800" b="0" i="0" u="none" strike="noStrike" dirty="0">
                <a:solidFill>
                  <a:srgbClr val="000000"/>
                </a:solidFill>
                <a:effectLst/>
                <a:latin typeface="Arial" panose="020B0604020202020204" pitchFamily="34" charset="0"/>
              </a:rPr>
              <a:t>: With enough practice, a </a:t>
            </a:r>
            <a:r>
              <a:rPr lang="en-CA" sz="1800" b="1" i="0" u="none" strike="noStrike" dirty="0">
                <a:solidFill>
                  <a:srgbClr val="000000"/>
                </a:solidFill>
                <a:effectLst/>
                <a:latin typeface="Arial" panose="020B0604020202020204" pitchFamily="34" charset="0"/>
              </a:rPr>
              <a:t>confident, calm state</a:t>
            </a:r>
            <a:r>
              <a:rPr lang="en-CA" sz="1800" b="0" i="0" u="none" strike="noStrike" dirty="0">
                <a:solidFill>
                  <a:srgbClr val="000000"/>
                </a:solidFill>
                <a:effectLst/>
                <a:latin typeface="Arial" panose="020B0604020202020204" pitchFamily="34" charset="0"/>
              </a:rPr>
              <a:t> becomes an attractor. When presenting, you naturally stabilize in this state, even if distractions try to pull you away.</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cognitive science, DST helps us study how mental processes evolve over time, respond to feedback, and stabilize into patterns—essentially showing how the brain "moves" through mental states and forms stable patterns (attractors) based on our thoughts, experiences, and behaviors.</a:t>
            </a:r>
            <a:endParaRPr lang="en-CA" b="0"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Does this link between DST and brain function make it clearer?</a:t>
            </a:r>
            <a:endParaRPr lang="en-CA" b="0" i="0" u="none" strike="noStrike" dirty="0">
              <a:solidFill>
                <a:srgbClr val="000000"/>
              </a:solidFill>
              <a:effectLst/>
            </a:endParaRPr>
          </a:p>
          <a:p>
            <a:pPr marL="158750" indent="0">
              <a:buNone/>
            </a:pPr>
            <a:br>
              <a:rPr lang="en-CA" dirty="0"/>
            </a:br>
            <a:br>
              <a:rPr lang="en-CA" dirty="0"/>
            </a:br>
            <a:br>
              <a:rPr lang="en-CA" dirty="0"/>
            </a:br>
            <a:br>
              <a:rPr lang="en-CA" dirty="0"/>
            </a:br>
            <a:endParaRPr lang="en-US" dirty="0"/>
          </a:p>
        </p:txBody>
      </p:sp>
    </p:spTree>
    <p:extLst>
      <p:ext uri="{BB962C8B-B14F-4D97-AF65-F5344CB8AC3E}">
        <p14:creationId xmlns:p14="http://schemas.microsoft.com/office/powerpoint/2010/main" val="21104337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400"/>
              </a:spcBef>
              <a:spcAft>
                <a:spcPts val="400"/>
              </a:spcAft>
              <a:buNone/>
            </a:pPr>
            <a:r>
              <a:rPr lang="en-CA" sz="1800" b="1" i="0" u="none" strike="noStrike" dirty="0">
                <a:solidFill>
                  <a:srgbClr val="000000"/>
                </a:solidFill>
                <a:effectLst/>
                <a:latin typeface="Arial" panose="020B0604020202020204" pitchFamily="34" charset="0"/>
              </a:rPr>
              <a:t>3. Attractors in Cognition – Stable Mental States or Patterns</a:t>
            </a:r>
            <a:endParaRPr lang="en-CA" b="1"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the brain, certain </a:t>
            </a:r>
            <a:r>
              <a:rPr lang="en-CA" sz="1800" b="1" i="0" u="none" strike="noStrike" dirty="0">
                <a:solidFill>
                  <a:srgbClr val="000000"/>
                </a:solidFill>
                <a:effectLst/>
                <a:latin typeface="Arial" panose="020B0604020202020204" pitchFamily="34" charset="0"/>
              </a:rPr>
              <a:t>mental states</a:t>
            </a:r>
            <a:r>
              <a:rPr lang="en-CA" sz="1800" b="0" i="0" u="none" strike="noStrike" dirty="0">
                <a:solidFill>
                  <a:srgbClr val="000000"/>
                </a:solidFill>
                <a:effectLst/>
                <a:latin typeface="Arial" panose="020B0604020202020204" pitchFamily="34" charset="0"/>
              </a:rPr>
              <a:t> act like attractors. Just as the greenhouse naturally stabilizes at a certain temperature and humidity, the brain tends to stabilize in certain patterns of thought or behavior.</a:t>
            </a:r>
            <a:endParaRPr lang="en-CA" sz="1100" b="0" i="0" u="none" strike="noStrike" dirty="0">
              <a:solidFill>
                <a:srgbClr val="000000"/>
              </a:solidFill>
              <a:effectLst/>
              <a:latin typeface="Arial"/>
            </a:endParaRPr>
          </a:p>
          <a:p>
            <a:pPr marL="158750" indent="0" algn="l" rtl="0">
              <a:spcBef>
                <a:spcPts val="1200"/>
              </a:spcBef>
              <a:spcAft>
                <a:spcPts val="1200"/>
              </a:spcAft>
              <a:buNone/>
            </a:pPr>
            <a:endParaRPr lang="en-CA" sz="1100" b="0" i="0" u="none" strike="noStrike" dirty="0">
              <a:solidFill>
                <a:srgbClr val="000000"/>
              </a:solidFill>
              <a:effectLst/>
              <a:latin typeface="Arial"/>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For example:</a:t>
            </a:r>
            <a:r>
              <a:rPr lang="en-CA" sz="1100" b="0" i="0" u="none" strike="noStrike" dirty="0">
                <a:solidFill>
                  <a:srgbClr val="000000"/>
                </a:solidFill>
                <a:effectLst/>
                <a:latin typeface="Arial"/>
              </a:rPr>
              <a:t> </a:t>
            </a:r>
            <a:r>
              <a:rPr lang="en-CA" sz="1800" b="0" i="0" u="none" strike="noStrike" dirty="0">
                <a:solidFill>
                  <a:srgbClr val="000000"/>
                </a:solidFill>
                <a:effectLst/>
                <a:latin typeface="Arial" panose="020B0604020202020204" pitchFamily="34" charset="0"/>
              </a:rPr>
              <a:t>A </a:t>
            </a:r>
            <a:r>
              <a:rPr lang="en-CA" sz="1800" b="1" i="0" u="none" strike="noStrike" dirty="0">
                <a:solidFill>
                  <a:srgbClr val="000000"/>
                </a:solidFill>
                <a:effectLst/>
                <a:latin typeface="Arial" panose="020B0604020202020204" pitchFamily="34" charset="0"/>
              </a:rPr>
              <a:t>habitual thought pattern</a:t>
            </a:r>
            <a:r>
              <a:rPr lang="en-CA" sz="1800" b="0" i="0" u="none" strike="noStrike" dirty="0">
                <a:solidFill>
                  <a:srgbClr val="000000"/>
                </a:solidFill>
                <a:effectLst/>
                <a:latin typeface="Arial" panose="020B0604020202020204" pitchFamily="34" charset="0"/>
              </a:rPr>
              <a:t> can become an attractor. If someone has a tendency toward anxious thinking, this state may become a cognitive attractor—one they return to easily, even from different starting points.</a:t>
            </a: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1" i="0" u="none" strike="noStrike" dirty="0">
                <a:solidFill>
                  <a:srgbClr val="000000"/>
                </a:solidFill>
                <a:effectLst/>
                <a:latin typeface="Arial" panose="020B0604020202020204" pitchFamily="34" charset="0"/>
              </a:rPr>
              <a:t>Focused states</a:t>
            </a:r>
            <a:r>
              <a:rPr lang="en-CA" sz="1800" b="0" i="0" u="none" strike="noStrike" dirty="0">
                <a:solidFill>
                  <a:srgbClr val="000000"/>
                </a:solidFill>
                <a:effectLst/>
                <a:latin typeface="Arial" panose="020B0604020202020204" pitchFamily="34" charset="0"/>
              </a:rPr>
              <a:t> or </a:t>
            </a:r>
            <a:r>
              <a:rPr lang="en-CA" sz="1800" b="1" i="0" u="none" strike="noStrike" dirty="0">
                <a:solidFill>
                  <a:srgbClr val="000000"/>
                </a:solidFill>
                <a:effectLst/>
                <a:latin typeface="Arial" panose="020B0604020202020204" pitchFamily="34" charset="0"/>
              </a:rPr>
              <a:t>meditative states</a:t>
            </a:r>
            <a:r>
              <a:rPr lang="en-CA" sz="1800" b="0" i="0" u="none" strike="noStrike" dirty="0">
                <a:solidFill>
                  <a:srgbClr val="000000"/>
                </a:solidFill>
                <a:effectLst/>
                <a:latin typeface="Arial" panose="020B0604020202020204" pitchFamily="34" charset="0"/>
              </a:rPr>
              <a:t> can also serve as attractors. With practice, entering a calm, focused state becomes easier, as the brain begins to “settle” into this pattern more naturally.</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The brain’s plasticity allows it to create new attractors, meaning we can learn to develop healthier or more productive mental states through practice. Therapy and mindfulness exercises, for example, aim to shift attractors toward more positive or stable mental patterns, making them easier to access over time.</a:t>
            </a:r>
            <a:endParaRPr lang="en-CA" b="0" i="0" u="none" strike="noStrike" dirty="0">
              <a:solidFill>
                <a:srgbClr val="000000"/>
              </a:solidFill>
              <a:effectLst/>
            </a:endParaRPr>
          </a:p>
          <a:p>
            <a:pPr marL="158750" indent="0" algn="l" rtl="0">
              <a:spcBef>
                <a:spcPts val="1400"/>
              </a:spcBef>
              <a:spcAft>
                <a:spcPts val="400"/>
              </a:spcAft>
              <a:buNone/>
            </a:pPr>
            <a:endParaRPr lang="en-CA" sz="1800" b="1" i="0" u="none" strike="noStrike" dirty="0">
              <a:solidFill>
                <a:srgbClr val="000000"/>
              </a:solidFill>
              <a:effectLst/>
              <a:latin typeface="Arial" panose="020B0604020202020204" pitchFamily="34" charset="0"/>
            </a:endParaRPr>
          </a:p>
          <a:p>
            <a:pPr marL="158750" indent="0" algn="l" rtl="0">
              <a:spcBef>
                <a:spcPts val="1400"/>
              </a:spcBef>
              <a:spcAft>
                <a:spcPts val="400"/>
              </a:spcAft>
              <a:buNone/>
            </a:pPr>
            <a:r>
              <a:rPr lang="en-CA" sz="1800" b="1" i="0" u="none" strike="noStrike" dirty="0">
                <a:solidFill>
                  <a:srgbClr val="000000"/>
                </a:solidFill>
                <a:effectLst/>
                <a:latin typeface="Arial" panose="020B0604020202020204" pitchFamily="34" charset="0"/>
              </a:rPr>
              <a:t>Putting It All Together in a Real-World Scenario</a:t>
            </a:r>
            <a:endParaRPr lang="en-CA" b="1"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Imagine you’re preparing for a big presentation:</a:t>
            </a:r>
            <a:endParaRPr lang="en-CA" b="0" i="0" u="none" strike="noStrike" dirty="0">
              <a:solidFill>
                <a:srgbClr val="000000"/>
              </a:solidFill>
              <a:effectLst/>
            </a:endParaRPr>
          </a:p>
          <a:p>
            <a:pPr marL="158750" indent="0" algn="l" rtl="0" fontAlgn="base">
              <a:spcBef>
                <a:spcPts val="1200"/>
              </a:spcBef>
              <a:spcAft>
                <a:spcPts val="0"/>
              </a:spcAft>
              <a:buNone/>
            </a:pPr>
            <a:endParaRPr lang="en-CA" sz="1800" b="1" i="0" u="none" strike="noStrike" dirty="0">
              <a:solidFill>
                <a:srgbClr val="000000"/>
              </a:solidFill>
              <a:effectLst/>
              <a:latin typeface="Arial" panose="020B0604020202020204" pitchFamily="34" charset="0"/>
            </a:endParaRPr>
          </a:p>
          <a:p>
            <a:pPr marL="158750" indent="0" algn="l" rtl="0" fontAlgn="base">
              <a:spcBef>
                <a:spcPts val="1200"/>
              </a:spcBef>
              <a:spcAft>
                <a:spcPts val="0"/>
              </a:spcAft>
              <a:buNone/>
            </a:pPr>
            <a:r>
              <a:rPr lang="en-CA" sz="1800" b="1" i="0" u="none" strike="noStrike" dirty="0">
                <a:solidFill>
                  <a:srgbClr val="000000"/>
                </a:solidFill>
                <a:effectLst/>
                <a:latin typeface="Arial" panose="020B0604020202020204" pitchFamily="34" charset="0"/>
              </a:rPr>
              <a:t>State Space</a:t>
            </a:r>
            <a:r>
              <a:rPr lang="en-CA" sz="1800" b="0" i="0" u="none" strike="noStrike" dirty="0">
                <a:solidFill>
                  <a:srgbClr val="000000"/>
                </a:solidFill>
                <a:effectLst/>
                <a:latin typeface="Arial" panose="020B0604020202020204" pitchFamily="34" charset="0"/>
              </a:rPr>
              <a:t>: Your brain's state space includes variables like alertness, anxiety, and confidence. Each combination of these creates a unique mental state, plotted as a point in this space.</a:t>
            </a:r>
          </a:p>
          <a:p>
            <a:pPr marL="158750" indent="0" algn="l" rtl="0" fontAlgn="base">
              <a:spcBef>
                <a:spcPts val="0"/>
              </a:spcBef>
              <a:spcAft>
                <a:spcPts val="0"/>
              </a:spcAft>
              <a:buNone/>
            </a:pPr>
            <a:r>
              <a:rPr lang="en-CA" sz="1800" b="1" i="0" u="none" strike="noStrike" dirty="0">
                <a:solidFill>
                  <a:srgbClr val="000000"/>
                </a:solidFill>
                <a:effectLst/>
                <a:latin typeface="Arial" panose="020B0604020202020204" pitchFamily="34" charset="0"/>
              </a:rPr>
              <a:t>Trajectory</a:t>
            </a:r>
            <a:r>
              <a:rPr lang="en-CA" sz="1800" b="0" i="0" u="none" strike="noStrike" dirty="0">
                <a:solidFill>
                  <a:srgbClr val="000000"/>
                </a:solidFill>
                <a:effectLst/>
                <a:latin typeface="Arial" panose="020B0604020202020204" pitchFamily="34" charset="0"/>
              </a:rPr>
              <a:t>: As you practice your presentation, your mental state shifts from nervousness (higher anxiety) to confidence (lower anxiety, higher alertness). Your trajectory shows a progression over time as you become more comfortable.</a:t>
            </a:r>
          </a:p>
          <a:p>
            <a:pPr marL="158750" indent="0" algn="l" rtl="0" fontAlgn="base">
              <a:spcBef>
                <a:spcPts val="0"/>
              </a:spcBef>
              <a:spcAft>
                <a:spcPts val="1200"/>
              </a:spcAft>
              <a:buNone/>
            </a:pPr>
            <a:r>
              <a:rPr lang="en-CA" sz="1800" b="1" i="0" u="none" strike="noStrike" dirty="0">
                <a:solidFill>
                  <a:srgbClr val="000000"/>
                </a:solidFill>
                <a:effectLst/>
                <a:latin typeface="Arial" panose="020B0604020202020204" pitchFamily="34" charset="0"/>
              </a:rPr>
              <a:t>Attractor</a:t>
            </a:r>
            <a:r>
              <a:rPr lang="en-CA" sz="1800" b="0" i="0" u="none" strike="noStrike" dirty="0">
                <a:solidFill>
                  <a:srgbClr val="000000"/>
                </a:solidFill>
                <a:effectLst/>
                <a:latin typeface="Arial" panose="020B0604020202020204" pitchFamily="34" charset="0"/>
              </a:rPr>
              <a:t>: With enough practice, a </a:t>
            </a:r>
            <a:r>
              <a:rPr lang="en-CA" sz="1800" b="1" i="0" u="none" strike="noStrike" dirty="0">
                <a:solidFill>
                  <a:srgbClr val="000000"/>
                </a:solidFill>
                <a:effectLst/>
                <a:latin typeface="Arial" panose="020B0604020202020204" pitchFamily="34" charset="0"/>
              </a:rPr>
              <a:t>confident, calm state</a:t>
            </a:r>
            <a:r>
              <a:rPr lang="en-CA" sz="1800" b="0" i="0" u="none" strike="noStrike" dirty="0">
                <a:solidFill>
                  <a:srgbClr val="000000"/>
                </a:solidFill>
                <a:effectLst/>
                <a:latin typeface="Arial" panose="020B0604020202020204" pitchFamily="34" charset="0"/>
              </a:rPr>
              <a:t> becomes an attractor. When presenting, you naturally stabilize in this state, even if distractions try to pull you away.</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cognitive science, DST helps us study how mental processes evolve over time, respond to feedback, and stabilize into patterns—essentially showing how the brain "moves" through mental states and forms stable patterns (attractors) based on our thoughts, experiences, and behaviors.</a:t>
            </a:r>
            <a:endParaRPr lang="en-CA" b="0"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Does this link between DST and brain function make it clearer?</a:t>
            </a:r>
            <a:endParaRPr lang="en-CA" b="0" i="0" u="none" strike="noStrike" dirty="0">
              <a:solidFill>
                <a:srgbClr val="000000"/>
              </a:solidFill>
              <a:effectLst/>
            </a:endParaRPr>
          </a:p>
          <a:p>
            <a:pPr marL="158750" indent="0">
              <a:buNone/>
            </a:pPr>
            <a:br>
              <a:rPr lang="en-CA" dirty="0"/>
            </a:br>
            <a:br>
              <a:rPr lang="en-CA" dirty="0"/>
            </a:br>
            <a:br>
              <a:rPr lang="en-CA" dirty="0"/>
            </a:br>
            <a:br>
              <a:rPr lang="en-CA" dirty="0"/>
            </a:br>
            <a:endParaRPr lang="en-US" dirty="0"/>
          </a:p>
        </p:txBody>
      </p:sp>
    </p:spTree>
    <p:extLst>
      <p:ext uri="{BB962C8B-B14F-4D97-AF65-F5344CB8AC3E}">
        <p14:creationId xmlns:p14="http://schemas.microsoft.com/office/powerpoint/2010/main" val="38379394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CA" sz="1100" b="0" i="0" u="none" strike="noStrike" dirty="0">
              <a:solidFill>
                <a:srgbClr val="000000"/>
              </a:solidFill>
              <a:effectLst/>
              <a:latin typeface="Arial" panose="020B0604020202020204" pitchFamily="34" charset="0"/>
            </a:endParaRPr>
          </a:p>
          <a:p>
            <a:pPr marL="158750" indent="0">
              <a:buNone/>
            </a:pPr>
            <a:endParaRPr lang="en-CA" sz="1100" b="0" i="0" u="none" strike="noStrike" dirty="0">
              <a:solidFill>
                <a:srgbClr val="000000"/>
              </a:solidFill>
              <a:effectLst/>
              <a:latin typeface="Arial" panose="020B0604020202020204" pitchFamily="34" charset="0"/>
            </a:endParaRPr>
          </a:p>
          <a:p>
            <a:pPr marL="158750" indent="0">
              <a:buNone/>
            </a:pPr>
            <a:endParaRPr lang="en-CA" sz="1100" b="0" i="0" u="none" strike="noStrike" dirty="0">
              <a:solidFill>
                <a:srgbClr val="000000"/>
              </a:solidFill>
              <a:effectLst/>
              <a:latin typeface="Arial" panose="020B0604020202020204" pitchFamily="34" charset="0"/>
            </a:endParaRPr>
          </a:p>
          <a:p>
            <a:pPr marL="158750" indent="0">
              <a:buNone/>
            </a:pPr>
            <a:endParaRPr lang="en-CA" sz="1100" b="0" i="0" u="none" strike="noStrike" dirty="0">
              <a:solidFill>
                <a:srgbClr val="000000"/>
              </a:solidFill>
              <a:effectLst/>
              <a:latin typeface="Arial" panose="020B0604020202020204" pitchFamily="34" charset="0"/>
            </a:endParaRPr>
          </a:p>
          <a:p>
            <a:pPr marL="158750" indent="0">
              <a:buNone/>
            </a:pPr>
            <a:endParaRPr lang="en-CA" sz="1100" b="0" i="0" u="none" strike="noStrike" dirty="0">
              <a:solidFill>
                <a:srgbClr val="000000"/>
              </a:solidFill>
              <a:effectLst/>
              <a:latin typeface="Arial" panose="020B0604020202020204" pitchFamily="34" charset="0"/>
            </a:endParaRPr>
          </a:p>
          <a:p>
            <a:pPr marL="158750" indent="0">
              <a:buNone/>
            </a:pPr>
            <a:r>
              <a:rPr lang="en-US" dirty="0"/>
              <a:t>WATT GOVENOR AND THE MIND:</a:t>
            </a:r>
          </a:p>
          <a:p>
            <a:pPr marL="158750" indent="0">
              <a:buNone/>
            </a:pPr>
            <a:endParaRPr lang="en-US" dirty="0"/>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You’re exactly right that </a:t>
            </a:r>
            <a:r>
              <a:rPr lang="en-CA" sz="1800" b="1" i="0" u="none" strike="noStrike" dirty="0">
                <a:solidFill>
                  <a:srgbClr val="000000"/>
                </a:solidFill>
                <a:effectLst/>
                <a:latin typeface="Arial" panose="020B0604020202020204" pitchFamily="34" charset="0"/>
              </a:rPr>
              <a:t>DST emphasizes the changing nature of relationships within a system</a:t>
            </a:r>
            <a:r>
              <a:rPr lang="en-CA" sz="1800" b="0" i="0" u="none" strike="noStrike" dirty="0">
                <a:solidFill>
                  <a:srgbClr val="000000"/>
                </a:solidFill>
                <a:effectLst/>
                <a:latin typeface="Arial" panose="020B0604020202020204" pitchFamily="34" charset="0"/>
              </a:rPr>
              <a:t>. Let’s dive deeper into how this applies to the relationship between variables like anxiety and confidence and why the Watt governor is such a helpful example.</a:t>
            </a:r>
            <a:endParaRPr lang="en-CA" b="0" i="0" u="none" strike="noStrike" dirty="0">
              <a:solidFill>
                <a:srgbClr val="000000"/>
              </a:solidFill>
              <a:effectLst/>
            </a:endParaRPr>
          </a:p>
          <a:p>
            <a:pPr marL="158750" indent="0" algn="l" rtl="0">
              <a:spcBef>
                <a:spcPts val="1400"/>
              </a:spcBef>
              <a:spcAft>
                <a:spcPts val="400"/>
              </a:spcAft>
              <a:buNone/>
            </a:pPr>
            <a:endParaRPr lang="en-CA" sz="1800" b="1" i="0" u="none" strike="noStrike" dirty="0">
              <a:solidFill>
                <a:srgbClr val="000000"/>
              </a:solidFill>
              <a:effectLst/>
              <a:latin typeface="Arial" panose="020B0604020202020204" pitchFamily="34" charset="0"/>
            </a:endParaRPr>
          </a:p>
          <a:p>
            <a:pPr marL="158750" indent="0" algn="l" rtl="0">
              <a:spcBef>
                <a:spcPts val="1400"/>
              </a:spcBef>
              <a:spcAft>
                <a:spcPts val="400"/>
              </a:spcAft>
              <a:buNone/>
            </a:pPr>
            <a:r>
              <a:rPr lang="en-CA" sz="1800" b="1" i="0" u="none" strike="noStrike" dirty="0">
                <a:solidFill>
                  <a:srgbClr val="000000"/>
                </a:solidFill>
                <a:effectLst/>
                <a:latin typeface="Arial" panose="020B0604020202020204" pitchFamily="34" charset="0"/>
              </a:rPr>
              <a:t>1. Interdependence Between Variables in Cognition – Anxiety and Confidence as a Dynamic Relationship</a:t>
            </a:r>
            <a:endParaRPr lang="en-CA" b="1"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DST, the </a:t>
            </a:r>
            <a:r>
              <a:rPr lang="en-CA" sz="1800" b="1" i="0" u="none" strike="noStrike" dirty="0">
                <a:solidFill>
                  <a:srgbClr val="000000"/>
                </a:solidFill>
                <a:effectLst/>
                <a:latin typeface="Arial" panose="020B0604020202020204" pitchFamily="34" charset="0"/>
              </a:rPr>
              <a:t>relationships between variables</a:t>
            </a:r>
            <a:r>
              <a:rPr lang="en-CA" sz="1800" b="0" i="0" u="none" strike="noStrike" dirty="0">
                <a:solidFill>
                  <a:srgbClr val="000000"/>
                </a:solidFill>
                <a:effectLst/>
                <a:latin typeface="Arial" panose="020B0604020202020204" pitchFamily="34" charset="0"/>
              </a:rPr>
              <a:t> are central. In cognitive processes, anxiety and confidence aren’t just isolated factors; they </a:t>
            </a:r>
            <a:r>
              <a:rPr lang="en-CA" sz="1800" b="1" i="0" u="none" strike="noStrike" dirty="0">
                <a:solidFill>
                  <a:srgbClr val="000000"/>
                </a:solidFill>
                <a:effectLst/>
                <a:latin typeface="Arial" panose="020B0604020202020204" pitchFamily="34" charset="0"/>
              </a:rPr>
              <a:t>interact and influence each other continuously</a:t>
            </a:r>
            <a:r>
              <a:rPr lang="en-CA" sz="1800" b="0" i="0" u="none" strike="noStrike" dirty="0">
                <a:solidFill>
                  <a:srgbClr val="000000"/>
                </a:solidFill>
                <a:effectLst/>
                <a:latin typeface="Arial" panose="020B0604020202020204" pitchFamily="34" charset="0"/>
              </a:rPr>
              <a:t>. </a:t>
            </a: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For example:</a:t>
            </a:r>
            <a:r>
              <a:rPr lang="en-CA" sz="1100" b="0" i="0" u="none" strike="noStrike" dirty="0">
                <a:solidFill>
                  <a:srgbClr val="000000"/>
                </a:solidFill>
                <a:effectLst/>
                <a:latin typeface="Arial"/>
              </a:rPr>
              <a:t> </a:t>
            </a:r>
            <a:r>
              <a:rPr lang="en-CA" sz="1800" b="1" i="0" u="none" strike="noStrike" dirty="0">
                <a:solidFill>
                  <a:srgbClr val="000000"/>
                </a:solidFill>
                <a:effectLst/>
                <a:latin typeface="Arial" panose="020B0604020202020204" pitchFamily="34" charset="0"/>
              </a:rPr>
              <a:t>As anxiety increases</a:t>
            </a:r>
            <a:r>
              <a:rPr lang="en-CA" sz="1800" b="0" i="0" u="none" strike="noStrike" dirty="0">
                <a:solidFill>
                  <a:srgbClr val="000000"/>
                </a:solidFill>
                <a:effectLst/>
                <a:latin typeface="Arial" panose="020B0604020202020204" pitchFamily="34" charset="0"/>
              </a:rPr>
              <a:t>, confidence often decreases, and vice versa. But this relationship isn’t fixed; it changes based on context, such as the level of preparation, familiarity with the material, or support from others. This interdependence creates a </a:t>
            </a:r>
            <a:r>
              <a:rPr lang="en-CA" sz="1800" b="1" i="0" u="none" strike="noStrike" dirty="0">
                <a:solidFill>
                  <a:srgbClr val="000000"/>
                </a:solidFill>
                <a:effectLst/>
                <a:latin typeface="Arial" panose="020B0604020202020204" pitchFamily="34" charset="0"/>
              </a:rPr>
              <a:t>dynamic relationship</a:t>
            </a:r>
            <a:r>
              <a:rPr lang="en-CA" sz="1800" b="0" i="0" u="none" strike="noStrike" dirty="0">
                <a:solidFill>
                  <a:srgbClr val="000000"/>
                </a:solidFill>
                <a:effectLst/>
                <a:latin typeface="Arial" panose="020B0604020202020204" pitchFamily="34" charset="0"/>
              </a:rPr>
              <a:t>: a change in one variable (anxiety) leads to changes in another (confidence), and this feedback loop can shift over time. Practicing for a presentation might initially increase anxiety, which suppresses confidence, but repeated practice can reverse this dynamic. Eventually, </a:t>
            </a:r>
            <a:r>
              <a:rPr lang="en-CA" sz="1800" b="1" i="0" u="none" strike="noStrike" dirty="0">
                <a:solidFill>
                  <a:srgbClr val="000000"/>
                </a:solidFill>
                <a:effectLst/>
                <a:latin typeface="Arial" panose="020B0604020202020204" pitchFamily="34" charset="0"/>
              </a:rPr>
              <a:t>confidence becomes the dominant attractor</a:t>
            </a:r>
            <a:r>
              <a:rPr lang="en-CA" sz="1800" b="0" i="0" u="none" strike="noStrike" dirty="0">
                <a:solidFill>
                  <a:srgbClr val="000000"/>
                </a:solidFill>
                <a:effectLst/>
                <a:latin typeface="Arial" panose="020B0604020202020204" pitchFamily="34" charset="0"/>
              </a:rPr>
              <a:t>, and anxiety stabilizes at a lower level.</a:t>
            </a:r>
            <a:endParaRPr lang="en-CA" b="0"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DST captures this ongoing </a:t>
            </a:r>
            <a:r>
              <a:rPr lang="en-CA" sz="1800" b="1" i="0" u="none" strike="noStrike" dirty="0">
                <a:solidFill>
                  <a:srgbClr val="000000"/>
                </a:solidFill>
                <a:effectLst/>
                <a:latin typeface="Arial" panose="020B0604020202020204" pitchFamily="34" charset="0"/>
              </a:rPr>
              <a:t>push-and-pull between variables</a:t>
            </a:r>
            <a:r>
              <a:rPr lang="en-CA" sz="1800" b="0" i="0" u="none" strike="noStrike" dirty="0">
                <a:solidFill>
                  <a:srgbClr val="000000"/>
                </a:solidFill>
                <a:effectLst/>
                <a:latin typeface="Arial" panose="020B0604020202020204" pitchFamily="34" charset="0"/>
              </a:rPr>
              <a:t>, which is why it’s so well-suited to modeling complex cognitive processes.</a:t>
            </a:r>
            <a:endParaRPr lang="en-CA" b="0" i="0" u="none" strike="noStrike" dirty="0">
              <a:solidFill>
                <a:srgbClr val="000000"/>
              </a:solidFill>
              <a:effectLst/>
            </a:endParaRPr>
          </a:p>
          <a:p>
            <a:pPr marL="158750" indent="0" algn="l" rtl="0">
              <a:spcBef>
                <a:spcPts val="1400"/>
              </a:spcBef>
              <a:spcAft>
                <a:spcPts val="400"/>
              </a:spcAft>
              <a:buNone/>
            </a:pPr>
            <a:endParaRPr lang="en-CA" sz="1800" b="1" i="0" u="none" strike="noStrike" dirty="0">
              <a:solidFill>
                <a:srgbClr val="000000"/>
              </a:solidFill>
              <a:effectLst/>
              <a:latin typeface="Arial" panose="020B0604020202020204" pitchFamily="34" charset="0"/>
            </a:endParaRPr>
          </a:p>
          <a:p>
            <a:pPr marL="158750" indent="0" algn="l" rtl="0">
              <a:spcBef>
                <a:spcPts val="1400"/>
              </a:spcBef>
              <a:spcAft>
                <a:spcPts val="400"/>
              </a:spcAft>
              <a:buNone/>
            </a:pPr>
            <a:r>
              <a:rPr lang="en-CA" sz="1800" b="1" i="0" u="none" strike="noStrike" dirty="0">
                <a:solidFill>
                  <a:srgbClr val="000000"/>
                </a:solidFill>
                <a:effectLst/>
                <a:latin typeface="Arial" panose="020B0604020202020204" pitchFamily="34" charset="0"/>
              </a:rPr>
              <a:t>2. Why the Watt Governor is a Key Example</a:t>
            </a:r>
            <a:endParaRPr lang="en-CA" b="1"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The </a:t>
            </a:r>
            <a:r>
              <a:rPr lang="en-CA" sz="1800" b="1" i="0" u="none" strike="noStrike" dirty="0">
                <a:solidFill>
                  <a:srgbClr val="000000"/>
                </a:solidFill>
                <a:effectLst/>
                <a:latin typeface="Arial" panose="020B0604020202020204" pitchFamily="34" charset="0"/>
              </a:rPr>
              <a:t>Watt governor</a:t>
            </a:r>
            <a:r>
              <a:rPr lang="en-CA" sz="1800" b="0" i="0" u="none" strike="noStrike" dirty="0">
                <a:solidFill>
                  <a:srgbClr val="000000"/>
                </a:solidFill>
                <a:effectLst/>
                <a:latin typeface="Arial" panose="020B0604020202020204" pitchFamily="34" charset="0"/>
              </a:rPr>
              <a:t>—a mechanism used in steam engines to regulate speed—is a classic example in DST because it illustrates how </a:t>
            </a:r>
            <a:r>
              <a:rPr lang="en-CA" sz="1800" b="1" i="0" u="none" strike="noStrike" dirty="0">
                <a:solidFill>
                  <a:srgbClr val="000000"/>
                </a:solidFill>
                <a:effectLst/>
                <a:latin typeface="Arial" panose="020B0604020202020204" pitchFamily="34" charset="0"/>
              </a:rPr>
              <a:t>continuous feedback and interdependence</a:t>
            </a:r>
            <a:r>
              <a:rPr lang="en-CA" sz="1800" b="0" i="0" u="none" strike="noStrike" dirty="0">
                <a:solidFill>
                  <a:srgbClr val="000000"/>
                </a:solidFill>
                <a:effectLst/>
                <a:latin typeface="Arial" panose="020B0604020202020204" pitchFamily="34" charset="0"/>
              </a:rPr>
              <a:t> work in a system.</a:t>
            </a:r>
            <a:endParaRPr lang="en-CA" b="0"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Here’s how it operates and why it relates to cognition:</a:t>
            </a: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endParaRPr lang="en-CA" sz="1800" b="0" i="0" u="none" strike="noStrike" dirty="0">
              <a:solidFill>
                <a:srgbClr val="000000"/>
              </a:solidFill>
              <a:effectLst/>
              <a:latin typeface="Arial" panose="020B0604020202020204" pitchFamily="34" charset="0"/>
            </a:endParaRPr>
          </a:p>
          <a:p>
            <a:pPr marL="158750" indent="0" algn="l" rtl="0" fontAlgn="base">
              <a:spcBef>
                <a:spcPts val="1200"/>
              </a:spcBef>
              <a:spcAft>
                <a:spcPts val="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The governor has two rotating arms connected to the engine's flywheel. As the engine speeds up, the arms are pushed outward by centrifugal force. This movement restricts the throttle, slowing the engine back down.</a:t>
            </a:r>
          </a:p>
          <a:p>
            <a:pPr marL="158750" indent="0" algn="l" rtl="0" fontAlgn="base">
              <a:spcBef>
                <a:spcPts val="0"/>
              </a:spcBef>
              <a:spcAft>
                <a:spcPts val="120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If the engine slows too much, the arms move inward, opening the throttle and increasing speed again.</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This back-and-forth feedback loop means the </a:t>
            </a:r>
            <a:r>
              <a:rPr lang="en-CA" sz="1800" b="1" i="0" u="none" strike="noStrike" dirty="0">
                <a:solidFill>
                  <a:srgbClr val="000000"/>
                </a:solidFill>
                <a:effectLst/>
                <a:latin typeface="Arial" panose="020B0604020202020204" pitchFamily="34" charset="0"/>
              </a:rPr>
              <a:t>system is constantly adjusting</a:t>
            </a:r>
            <a:r>
              <a:rPr lang="en-CA" sz="1800" b="0" i="0" u="none" strike="noStrike" dirty="0">
                <a:solidFill>
                  <a:srgbClr val="000000"/>
                </a:solidFill>
                <a:effectLst/>
                <a:latin typeface="Arial" panose="020B0604020202020204" pitchFamily="34" charset="0"/>
              </a:rPr>
              <a:t>, with no fixed “stop” state. The governor doesn’t check speeds at set intervals but </a:t>
            </a:r>
            <a:r>
              <a:rPr lang="en-CA" sz="1800" b="1" i="0" u="none" strike="noStrike" dirty="0">
                <a:solidFill>
                  <a:srgbClr val="000000"/>
                </a:solidFill>
                <a:effectLst/>
                <a:latin typeface="Arial" panose="020B0604020202020204" pitchFamily="34" charset="0"/>
              </a:rPr>
              <a:t>responds to continuous changes</a:t>
            </a:r>
            <a:r>
              <a:rPr lang="en-CA" sz="1800" b="0" i="0" u="none" strike="noStrike" dirty="0">
                <a:solidFill>
                  <a:srgbClr val="000000"/>
                </a:solidFill>
                <a:effectLst/>
                <a:latin typeface="Arial" panose="020B0604020202020204" pitchFamily="34" charset="0"/>
              </a:rPr>
              <a:t> in real-time. This constant adjustment allows it to stabilize around a desired speed without ever really stopping its adjustments.</a:t>
            </a:r>
            <a:endParaRPr lang="en-CA" b="0" i="0" u="none" strike="noStrike" dirty="0">
              <a:solidFill>
                <a:srgbClr val="000000"/>
              </a:solidFill>
              <a:effectLst/>
            </a:endParaRPr>
          </a:p>
          <a:p>
            <a:pPr marL="158750" indent="0" algn="l" rtl="0">
              <a:spcBef>
                <a:spcPts val="1200"/>
              </a:spcBef>
              <a:spcAft>
                <a:spcPts val="200"/>
              </a:spcAft>
              <a:buNone/>
            </a:pPr>
            <a:endParaRPr lang="en-CA" sz="1800" b="1" i="0" u="none" strike="noStrike" dirty="0">
              <a:solidFill>
                <a:srgbClr val="000000"/>
              </a:solidFill>
              <a:effectLst/>
              <a:latin typeface="Arial" panose="020B0604020202020204" pitchFamily="34" charset="0"/>
            </a:endParaRPr>
          </a:p>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How the Watt Governor Reflects Cognitive Processes</a:t>
            </a:r>
            <a:endParaRPr lang="en-CA" b="1"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The Watt governor illustrates how </a:t>
            </a:r>
            <a:r>
              <a:rPr lang="en-CA" sz="1800" b="1" i="0" u="none" strike="noStrike" dirty="0">
                <a:solidFill>
                  <a:srgbClr val="000000"/>
                </a:solidFill>
                <a:effectLst/>
                <a:latin typeface="Arial" panose="020B0604020202020204" pitchFamily="34" charset="0"/>
              </a:rPr>
              <a:t>variables in cognition—like anxiety and confidence—can continuously adjust</a:t>
            </a:r>
            <a:r>
              <a:rPr lang="en-CA" sz="1800" b="0" i="0" u="none" strike="noStrike" dirty="0">
                <a:solidFill>
                  <a:srgbClr val="000000"/>
                </a:solidFill>
                <a:effectLst/>
                <a:latin typeface="Arial" panose="020B0604020202020204" pitchFamily="34" charset="0"/>
              </a:rPr>
              <a:t> to stabilize in response to changing conditions:</a:t>
            </a:r>
          </a:p>
          <a:p>
            <a:pPr marL="158750" indent="0" algn="l" rtl="0">
              <a:spcBef>
                <a:spcPts val="1200"/>
              </a:spcBef>
              <a:spcAft>
                <a:spcPts val="1200"/>
              </a:spcAft>
              <a:buNone/>
            </a:pP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Just as the arms of the governor respond to changing speed, anxiety and confidence respond to changing context.</a:t>
            </a:r>
          </a:p>
          <a:p>
            <a:pPr marL="158750" indent="0" algn="l" rtl="0" fontAlgn="base">
              <a:spcBef>
                <a:spcPts val="0"/>
              </a:spcBef>
              <a:spcAft>
                <a:spcPts val="120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The brain, like the Watt governor, has </a:t>
            </a:r>
            <a:r>
              <a:rPr lang="en-CA" sz="1800" b="1" i="0" u="none" strike="noStrike" dirty="0">
                <a:solidFill>
                  <a:srgbClr val="000000"/>
                </a:solidFill>
                <a:effectLst/>
                <a:latin typeface="Arial" panose="020B0604020202020204" pitchFamily="34" charset="0"/>
              </a:rPr>
              <a:t>no central “switch”</a:t>
            </a:r>
            <a:r>
              <a:rPr lang="en-CA" sz="1800" b="0" i="0" u="none" strike="noStrike" dirty="0">
                <a:solidFill>
                  <a:srgbClr val="000000"/>
                </a:solidFill>
                <a:effectLst/>
                <a:latin typeface="Arial" panose="020B0604020202020204" pitchFamily="34" charset="0"/>
              </a:rPr>
              <a:t> flipping from anxiety to confidence. Instead, these states continuously influence each other in a way that self-regulates, moving toward a balanced state over time (like the governor’s speed stabilization).</a:t>
            </a:r>
          </a:p>
          <a:p>
            <a:pPr marL="158750" indent="0" algn="l" rtl="0" fontAlgn="base">
              <a:spcBef>
                <a:spcPts val="0"/>
              </a:spcBef>
              <a:spcAft>
                <a:spcPts val="1200"/>
              </a:spcAft>
              <a:buFont typeface="Arial" panose="020B0604020202020204" pitchFamily="34" charset="0"/>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this way, the Watt governor shows us how cognition can be modeled as a </a:t>
            </a:r>
            <a:r>
              <a:rPr lang="en-CA" sz="1800" b="1" i="0" u="none" strike="noStrike" dirty="0">
                <a:solidFill>
                  <a:srgbClr val="000000"/>
                </a:solidFill>
                <a:effectLst/>
                <a:latin typeface="Arial" panose="020B0604020202020204" pitchFamily="34" charset="0"/>
              </a:rPr>
              <a:t>self-regulating system</a:t>
            </a:r>
            <a:r>
              <a:rPr lang="en-CA" sz="1800" b="0" i="0" u="none" strike="noStrike" dirty="0">
                <a:solidFill>
                  <a:srgbClr val="000000"/>
                </a:solidFill>
                <a:effectLst/>
                <a:latin typeface="Arial" panose="020B0604020202020204" pitchFamily="34" charset="0"/>
              </a:rPr>
              <a:t> that continuously balances internal states in response to external changes. It’s an elegant demonstration of DST’s principle: </a:t>
            </a:r>
            <a:r>
              <a:rPr lang="en-CA" sz="1800" b="1" i="0" u="none" strike="noStrike" dirty="0">
                <a:solidFill>
                  <a:srgbClr val="000000"/>
                </a:solidFill>
                <a:effectLst/>
                <a:latin typeface="Arial" panose="020B0604020202020204" pitchFamily="34" charset="0"/>
              </a:rPr>
              <a:t>a system in constant adjustment, stabilizing through feedback without ever fully “fixing” into one unchanging state</a:t>
            </a:r>
            <a:r>
              <a:rPr lang="en-CA" sz="1800" b="0" i="0" u="none" strike="noStrike" dirty="0">
                <a:solidFill>
                  <a:srgbClr val="000000"/>
                </a:solidFill>
                <a:effectLst/>
                <a:latin typeface="Arial" panose="020B0604020202020204" pitchFamily="34" charset="0"/>
              </a:rPr>
              <a:t>.</a:t>
            </a:r>
            <a:endParaRPr lang="en-CA" b="0" i="0" u="none" strike="noStrike" dirty="0">
              <a:solidFill>
                <a:srgbClr val="000000"/>
              </a:solidFill>
              <a:effectLst/>
            </a:endParaRPr>
          </a:p>
          <a:p>
            <a:pPr marL="158750" indent="0" algn="l" rtl="0">
              <a:spcBef>
                <a:spcPts val="1400"/>
              </a:spcBef>
              <a:spcAft>
                <a:spcPts val="400"/>
              </a:spcAft>
              <a:buNone/>
            </a:pPr>
            <a:endParaRPr lang="en-CA" sz="1800" b="1" i="0" u="none" strike="noStrike" dirty="0">
              <a:solidFill>
                <a:srgbClr val="000000"/>
              </a:solidFill>
              <a:effectLst/>
              <a:latin typeface="Arial" panose="020B0604020202020204" pitchFamily="34" charset="0"/>
            </a:endParaRPr>
          </a:p>
          <a:p>
            <a:pPr marL="158750" indent="0" algn="l" rtl="0">
              <a:spcBef>
                <a:spcPts val="1400"/>
              </a:spcBef>
              <a:spcAft>
                <a:spcPts val="400"/>
              </a:spcAft>
              <a:buNone/>
            </a:pPr>
            <a:r>
              <a:rPr lang="en-CA" sz="1800" b="1" i="0" u="none" strike="noStrike" dirty="0">
                <a:solidFill>
                  <a:srgbClr val="000000"/>
                </a:solidFill>
                <a:effectLst/>
                <a:latin typeface="Arial" panose="020B0604020202020204" pitchFamily="34" charset="0"/>
              </a:rPr>
              <a:t>Summing It Up</a:t>
            </a:r>
            <a:endParaRPr lang="en-CA" b="1"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cognitive terms:</a:t>
            </a:r>
            <a:r>
              <a:rPr lang="en-CA" sz="1100" b="0" i="0" u="none" strike="noStrike" dirty="0">
                <a:solidFill>
                  <a:srgbClr val="000000"/>
                </a:solidFill>
                <a:effectLst/>
                <a:latin typeface="Arial"/>
              </a:rPr>
              <a:t> </a:t>
            </a:r>
            <a:r>
              <a:rPr lang="en-CA" sz="1800" b="1" i="0" u="none" strike="noStrike" dirty="0">
                <a:solidFill>
                  <a:srgbClr val="000000"/>
                </a:solidFill>
                <a:effectLst/>
                <a:latin typeface="Arial" panose="020B0604020202020204" pitchFamily="34" charset="0"/>
              </a:rPr>
              <a:t>Anxiety and confidence</a:t>
            </a:r>
            <a:r>
              <a:rPr lang="en-CA" sz="1800" b="0" i="0" u="none" strike="noStrike" dirty="0">
                <a:solidFill>
                  <a:srgbClr val="000000"/>
                </a:solidFill>
                <a:effectLst/>
                <a:latin typeface="Arial" panose="020B0604020202020204" pitchFamily="34" charset="0"/>
              </a:rPr>
              <a:t> represent interdependent, dynamically interacting states, each responding to the other in a continuous feedback loop.</a:t>
            </a:r>
          </a:p>
          <a:p>
            <a:pPr marL="158750" indent="0" algn="l" rtl="0" fontAlgn="base">
              <a:spcBef>
                <a:spcPts val="0"/>
              </a:spcBef>
              <a:spcAft>
                <a:spcPts val="120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The </a:t>
            </a:r>
            <a:r>
              <a:rPr lang="en-CA" sz="1800" b="1" i="0" u="none" strike="noStrike" dirty="0">
                <a:solidFill>
                  <a:srgbClr val="000000"/>
                </a:solidFill>
                <a:effectLst/>
                <a:latin typeface="Arial" panose="020B0604020202020204" pitchFamily="34" charset="0"/>
              </a:rPr>
              <a:t>Watt governor</a:t>
            </a:r>
            <a:r>
              <a:rPr lang="en-CA" sz="1800" b="0" i="0" u="none" strike="noStrike" dirty="0">
                <a:solidFill>
                  <a:srgbClr val="000000"/>
                </a:solidFill>
                <a:effectLst/>
                <a:latin typeface="Arial" panose="020B0604020202020204" pitchFamily="34" charset="0"/>
              </a:rPr>
              <a:t> serves as a metaphor for how these states can stabilize not by fixing into one state but by constantly balancing in response to real-time feedback.</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Does this help show how DST’s emphasis on continuous adjustment and interdependence applies to cognition?</a:t>
            </a:r>
            <a:endParaRPr lang="en-CA" b="0" i="0" u="none" strike="noStrike" dirty="0">
              <a:solidFill>
                <a:srgbClr val="000000"/>
              </a:solidFill>
              <a:effectLst/>
            </a:endParaRPr>
          </a:p>
          <a:p>
            <a:pPr marL="158750" indent="0">
              <a:buNone/>
            </a:pPr>
            <a:br>
              <a:rPr lang="en-CA" dirty="0"/>
            </a:br>
            <a:br>
              <a:rPr lang="en-CA" dirty="0"/>
            </a:br>
            <a:endParaRPr lang="en-US" dirty="0"/>
          </a:p>
        </p:txBody>
      </p:sp>
    </p:spTree>
    <p:extLst>
      <p:ext uri="{BB962C8B-B14F-4D97-AF65-F5344CB8AC3E}">
        <p14:creationId xmlns:p14="http://schemas.microsoft.com/office/powerpoint/2010/main" val="26315268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CA" sz="1100" b="0" i="0" u="none" strike="noStrike" dirty="0">
              <a:solidFill>
                <a:srgbClr val="000000"/>
              </a:solidFill>
              <a:effectLst/>
              <a:latin typeface="Arial" panose="020B0604020202020204" pitchFamily="34" charset="0"/>
            </a:endParaRPr>
          </a:p>
          <a:p>
            <a:pPr marL="158750" indent="0">
              <a:buNone/>
            </a:pPr>
            <a:endParaRPr lang="en-CA" sz="1100" b="0" i="0" u="none" strike="noStrike" dirty="0">
              <a:solidFill>
                <a:srgbClr val="000000"/>
              </a:solidFill>
              <a:effectLst/>
              <a:latin typeface="Arial" panose="020B0604020202020204" pitchFamily="34" charset="0"/>
            </a:endParaRPr>
          </a:p>
          <a:p>
            <a:pPr marL="158750" indent="0">
              <a:buNone/>
            </a:pPr>
            <a:endParaRPr lang="en-CA" sz="1100" b="0" i="0" u="none" strike="noStrike" dirty="0">
              <a:solidFill>
                <a:srgbClr val="000000"/>
              </a:solidFill>
              <a:effectLst/>
              <a:latin typeface="Arial" panose="020B0604020202020204" pitchFamily="34" charset="0"/>
            </a:endParaRPr>
          </a:p>
          <a:p>
            <a:pPr marL="158750" indent="0">
              <a:buNone/>
            </a:pPr>
            <a:endParaRPr lang="en-CA" sz="1100" b="0" i="0" u="none" strike="noStrike" dirty="0">
              <a:solidFill>
                <a:srgbClr val="000000"/>
              </a:solidFill>
              <a:effectLst/>
              <a:latin typeface="Arial" panose="020B0604020202020204" pitchFamily="34" charset="0"/>
            </a:endParaRPr>
          </a:p>
          <a:p>
            <a:pPr marL="158750" indent="0">
              <a:buNone/>
            </a:pPr>
            <a:endParaRPr lang="en-CA" sz="1100" b="0" i="0" u="none" strike="noStrike" dirty="0">
              <a:solidFill>
                <a:srgbClr val="000000"/>
              </a:solidFill>
              <a:effectLst/>
              <a:latin typeface="Arial" panose="020B0604020202020204" pitchFamily="34" charset="0"/>
            </a:endParaRPr>
          </a:p>
          <a:p>
            <a:pPr marL="158750" indent="0">
              <a:buNone/>
            </a:pPr>
            <a:r>
              <a:rPr lang="en-US" dirty="0"/>
              <a:t>WATT GOVENOR AND THE MIND:</a:t>
            </a:r>
          </a:p>
          <a:p>
            <a:pPr marL="158750" indent="0">
              <a:buNone/>
            </a:pPr>
            <a:endParaRPr lang="en-US" dirty="0"/>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You’re exactly right that </a:t>
            </a:r>
            <a:r>
              <a:rPr lang="en-CA" sz="1800" b="1" i="0" u="none" strike="noStrike" dirty="0">
                <a:solidFill>
                  <a:srgbClr val="000000"/>
                </a:solidFill>
                <a:effectLst/>
                <a:latin typeface="Arial" panose="020B0604020202020204" pitchFamily="34" charset="0"/>
              </a:rPr>
              <a:t>DST emphasizes the changing nature of relationships within a system</a:t>
            </a:r>
            <a:r>
              <a:rPr lang="en-CA" sz="1800" b="0" i="0" u="none" strike="noStrike" dirty="0">
                <a:solidFill>
                  <a:srgbClr val="000000"/>
                </a:solidFill>
                <a:effectLst/>
                <a:latin typeface="Arial" panose="020B0604020202020204" pitchFamily="34" charset="0"/>
              </a:rPr>
              <a:t>. Let’s dive deeper into how this applies to the relationship between variables like anxiety and confidence and why the Watt governor is such a helpful example.</a:t>
            </a:r>
            <a:endParaRPr lang="en-CA" b="0" i="0" u="none" strike="noStrike" dirty="0">
              <a:solidFill>
                <a:srgbClr val="000000"/>
              </a:solidFill>
              <a:effectLst/>
            </a:endParaRPr>
          </a:p>
          <a:p>
            <a:pPr marL="158750" indent="0" algn="l" rtl="0">
              <a:spcBef>
                <a:spcPts val="1400"/>
              </a:spcBef>
              <a:spcAft>
                <a:spcPts val="400"/>
              </a:spcAft>
              <a:buNone/>
            </a:pPr>
            <a:endParaRPr lang="en-CA" sz="1800" b="1" i="0" u="none" strike="noStrike" dirty="0">
              <a:solidFill>
                <a:srgbClr val="000000"/>
              </a:solidFill>
              <a:effectLst/>
              <a:latin typeface="Arial" panose="020B0604020202020204" pitchFamily="34" charset="0"/>
            </a:endParaRPr>
          </a:p>
          <a:p>
            <a:pPr marL="158750" indent="0" algn="l" rtl="0">
              <a:spcBef>
                <a:spcPts val="1400"/>
              </a:spcBef>
              <a:spcAft>
                <a:spcPts val="400"/>
              </a:spcAft>
              <a:buNone/>
            </a:pPr>
            <a:r>
              <a:rPr lang="en-CA" sz="1800" b="1" i="0" u="none" strike="noStrike" dirty="0">
                <a:solidFill>
                  <a:srgbClr val="000000"/>
                </a:solidFill>
                <a:effectLst/>
                <a:latin typeface="Arial" panose="020B0604020202020204" pitchFamily="34" charset="0"/>
              </a:rPr>
              <a:t>1. Interdependence Between Variables in Cognition – Anxiety and Confidence as a Dynamic Relationship</a:t>
            </a:r>
            <a:endParaRPr lang="en-CA" b="1"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DST, the </a:t>
            </a:r>
            <a:r>
              <a:rPr lang="en-CA" sz="1800" b="1" i="0" u="none" strike="noStrike" dirty="0">
                <a:solidFill>
                  <a:srgbClr val="000000"/>
                </a:solidFill>
                <a:effectLst/>
                <a:latin typeface="Arial" panose="020B0604020202020204" pitchFamily="34" charset="0"/>
              </a:rPr>
              <a:t>relationships between variables</a:t>
            </a:r>
            <a:r>
              <a:rPr lang="en-CA" sz="1800" b="0" i="0" u="none" strike="noStrike" dirty="0">
                <a:solidFill>
                  <a:srgbClr val="000000"/>
                </a:solidFill>
                <a:effectLst/>
                <a:latin typeface="Arial" panose="020B0604020202020204" pitchFamily="34" charset="0"/>
              </a:rPr>
              <a:t> are central. In cognitive processes, anxiety and confidence aren’t just isolated factors; they </a:t>
            </a:r>
            <a:r>
              <a:rPr lang="en-CA" sz="1800" b="1" i="0" u="none" strike="noStrike" dirty="0">
                <a:solidFill>
                  <a:srgbClr val="000000"/>
                </a:solidFill>
                <a:effectLst/>
                <a:latin typeface="Arial" panose="020B0604020202020204" pitchFamily="34" charset="0"/>
              </a:rPr>
              <a:t>interact and influence each other continuously</a:t>
            </a:r>
            <a:r>
              <a:rPr lang="en-CA" sz="1800" b="0" i="0" u="none" strike="noStrike" dirty="0">
                <a:solidFill>
                  <a:srgbClr val="000000"/>
                </a:solidFill>
                <a:effectLst/>
                <a:latin typeface="Arial" panose="020B0604020202020204" pitchFamily="34" charset="0"/>
              </a:rPr>
              <a:t>. </a:t>
            </a: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For example:</a:t>
            </a:r>
            <a:r>
              <a:rPr lang="en-CA" sz="1100" b="0" i="0" u="none" strike="noStrike" dirty="0">
                <a:solidFill>
                  <a:srgbClr val="000000"/>
                </a:solidFill>
                <a:effectLst/>
                <a:latin typeface="Arial"/>
              </a:rPr>
              <a:t> </a:t>
            </a:r>
            <a:r>
              <a:rPr lang="en-CA" sz="1800" b="1" i="0" u="none" strike="noStrike" dirty="0">
                <a:solidFill>
                  <a:srgbClr val="000000"/>
                </a:solidFill>
                <a:effectLst/>
                <a:latin typeface="Arial" panose="020B0604020202020204" pitchFamily="34" charset="0"/>
              </a:rPr>
              <a:t>As anxiety increases</a:t>
            </a:r>
            <a:r>
              <a:rPr lang="en-CA" sz="1800" b="0" i="0" u="none" strike="noStrike" dirty="0">
                <a:solidFill>
                  <a:srgbClr val="000000"/>
                </a:solidFill>
                <a:effectLst/>
                <a:latin typeface="Arial" panose="020B0604020202020204" pitchFamily="34" charset="0"/>
              </a:rPr>
              <a:t>, confidence often decreases, and vice versa. But this relationship isn’t fixed; it changes based on context, such as the level of preparation, familiarity with the material, or support from others. This interdependence creates a </a:t>
            </a:r>
            <a:r>
              <a:rPr lang="en-CA" sz="1800" b="1" i="0" u="none" strike="noStrike" dirty="0">
                <a:solidFill>
                  <a:srgbClr val="000000"/>
                </a:solidFill>
                <a:effectLst/>
                <a:latin typeface="Arial" panose="020B0604020202020204" pitchFamily="34" charset="0"/>
              </a:rPr>
              <a:t>dynamic relationship</a:t>
            </a:r>
            <a:r>
              <a:rPr lang="en-CA" sz="1800" b="0" i="0" u="none" strike="noStrike" dirty="0">
                <a:solidFill>
                  <a:srgbClr val="000000"/>
                </a:solidFill>
                <a:effectLst/>
                <a:latin typeface="Arial" panose="020B0604020202020204" pitchFamily="34" charset="0"/>
              </a:rPr>
              <a:t>: a change in one variable (anxiety) leads to changes in another (confidence), and this feedback loop can shift over time. Practicing for a presentation might initially increase anxiety, which suppresses confidence, but repeated practice can reverse this dynamic. Eventually, </a:t>
            </a:r>
            <a:r>
              <a:rPr lang="en-CA" sz="1800" b="1" i="0" u="none" strike="noStrike" dirty="0">
                <a:solidFill>
                  <a:srgbClr val="000000"/>
                </a:solidFill>
                <a:effectLst/>
                <a:latin typeface="Arial" panose="020B0604020202020204" pitchFamily="34" charset="0"/>
              </a:rPr>
              <a:t>confidence becomes the dominant attractor</a:t>
            </a:r>
            <a:r>
              <a:rPr lang="en-CA" sz="1800" b="0" i="0" u="none" strike="noStrike" dirty="0">
                <a:solidFill>
                  <a:srgbClr val="000000"/>
                </a:solidFill>
                <a:effectLst/>
                <a:latin typeface="Arial" panose="020B0604020202020204" pitchFamily="34" charset="0"/>
              </a:rPr>
              <a:t>, and anxiety stabilizes at a lower level.</a:t>
            </a:r>
            <a:endParaRPr lang="en-CA" b="0"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DST captures this ongoing </a:t>
            </a:r>
            <a:r>
              <a:rPr lang="en-CA" sz="1800" b="1" i="0" u="none" strike="noStrike" dirty="0">
                <a:solidFill>
                  <a:srgbClr val="000000"/>
                </a:solidFill>
                <a:effectLst/>
                <a:latin typeface="Arial" panose="020B0604020202020204" pitchFamily="34" charset="0"/>
              </a:rPr>
              <a:t>push-and-pull between variables</a:t>
            </a:r>
            <a:r>
              <a:rPr lang="en-CA" sz="1800" b="0" i="0" u="none" strike="noStrike" dirty="0">
                <a:solidFill>
                  <a:srgbClr val="000000"/>
                </a:solidFill>
                <a:effectLst/>
                <a:latin typeface="Arial" panose="020B0604020202020204" pitchFamily="34" charset="0"/>
              </a:rPr>
              <a:t>, which is why it’s so well-suited to modeling complex cognitive processes.</a:t>
            </a:r>
            <a:endParaRPr lang="en-CA" b="0" i="0" u="none" strike="noStrike" dirty="0">
              <a:solidFill>
                <a:srgbClr val="000000"/>
              </a:solidFill>
              <a:effectLst/>
            </a:endParaRPr>
          </a:p>
          <a:p>
            <a:pPr marL="158750" indent="0" algn="l" rtl="0">
              <a:spcBef>
                <a:spcPts val="1400"/>
              </a:spcBef>
              <a:spcAft>
                <a:spcPts val="400"/>
              </a:spcAft>
              <a:buNone/>
            </a:pPr>
            <a:endParaRPr lang="en-CA" sz="1800" b="1" i="0" u="none" strike="noStrike" dirty="0">
              <a:solidFill>
                <a:srgbClr val="000000"/>
              </a:solidFill>
              <a:effectLst/>
              <a:latin typeface="Arial" panose="020B0604020202020204" pitchFamily="34" charset="0"/>
            </a:endParaRPr>
          </a:p>
          <a:p>
            <a:pPr marL="158750" indent="0" algn="l" rtl="0">
              <a:spcBef>
                <a:spcPts val="1400"/>
              </a:spcBef>
              <a:spcAft>
                <a:spcPts val="400"/>
              </a:spcAft>
              <a:buNone/>
            </a:pPr>
            <a:r>
              <a:rPr lang="en-CA" sz="1800" b="1" i="0" u="none" strike="noStrike" dirty="0">
                <a:solidFill>
                  <a:srgbClr val="000000"/>
                </a:solidFill>
                <a:effectLst/>
                <a:latin typeface="Arial" panose="020B0604020202020204" pitchFamily="34" charset="0"/>
              </a:rPr>
              <a:t>2. Why the Watt Governor is a Key Example</a:t>
            </a:r>
            <a:endParaRPr lang="en-CA" b="1"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The </a:t>
            </a:r>
            <a:r>
              <a:rPr lang="en-CA" sz="1800" b="1" i="0" u="none" strike="noStrike" dirty="0">
                <a:solidFill>
                  <a:srgbClr val="000000"/>
                </a:solidFill>
                <a:effectLst/>
                <a:latin typeface="Arial" panose="020B0604020202020204" pitchFamily="34" charset="0"/>
              </a:rPr>
              <a:t>Watt governor</a:t>
            </a:r>
            <a:r>
              <a:rPr lang="en-CA" sz="1800" b="0" i="0" u="none" strike="noStrike" dirty="0">
                <a:solidFill>
                  <a:srgbClr val="000000"/>
                </a:solidFill>
                <a:effectLst/>
                <a:latin typeface="Arial" panose="020B0604020202020204" pitchFamily="34" charset="0"/>
              </a:rPr>
              <a:t>—a mechanism used in steam engines to regulate speed—is a classic example in DST because it illustrates how </a:t>
            </a:r>
            <a:r>
              <a:rPr lang="en-CA" sz="1800" b="1" i="0" u="none" strike="noStrike" dirty="0">
                <a:solidFill>
                  <a:srgbClr val="000000"/>
                </a:solidFill>
                <a:effectLst/>
                <a:latin typeface="Arial" panose="020B0604020202020204" pitchFamily="34" charset="0"/>
              </a:rPr>
              <a:t>continuous feedback and interdependence</a:t>
            </a:r>
            <a:r>
              <a:rPr lang="en-CA" sz="1800" b="0" i="0" u="none" strike="noStrike" dirty="0">
                <a:solidFill>
                  <a:srgbClr val="000000"/>
                </a:solidFill>
                <a:effectLst/>
                <a:latin typeface="Arial" panose="020B0604020202020204" pitchFamily="34" charset="0"/>
              </a:rPr>
              <a:t> work in a system.</a:t>
            </a:r>
            <a:endParaRPr lang="en-CA" b="0"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Here’s how it operates and why it relates to cognition:</a:t>
            </a: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endParaRPr lang="en-CA" sz="1800" b="0" i="0" u="none" strike="noStrike" dirty="0">
              <a:solidFill>
                <a:srgbClr val="000000"/>
              </a:solidFill>
              <a:effectLst/>
              <a:latin typeface="Arial" panose="020B0604020202020204" pitchFamily="34" charset="0"/>
            </a:endParaRPr>
          </a:p>
          <a:p>
            <a:pPr marL="158750" indent="0" algn="l" rtl="0" fontAlgn="base">
              <a:spcBef>
                <a:spcPts val="1200"/>
              </a:spcBef>
              <a:spcAft>
                <a:spcPts val="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The governor has two rotating arms connected to the engine's flywheel. As the engine speeds up, the arms are pushed outward by centrifugal force. This movement restricts the throttle, slowing the engine back down.</a:t>
            </a:r>
          </a:p>
          <a:p>
            <a:pPr marL="158750" indent="0" algn="l" rtl="0" fontAlgn="base">
              <a:spcBef>
                <a:spcPts val="0"/>
              </a:spcBef>
              <a:spcAft>
                <a:spcPts val="120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If the engine slows too much, the arms move inward, opening the throttle and increasing speed again.</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This back-and-forth feedback loop means the </a:t>
            </a:r>
            <a:r>
              <a:rPr lang="en-CA" sz="1800" b="1" i="0" u="none" strike="noStrike" dirty="0">
                <a:solidFill>
                  <a:srgbClr val="000000"/>
                </a:solidFill>
                <a:effectLst/>
                <a:latin typeface="Arial" panose="020B0604020202020204" pitchFamily="34" charset="0"/>
              </a:rPr>
              <a:t>system is constantly adjusting</a:t>
            </a:r>
            <a:r>
              <a:rPr lang="en-CA" sz="1800" b="0" i="0" u="none" strike="noStrike" dirty="0">
                <a:solidFill>
                  <a:srgbClr val="000000"/>
                </a:solidFill>
                <a:effectLst/>
                <a:latin typeface="Arial" panose="020B0604020202020204" pitchFamily="34" charset="0"/>
              </a:rPr>
              <a:t>, with no fixed “stop” state. The governor doesn’t check speeds at set intervals but </a:t>
            </a:r>
            <a:r>
              <a:rPr lang="en-CA" sz="1800" b="1" i="0" u="none" strike="noStrike" dirty="0">
                <a:solidFill>
                  <a:srgbClr val="000000"/>
                </a:solidFill>
                <a:effectLst/>
                <a:latin typeface="Arial" panose="020B0604020202020204" pitchFamily="34" charset="0"/>
              </a:rPr>
              <a:t>responds to continuous changes</a:t>
            </a:r>
            <a:r>
              <a:rPr lang="en-CA" sz="1800" b="0" i="0" u="none" strike="noStrike" dirty="0">
                <a:solidFill>
                  <a:srgbClr val="000000"/>
                </a:solidFill>
                <a:effectLst/>
                <a:latin typeface="Arial" panose="020B0604020202020204" pitchFamily="34" charset="0"/>
              </a:rPr>
              <a:t> in real-time. This constant adjustment allows it to stabilize around a desired speed without ever really stopping its adjustments.</a:t>
            </a:r>
            <a:endParaRPr lang="en-CA" b="0" i="0" u="none" strike="noStrike" dirty="0">
              <a:solidFill>
                <a:srgbClr val="000000"/>
              </a:solidFill>
              <a:effectLst/>
            </a:endParaRPr>
          </a:p>
          <a:p>
            <a:pPr marL="158750" indent="0" algn="l" rtl="0">
              <a:spcBef>
                <a:spcPts val="1200"/>
              </a:spcBef>
              <a:spcAft>
                <a:spcPts val="200"/>
              </a:spcAft>
              <a:buNone/>
            </a:pPr>
            <a:endParaRPr lang="en-CA" sz="1800" b="1" i="0" u="none" strike="noStrike" dirty="0">
              <a:solidFill>
                <a:srgbClr val="000000"/>
              </a:solidFill>
              <a:effectLst/>
              <a:latin typeface="Arial" panose="020B0604020202020204" pitchFamily="34" charset="0"/>
            </a:endParaRPr>
          </a:p>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How the Watt Governor Reflects Cognitive Processes</a:t>
            </a:r>
            <a:endParaRPr lang="en-CA" b="1"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The Watt governor illustrates how </a:t>
            </a:r>
            <a:r>
              <a:rPr lang="en-CA" sz="1800" b="1" i="0" u="none" strike="noStrike" dirty="0">
                <a:solidFill>
                  <a:srgbClr val="000000"/>
                </a:solidFill>
                <a:effectLst/>
                <a:latin typeface="Arial" panose="020B0604020202020204" pitchFamily="34" charset="0"/>
              </a:rPr>
              <a:t>variables in cognition—like anxiety and confidence—can continuously adjust</a:t>
            </a:r>
            <a:r>
              <a:rPr lang="en-CA" sz="1800" b="0" i="0" u="none" strike="noStrike" dirty="0">
                <a:solidFill>
                  <a:srgbClr val="000000"/>
                </a:solidFill>
                <a:effectLst/>
                <a:latin typeface="Arial" panose="020B0604020202020204" pitchFamily="34" charset="0"/>
              </a:rPr>
              <a:t> to stabilize in response to changing conditions:</a:t>
            </a:r>
          </a:p>
          <a:p>
            <a:pPr marL="158750" indent="0" algn="l" rtl="0">
              <a:spcBef>
                <a:spcPts val="1200"/>
              </a:spcBef>
              <a:spcAft>
                <a:spcPts val="1200"/>
              </a:spcAft>
              <a:buNone/>
            </a:pP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Just as the arms of the governor respond to changing speed, anxiety and confidence respond to changing context.</a:t>
            </a:r>
          </a:p>
          <a:p>
            <a:pPr marL="158750" indent="0" algn="l" rtl="0" fontAlgn="base">
              <a:spcBef>
                <a:spcPts val="0"/>
              </a:spcBef>
              <a:spcAft>
                <a:spcPts val="120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The brain, like the Watt governor, has </a:t>
            </a:r>
            <a:r>
              <a:rPr lang="en-CA" sz="1800" b="1" i="0" u="none" strike="noStrike" dirty="0">
                <a:solidFill>
                  <a:srgbClr val="000000"/>
                </a:solidFill>
                <a:effectLst/>
                <a:latin typeface="Arial" panose="020B0604020202020204" pitchFamily="34" charset="0"/>
              </a:rPr>
              <a:t>no central “switch”</a:t>
            </a:r>
            <a:r>
              <a:rPr lang="en-CA" sz="1800" b="0" i="0" u="none" strike="noStrike" dirty="0">
                <a:solidFill>
                  <a:srgbClr val="000000"/>
                </a:solidFill>
                <a:effectLst/>
                <a:latin typeface="Arial" panose="020B0604020202020204" pitchFamily="34" charset="0"/>
              </a:rPr>
              <a:t> flipping from anxiety to confidence. Instead, these states continuously influence each other in a way that self-regulates, moving toward a balanced state over time (like the governor’s speed stabilization).</a:t>
            </a:r>
          </a:p>
          <a:p>
            <a:pPr marL="158750" indent="0" algn="l" rtl="0" fontAlgn="base">
              <a:spcBef>
                <a:spcPts val="0"/>
              </a:spcBef>
              <a:spcAft>
                <a:spcPts val="1200"/>
              </a:spcAft>
              <a:buFont typeface="Arial" panose="020B0604020202020204" pitchFamily="34" charset="0"/>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this way, the Watt governor shows us how cognition can be modeled as a </a:t>
            </a:r>
            <a:r>
              <a:rPr lang="en-CA" sz="1800" b="1" i="0" u="none" strike="noStrike" dirty="0">
                <a:solidFill>
                  <a:srgbClr val="000000"/>
                </a:solidFill>
                <a:effectLst/>
                <a:latin typeface="Arial" panose="020B0604020202020204" pitchFamily="34" charset="0"/>
              </a:rPr>
              <a:t>self-regulating system</a:t>
            </a:r>
            <a:r>
              <a:rPr lang="en-CA" sz="1800" b="0" i="0" u="none" strike="noStrike" dirty="0">
                <a:solidFill>
                  <a:srgbClr val="000000"/>
                </a:solidFill>
                <a:effectLst/>
                <a:latin typeface="Arial" panose="020B0604020202020204" pitchFamily="34" charset="0"/>
              </a:rPr>
              <a:t> that continuously balances internal states in response to external changes. It’s an elegant demonstration of DST’s principle: </a:t>
            </a:r>
            <a:r>
              <a:rPr lang="en-CA" sz="1800" b="1" i="0" u="none" strike="noStrike" dirty="0">
                <a:solidFill>
                  <a:srgbClr val="000000"/>
                </a:solidFill>
                <a:effectLst/>
                <a:latin typeface="Arial" panose="020B0604020202020204" pitchFamily="34" charset="0"/>
              </a:rPr>
              <a:t>a system in constant adjustment, stabilizing through feedback without ever fully “fixing” into one unchanging state</a:t>
            </a:r>
            <a:r>
              <a:rPr lang="en-CA" sz="1800" b="0" i="0" u="none" strike="noStrike" dirty="0">
                <a:solidFill>
                  <a:srgbClr val="000000"/>
                </a:solidFill>
                <a:effectLst/>
                <a:latin typeface="Arial" panose="020B0604020202020204" pitchFamily="34" charset="0"/>
              </a:rPr>
              <a:t>.</a:t>
            </a:r>
            <a:endParaRPr lang="en-CA" b="0" i="0" u="none" strike="noStrike" dirty="0">
              <a:solidFill>
                <a:srgbClr val="000000"/>
              </a:solidFill>
              <a:effectLst/>
            </a:endParaRPr>
          </a:p>
          <a:p>
            <a:pPr marL="158750" indent="0" algn="l" rtl="0">
              <a:spcBef>
                <a:spcPts val="1400"/>
              </a:spcBef>
              <a:spcAft>
                <a:spcPts val="400"/>
              </a:spcAft>
              <a:buNone/>
            </a:pPr>
            <a:endParaRPr lang="en-CA" sz="1800" b="1" i="0" u="none" strike="noStrike" dirty="0">
              <a:solidFill>
                <a:srgbClr val="000000"/>
              </a:solidFill>
              <a:effectLst/>
              <a:latin typeface="Arial" panose="020B0604020202020204" pitchFamily="34" charset="0"/>
            </a:endParaRPr>
          </a:p>
          <a:p>
            <a:pPr marL="158750" indent="0" algn="l" rtl="0">
              <a:spcBef>
                <a:spcPts val="1400"/>
              </a:spcBef>
              <a:spcAft>
                <a:spcPts val="400"/>
              </a:spcAft>
              <a:buNone/>
            </a:pPr>
            <a:r>
              <a:rPr lang="en-CA" sz="1800" b="1" i="0" u="none" strike="noStrike" dirty="0">
                <a:solidFill>
                  <a:srgbClr val="000000"/>
                </a:solidFill>
                <a:effectLst/>
                <a:latin typeface="Arial" panose="020B0604020202020204" pitchFamily="34" charset="0"/>
              </a:rPr>
              <a:t>Summing It Up</a:t>
            </a:r>
            <a:endParaRPr lang="en-CA" b="1"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cognitive terms:</a:t>
            </a:r>
            <a:r>
              <a:rPr lang="en-CA" sz="1100" b="0" i="0" u="none" strike="noStrike" dirty="0">
                <a:solidFill>
                  <a:srgbClr val="000000"/>
                </a:solidFill>
                <a:effectLst/>
                <a:latin typeface="Arial"/>
              </a:rPr>
              <a:t> </a:t>
            </a:r>
            <a:r>
              <a:rPr lang="en-CA" sz="1800" b="1" i="0" u="none" strike="noStrike" dirty="0">
                <a:solidFill>
                  <a:srgbClr val="000000"/>
                </a:solidFill>
                <a:effectLst/>
                <a:latin typeface="Arial" panose="020B0604020202020204" pitchFamily="34" charset="0"/>
              </a:rPr>
              <a:t>Anxiety and confidence</a:t>
            </a:r>
            <a:r>
              <a:rPr lang="en-CA" sz="1800" b="0" i="0" u="none" strike="noStrike" dirty="0">
                <a:solidFill>
                  <a:srgbClr val="000000"/>
                </a:solidFill>
                <a:effectLst/>
                <a:latin typeface="Arial" panose="020B0604020202020204" pitchFamily="34" charset="0"/>
              </a:rPr>
              <a:t> represent interdependent, dynamically interacting states, each responding to the other in a continuous feedback loop.</a:t>
            </a:r>
          </a:p>
          <a:p>
            <a:pPr marL="158750" indent="0" algn="l" rtl="0" fontAlgn="base">
              <a:spcBef>
                <a:spcPts val="0"/>
              </a:spcBef>
              <a:spcAft>
                <a:spcPts val="120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The </a:t>
            </a:r>
            <a:r>
              <a:rPr lang="en-CA" sz="1800" b="1" i="0" u="none" strike="noStrike" dirty="0">
                <a:solidFill>
                  <a:srgbClr val="000000"/>
                </a:solidFill>
                <a:effectLst/>
                <a:latin typeface="Arial" panose="020B0604020202020204" pitchFamily="34" charset="0"/>
              </a:rPr>
              <a:t>Watt governor</a:t>
            </a:r>
            <a:r>
              <a:rPr lang="en-CA" sz="1800" b="0" i="0" u="none" strike="noStrike" dirty="0">
                <a:solidFill>
                  <a:srgbClr val="000000"/>
                </a:solidFill>
                <a:effectLst/>
                <a:latin typeface="Arial" panose="020B0604020202020204" pitchFamily="34" charset="0"/>
              </a:rPr>
              <a:t> serves as a metaphor for how these states can stabilize not by fixing into one state but by constantly balancing in response to real-time feedback.</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Does this help show how DST’s emphasis on continuous adjustment and interdependence applies to cognition?</a:t>
            </a:r>
            <a:endParaRPr lang="en-CA" b="0" i="0" u="none" strike="noStrike" dirty="0">
              <a:solidFill>
                <a:srgbClr val="000000"/>
              </a:solidFill>
              <a:effectLst/>
            </a:endParaRPr>
          </a:p>
          <a:p>
            <a:pPr marL="158750" indent="0">
              <a:buNone/>
            </a:pPr>
            <a:br>
              <a:rPr lang="en-CA" dirty="0"/>
            </a:br>
            <a:br>
              <a:rPr lang="en-CA" dirty="0"/>
            </a:br>
            <a:endParaRPr lang="en-US" dirty="0"/>
          </a:p>
        </p:txBody>
      </p:sp>
    </p:spTree>
    <p:extLst>
      <p:ext uri="{BB962C8B-B14F-4D97-AF65-F5344CB8AC3E}">
        <p14:creationId xmlns:p14="http://schemas.microsoft.com/office/powerpoint/2010/main" val="37961530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CA" sz="1100" b="0" i="0" u="none" strike="noStrike" dirty="0">
              <a:solidFill>
                <a:srgbClr val="000000"/>
              </a:solidFill>
              <a:effectLst/>
              <a:latin typeface="Arial" panose="020B0604020202020204" pitchFamily="34" charset="0"/>
            </a:endParaRPr>
          </a:p>
          <a:p>
            <a:pPr marL="158750" indent="0">
              <a:buNone/>
            </a:pPr>
            <a:endParaRPr lang="en-CA" sz="1100" b="0" i="0" u="none" strike="noStrike" dirty="0">
              <a:solidFill>
                <a:srgbClr val="000000"/>
              </a:solidFill>
              <a:effectLst/>
              <a:latin typeface="Arial" panose="020B0604020202020204" pitchFamily="34" charset="0"/>
            </a:endParaRPr>
          </a:p>
          <a:p>
            <a:pPr marL="158750" indent="0">
              <a:buNone/>
            </a:pPr>
            <a:endParaRPr lang="en-CA" sz="1100" b="0" i="0" u="none" strike="noStrike" dirty="0">
              <a:solidFill>
                <a:srgbClr val="000000"/>
              </a:solidFill>
              <a:effectLst/>
              <a:latin typeface="Arial" panose="020B0604020202020204" pitchFamily="34" charset="0"/>
            </a:endParaRPr>
          </a:p>
          <a:p>
            <a:pPr marL="158750" indent="0">
              <a:buNone/>
            </a:pPr>
            <a:endParaRPr lang="en-CA" sz="1100" b="0" i="0" u="none" strike="noStrike" dirty="0">
              <a:solidFill>
                <a:srgbClr val="000000"/>
              </a:solidFill>
              <a:effectLst/>
              <a:latin typeface="Arial" panose="020B0604020202020204" pitchFamily="34" charset="0"/>
            </a:endParaRPr>
          </a:p>
          <a:p>
            <a:pPr marL="158750" indent="0">
              <a:buNone/>
            </a:pPr>
            <a:endParaRPr lang="en-CA" sz="1100" b="0" i="0" u="none" strike="noStrike" dirty="0">
              <a:solidFill>
                <a:srgbClr val="000000"/>
              </a:solidFill>
              <a:effectLst/>
              <a:latin typeface="Arial" panose="020B0604020202020204" pitchFamily="34" charset="0"/>
            </a:endParaRPr>
          </a:p>
          <a:p>
            <a:pPr marL="158750" indent="0">
              <a:buNone/>
            </a:pPr>
            <a:r>
              <a:rPr lang="en-US" dirty="0"/>
              <a:t>WATT GOVENOR AND THE MIND:</a:t>
            </a:r>
          </a:p>
          <a:p>
            <a:pPr marL="158750" indent="0">
              <a:buNone/>
            </a:pPr>
            <a:endParaRPr lang="en-US" dirty="0"/>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You’re exactly right that </a:t>
            </a:r>
            <a:r>
              <a:rPr lang="en-CA" sz="1800" b="1" i="0" u="none" strike="noStrike" dirty="0">
                <a:solidFill>
                  <a:srgbClr val="000000"/>
                </a:solidFill>
                <a:effectLst/>
                <a:latin typeface="Arial" panose="020B0604020202020204" pitchFamily="34" charset="0"/>
              </a:rPr>
              <a:t>DST emphasizes the changing nature of relationships within a system</a:t>
            </a:r>
            <a:r>
              <a:rPr lang="en-CA" sz="1800" b="0" i="0" u="none" strike="noStrike" dirty="0">
                <a:solidFill>
                  <a:srgbClr val="000000"/>
                </a:solidFill>
                <a:effectLst/>
                <a:latin typeface="Arial" panose="020B0604020202020204" pitchFamily="34" charset="0"/>
              </a:rPr>
              <a:t>. Let’s dive deeper into how this applies to the relationship between variables like anxiety and confidence and why the Watt governor is such a helpful example.</a:t>
            </a:r>
            <a:endParaRPr lang="en-CA" b="0" i="0" u="none" strike="noStrike" dirty="0">
              <a:solidFill>
                <a:srgbClr val="000000"/>
              </a:solidFill>
              <a:effectLst/>
            </a:endParaRPr>
          </a:p>
          <a:p>
            <a:pPr marL="158750" indent="0" algn="l" rtl="0">
              <a:spcBef>
                <a:spcPts val="1400"/>
              </a:spcBef>
              <a:spcAft>
                <a:spcPts val="400"/>
              </a:spcAft>
              <a:buNone/>
            </a:pPr>
            <a:endParaRPr lang="en-CA" sz="1800" b="1" i="0" u="none" strike="noStrike" dirty="0">
              <a:solidFill>
                <a:srgbClr val="000000"/>
              </a:solidFill>
              <a:effectLst/>
              <a:latin typeface="Arial" panose="020B0604020202020204" pitchFamily="34" charset="0"/>
            </a:endParaRPr>
          </a:p>
          <a:p>
            <a:pPr marL="158750" indent="0" algn="l" rtl="0">
              <a:spcBef>
                <a:spcPts val="1400"/>
              </a:spcBef>
              <a:spcAft>
                <a:spcPts val="400"/>
              </a:spcAft>
              <a:buNone/>
            </a:pPr>
            <a:r>
              <a:rPr lang="en-CA" sz="1800" b="1" i="0" u="none" strike="noStrike" dirty="0">
                <a:solidFill>
                  <a:srgbClr val="000000"/>
                </a:solidFill>
                <a:effectLst/>
                <a:latin typeface="Arial" panose="020B0604020202020204" pitchFamily="34" charset="0"/>
              </a:rPr>
              <a:t>1. Interdependence Between Variables in Cognition – Anxiety and Confidence as a Dynamic Relationship</a:t>
            </a:r>
            <a:endParaRPr lang="en-CA" b="1"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DST, the </a:t>
            </a:r>
            <a:r>
              <a:rPr lang="en-CA" sz="1800" b="1" i="0" u="none" strike="noStrike" dirty="0">
                <a:solidFill>
                  <a:srgbClr val="000000"/>
                </a:solidFill>
                <a:effectLst/>
                <a:latin typeface="Arial" panose="020B0604020202020204" pitchFamily="34" charset="0"/>
              </a:rPr>
              <a:t>relationships between variables</a:t>
            </a:r>
            <a:r>
              <a:rPr lang="en-CA" sz="1800" b="0" i="0" u="none" strike="noStrike" dirty="0">
                <a:solidFill>
                  <a:srgbClr val="000000"/>
                </a:solidFill>
                <a:effectLst/>
                <a:latin typeface="Arial" panose="020B0604020202020204" pitchFamily="34" charset="0"/>
              </a:rPr>
              <a:t> are central. In cognitive processes, anxiety and confidence aren’t just isolated factors; they </a:t>
            </a:r>
            <a:r>
              <a:rPr lang="en-CA" sz="1800" b="1" i="0" u="none" strike="noStrike" dirty="0">
                <a:solidFill>
                  <a:srgbClr val="000000"/>
                </a:solidFill>
                <a:effectLst/>
                <a:latin typeface="Arial" panose="020B0604020202020204" pitchFamily="34" charset="0"/>
              </a:rPr>
              <a:t>interact and influence each other continuously</a:t>
            </a:r>
            <a:r>
              <a:rPr lang="en-CA" sz="1800" b="0" i="0" u="none" strike="noStrike" dirty="0">
                <a:solidFill>
                  <a:srgbClr val="000000"/>
                </a:solidFill>
                <a:effectLst/>
                <a:latin typeface="Arial" panose="020B0604020202020204" pitchFamily="34" charset="0"/>
              </a:rPr>
              <a:t>. </a:t>
            </a: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For example:</a:t>
            </a:r>
            <a:r>
              <a:rPr lang="en-CA" sz="1100" b="0" i="0" u="none" strike="noStrike" dirty="0">
                <a:solidFill>
                  <a:srgbClr val="000000"/>
                </a:solidFill>
                <a:effectLst/>
                <a:latin typeface="Arial"/>
              </a:rPr>
              <a:t> </a:t>
            </a:r>
            <a:r>
              <a:rPr lang="en-CA" sz="1800" b="1" i="0" u="none" strike="noStrike" dirty="0">
                <a:solidFill>
                  <a:srgbClr val="000000"/>
                </a:solidFill>
                <a:effectLst/>
                <a:latin typeface="Arial" panose="020B0604020202020204" pitchFamily="34" charset="0"/>
              </a:rPr>
              <a:t>As anxiety increases</a:t>
            </a:r>
            <a:r>
              <a:rPr lang="en-CA" sz="1800" b="0" i="0" u="none" strike="noStrike" dirty="0">
                <a:solidFill>
                  <a:srgbClr val="000000"/>
                </a:solidFill>
                <a:effectLst/>
                <a:latin typeface="Arial" panose="020B0604020202020204" pitchFamily="34" charset="0"/>
              </a:rPr>
              <a:t>, confidence often decreases, and vice versa. But this relationship isn’t fixed; it changes based on context, such as the level of preparation, familiarity with the material, or support from others. This interdependence creates a </a:t>
            </a:r>
            <a:r>
              <a:rPr lang="en-CA" sz="1800" b="1" i="0" u="none" strike="noStrike" dirty="0">
                <a:solidFill>
                  <a:srgbClr val="000000"/>
                </a:solidFill>
                <a:effectLst/>
                <a:latin typeface="Arial" panose="020B0604020202020204" pitchFamily="34" charset="0"/>
              </a:rPr>
              <a:t>dynamic relationship</a:t>
            </a:r>
            <a:r>
              <a:rPr lang="en-CA" sz="1800" b="0" i="0" u="none" strike="noStrike" dirty="0">
                <a:solidFill>
                  <a:srgbClr val="000000"/>
                </a:solidFill>
                <a:effectLst/>
                <a:latin typeface="Arial" panose="020B0604020202020204" pitchFamily="34" charset="0"/>
              </a:rPr>
              <a:t>: a change in one variable (anxiety) leads to changes in another (confidence), and this feedback loop can shift over time. Practicing for a presentation might initially increase anxiety, which suppresses confidence, but repeated practice can reverse this dynamic. Eventually, </a:t>
            </a:r>
            <a:r>
              <a:rPr lang="en-CA" sz="1800" b="1" i="0" u="none" strike="noStrike" dirty="0">
                <a:solidFill>
                  <a:srgbClr val="000000"/>
                </a:solidFill>
                <a:effectLst/>
                <a:latin typeface="Arial" panose="020B0604020202020204" pitchFamily="34" charset="0"/>
              </a:rPr>
              <a:t>confidence becomes the dominant attractor</a:t>
            </a:r>
            <a:r>
              <a:rPr lang="en-CA" sz="1800" b="0" i="0" u="none" strike="noStrike" dirty="0">
                <a:solidFill>
                  <a:srgbClr val="000000"/>
                </a:solidFill>
                <a:effectLst/>
                <a:latin typeface="Arial" panose="020B0604020202020204" pitchFamily="34" charset="0"/>
              </a:rPr>
              <a:t>, and anxiety stabilizes at a lower level.</a:t>
            </a:r>
            <a:endParaRPr lang="en-CA" b="0"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DST captures this ongoing </a:t>
            </a:r>
            <a:r>
              <a:rPr lang="en-CA" sz="1800" b="1" i="0" u="none" strike="noStrike" dirty="0">
                <a:solidFill>
                  <a:srgbClr val="000000"/>
                </a:solidFill>
                <a:effectLst/>
                <a:latin typeface="Arial" panose="020B0604020202020204" pitchFamily="34" charset="0"/>
              </a:rPr>
              <a:t>push-and-pull between variables</a:t>
            </a:r>
            <a:r>
              <a:rPr lang="en-CA" sz="1800" b="0" i="0" u="none" strike="noStrike" dirty="0">
                <a:solidFill>
                  <a:srgbClr val="000000"/>
                </a:solidFill>
                <a:effectLst/>
                <a:latin typeface="Arial" panose="020B0604020202020204" pitchFamily="34" charset="0"/>
              </a:rPr>
              <a:t>, which is why it’s so well-suited to modeling complex cognitive processes.</a:t>
            </a:r>
            <a:endParaRPr lang="en-CA" b="0" i="0" u="none" strike="noStrike" dirty="0">
              <a:solidFill>
                <a:srgbClr val="000000"/>
              </a:solidFill>
              <a:effectLst/>
            </a:endParaRPr>
          </a:p>
          <a:p>
            <a:pPr marL="158750" indent="0" algn="l" rtl="0">
              <a:spcBef>
                <a:spcPts val="1400"/>
              </a:spcBef>
              <a:spcAft>
                <a:spcPts val="400"/>
              </a:spcAft>
              <a:buNone/>
            </a:pPr>
            <a:endParaRPr lang="en-CA" sz="1800" b="1" i="0" u="none" strike="noStrike" dirty="0">
              <a:solidFill>
                <a:srgbClr val="000000"/>
              </a:solidFill>
              <a:effectLst/>
              <a:latin typeface="Arial" panose="020B0604020202020204" pitchFamily="34" charset="0"/>
            </a:endParaRPr>
          </a:p>
          <a:p>
            <a:pPr marL="158750" indent="0" algn="l" rtl="0">
              <a:spcBef>
                <a:spcPts val="1400"/>
              </a:spcBef>
              <a:spcAft>
                <a:spcPts val="400"/>
              </a:spcAft>
              <a:buNone/>
            </a:pPr>
            <a:r>
              <a:rPr lang="en-CA" sz="1800" b="1" i="0" u="none" strike="noStrike" dirty="0">
                <a:solidFill>
                  <a:srgbClr val="000000"/>
                </a:solidFill>
                <a:effectLst/>
                <a:latin typeface="Arial" panose="020B0604020202020204" pitchFamily="34" charset="0"/>
              </a:rPr>
              <a:t>2. Why the Watt Governor is a Key Example</a:t>
            </a:r>
            <a:endParaRPr lang="en-CA" b="1"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The </a:t>
            </a:r>
            <a:r>
              <a:rPr lang="en-CA" sz="1800" b="1" i="0" u="none" strike="noStrike" dirty="0">
                <a:solidFill>
                  <a:srgbClr val="000000"/>
                </a:solidFill>
                <a:effectLst/>
                <a:latin typeface="Arial" panose="020B0604020202020204" pitchFamily="34" charset="0"/>
              </a:rPr>
              <a:t>Watt governor</a:t>
            </a:r>
            <a:r>
              <a:rPr lang="en-CA" sz="1800" b="0" i="0" u="none" strike="noStrike" dirty="0">
                <a:solidFill>
                  <a:srgbClr val="000000"/>
                </a:solidFill>
                <a:effectLst/>
                <a:latin typeface="Arial" panose="020B0604020202020204" pitchFamily="34" charset="0"/>
              </a:rPr>
              <a:t>—a mechanism used in steam engines to regulate speed—is a classic example in DST because it illustrates how </a:t>
            </a:r>
            <a:r>
              <a:rPr lang="en-CA" sz="1800" b="1" i="0" u="none" strike="noStrike" dirty="0">
                <a:solidFill>
                  <a:srgbClr val="000000"/>
                </a:solidFill>
                <a:effectLst/>
                <a:latin typeface="Arial" panose="020B0604020202020204" pitchFamily="34" charset="0"/>
              </a:rPr>
              <a:t>continuous feedback and interdependence</a:t>
            </a:r>
            <a:r>
              <a:rPr lang="en-CA" sz="1800" b="0" i="0" u="none" strike="noStrike" dirty="0">
                <a:solidFill>
                  <a:srgbClr val="000000"/>
                </a:solidFill>
                <a:effectLst/>
                <a:latin typeface="Arial" panose="020B0604020202020204" pitchFamily="34" charset="0"/>
              </a:rPr>
              <a:t> work in a system.</a:t>
            </a:r>
            <a:endParaRPr lang="en-CA" b="0"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Here’s how it operates and why it relates to cognition:</a:t>
            </a: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endParaRPr lang="en-CA" sz="1800" b="0" i="0" u="none" strike="noStrike" dirty="0">
              <a:solidFill>
                <a:srgbClr val="000000"/>
              </a:solidFill>
              <a:effectLst/>
              <a:latin typeface="Arial" panose="020B0604020202020204" pitchFamily="34" charset="0"/>
            </a:endParaRPr>
          </a:p>
          <a:p>
            <a:pPr marL="158750" indent="0" algn="l" rtl="0" fontAlgn="base">
              <a:spcBef>
                <a:spcPts val="1200"/>
              </a:spcBef>
              <a:spcAft>
                <a:spcPts val="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The governor has two rotating arms connected to the engine's flywheel. As the engine speeds up, the arms are pushed outward by centrifugal force. This movement restricts the throttle, slowing the engine back down.</a:t>
            </a:r>
          </a:p>
          <a:p>
            <a:pPr marL="158750" indent="0" algn="l" rtl="0" fontAlgn="base">
              <a:spcBef>
                <a:spcPts val="0"/>
              </a:spcBef>
              <a:spcAft>
                <a:spcPts val="120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If the engine slows too much, the arms move inward, opening the throttle and increasing speed again.</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This back-and-forth feedback loop means the </a:t>
            </a:r>
            <a:r>
              <a:rPr lang="en-CA" sz="1800" b="1" i="0" u="none" strike="noStrike" dirty="0">
                <a:solidFill>
                  <a:srgbClr val="000000"/>
                </a:solidFill>
                <a:effectLst/>
                <a:latin typeface="Arial" panose="020B0604020202020204" pitchFamily="34" charset="0"/>
              </a:rPr>
              <a:t>system is constantly adjusting</a:t>
            </a:r>
            <a:r>
              <a:rPr lang="en-CA" sz="1800" b="0" i="0" u="none" strike="noStrike" dirty="0">
                <a:solidFill>
                  <a:srgbClr val="000000"/>
                </a:solidFill>
                <a:effectLst/>
                <a:latin typeface="Arial" panose="020B0604020202020204" pitchFamily="34" charset="0"/>
              </a:rPr>
              <a:t>, with no fixed “stop” state. The governor doesn’t check speeds at set intervals but </a:t>
            </a:r>
            <a:r>
              <a:rPr lang="en-CA" sz="1800" b="1" i="0" u="none" strike="noStrike" dirty="0">
                <a:solidFill>
                  <a:srgbClr val="000000"/>
                </a:solidFill>
                <a:effectLst/>
                <a:latin typeface="Arial" panose="020B0604020202020204" pitchFamily="34" charset="0"/>
              </a:rPr>
              <a:t>responds to continuous changes</a:t>
            </a:r>
            <a:r>
              <a:rPr lang="en-CA" sz="1800" b="0" i="0" u="none" strike="noStrike" dirty="0">
                <a:solidFill>
                  <a:srgbClr val="000000"/>
                </a:solidFill>
                <a:effectLst/>
                <a:latin typeface="Arial" panose="020B0604020202020204" pitchFamily="34" charset="0"/>
              </a:rPr>
              <a:t> in real-time. This constant adjustment allows it to stabilize around a desired speed without ever really stopping its adjustments.</a:t>
            </a:r>
            <a:endParaRPr lang="en-CA" b="0" i="0" u="none" strike="noStrike" dirty="0">
              <a:solidFill>
                <a:srgbClr val="000000"/>
              </a:solidFill>
              <a:effectLst/>
            </a:endParaRPr>
          </a:p>
          <a:p>
            <a:pPr marL="158750" indent="0" algn="l" rtl="0">
              <a:spcBef>
                <a:spcPts val="1200"/>
              </a:spcBef>
              <a:spcAft>
                <a:spcPts val="200"/>
              </a:spcAft>
              <a:buNone/>
            </a:pPr>
            <a:endParaRPr lang="en-CA" sz="1800" b="1" i="0" u="none" strike="noStrike" dirty="0">
              <a:solidFill>
                <a:srgbClr val="000000"/>
              </a:solidFill>
              <a:effectLst/>
              <a:latin typeface="Arial" panose="020B0604020202020204" pitchFamily="34" charset="0"/>
            </a:endParaRPr>
          </a:p>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How the Watt Governor Reflects Cognitive Processes</a:t>
            </a:r>
            <a:endParaRPr lang="en-CA" b="1"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The Watt governor illustrates how </a:t>
            </a:r>
            <a:r>
              <a:rPr lang="en-CA" sz="1800" b="1" i="0" u="none" strike="noStrike" dirty="0">
                <a:solidFill>
                  <a:srgbClr val="000000"/>
                </a:solidFill>
                <a:effectLst/>
                <a:latin typeface="Arial" panose="020B0604020202020204" pitchFamily="34" charset="0"/>
              </a:rPr>
              <a:t>variables in cognition—like anxiety and confidence—can continuously adjust</a:t>
            </a:r>
            <a:r>
              <a:rPr lang="en-CA" sz="1800" b="0" i="0" u="none" strike="noStrike" dirty="0">
                <a:solidFill>
                  <a:srgbClr val="000000"/>
                </a:solidFill>
                <a:effectLst/>
                <a:latin typeface="Arial" panose="020B0604020202020204" pitchFamily="34" charset="0"/>
              </a:rPr>
              <a:t> to stabilize in response to changing conditions:</a:t>
            </a:r>
          </a:p>
          <a:p>
            <a:pPr marL="158750" indent="0" algn="l" rtl="0">
              <a:spcBef>
                <a:spcPts val="1200"/>
              </a:spcBef>
              <a:spcAft>
                <a:spcPts val="1200"/>
              </a:spcAft>
              <a:buNone/>
            </a:pP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Just as the arms of the governor respond to changing speed, anxiety and confidence respond to changing context.</a:t>
            </a:r>
          </a:p>
          <a:p>
            <a:pPr marL="158750" indent="0" algn="l" rtl="0" fontAlgn="base">
              <a:spcBef>
                <a:spcPts val="0"/>
              </a:spcBef>
              <a:spcAft>
                <a:spcPts val="120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The brain, like the Watt governor, has </a:t>
            </a:r>
            <a:r>
              <a:rPr lang="en-CA" sz="1800" b="1" i="0" u="none" strike="noStrike" dirty="0">
                <a:solidFill>
                  <a:srgbClr val="000000"/>
                </a:solidFill>
                <a:effectLst/>
                <a:latin typeface="Arial" panose="020B0604020202020204" pitchFamily="34" charset="0"/>
              </a:rPr>
              <a:t>no central “switch”</a:t>
            </a:r>
            <a:r>
              <a:rPr lang="en-CA" sz="1800" b="0" i="0" u="none" strike="noStrike" dirty="0">
                <a:solidFill>
                  <a:srgbClr val="000000"/>
                </a:solidFill>
                <a:effectLst/>
                <a:latin typeface="Arial" panose="020B0604020202020204" pitchFamily="34" charset="0"/>
              </a:rPr>
              <a:t> flipping from anxiety to confidence. Instead, these states continuously influence each other in a way that self-regulates, moving toward a balanced state over time (like the governor’s speed stabilization).</a:t>
            </a:r>
          </a:p>
          <a:p>
            <a:pPr marL="158750" indent="0" algn="l" rtl="0" fontAlgn="base">
              <a:spcBef>
                <a:spcPts val="0"/>
              </a:spcBef>
              <a:spcAft>
                <a:spcPts val="1200"/>
              </a:spcAft>
              <a:buFont typeface="Arial" panose="020B0604020202020204" pitchFamily="34" charset="0"/>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this way, the Watt governor shows us how cognition can be modeled as a </a:t>
            </a:r>
            <a:r>
              <a:rPr lang="en-CA" sz="1800" b="1" i="0" u="none" strike="noStrike" dirty="0">
                <a:solidFill>
                  <a:srgbClr val="000000"/>
                </a:solidFill>
                <a:effectLst/>
                <a:latin typeface="Arial" panose="020B0604020202020204" pitchFamily="34" charset="0"/>
              </a:rPr>
              <a:t>self-regulating system</a:t>
            </a:r>
            <a:r>
              <a:rPr lang="en-CA" sz="1800" b="0" i="0" u="none" strike="noStrike" dirty="0">
                <a:solidFill>
                  <a:srgbClr val="000000"/>
                </a:solidFill>
                <a:effectLst/>
                <a:latin typeface="Arial" panose="020B0604020202020204" pitchFamily="34" charset="0"/>
              </a:rPr>
              <a:t> that continuously balances internal states in response to external changes. It’s an elegant demonstration of DST’s principle: </a:t>
            </a:r>
            <a:r>
              <a:rPr lang="en-CA" sz="1800" b="1" i="0" u="none" strike="noStrike" dirty="0">
                <a:solidFill>
                  <a:srgbClr val="000000"/>
                </a:solidFill>
                <a:effectLst/>
                <a:latin typeface="Arial" panose="020B0604020202020204" pitchFamily="34" charset="0"/>
              </a:rPr>
              <a:t>a system in constant adjustment, stabilizing through feedback without ever fully “fixing” into one unchanging state</a:t>
            </a:r>
            <a:r>
              <a:rPr lang="en-CA" sz="1800" b="0" i="0" u="none" strike="noStrike" dirty="0">
                <a:solidFill>
                  <a:srgbClr val="000000"/>
                </a:solidFill>
                <a:effectLst/>
                <a:latin typeface="Arial" panose="020B0604020202020204" pitchFamily="34" charset="0"/>
              </a:rPr>
              <a:t>.</a:t>
            </a:r>
            <a:endParaRPr lang="en-CA" b="0" i="0" u="none" strike="noStrike" dirty="0">
              <a:solidFill>
                <a:srgbClr val="000000"/>
              </a:solidFill>
              <a:effectLst/>
            </a:endParaRPr>
          </a:p>
          <a:p>
            <a:pPr marL="158750" indent="0" algn="l" rtl="0">
              <a:spcBef>
                <a:spcPts val="1400"/>
              </a:spcBef>
              <a:spcAft>
                <a:spcPts val="400"/>
              </a:spcAft>
              <a:buNone/>
            </a:pPr>
            <a:endParaRPr lang="en-CA" sz="1800" b="1" i="0" u="none" strike="noStrike" dirty="0">
              <a:solidFill>
                <a:srgbClr val="000000"/>
              </a:solidFill>
              <a:effectLst/>
              <a:latin typeface="Arial" panose="020B0604020202020204" pitchFamily="34" charset="0"/>
            </a:endParaRPr>
          </a:p>
          <a:p>
            <a:pPr marL="158750" indent="0" algn="l" rtl="0">
              <a:spcBef>
                <a:spcPts val="1400"/>
              </a:spcBef>
              <a:spcAft>
                <a:spcPts val="400"/>
              </a:spcAft>
              <a:buNone/>
            </a:pPr>
            <a:r>
              <a:rPr lang="en-CA" sz="1800" b="1" i="0" u="none" strike="noStrike" dirty="0">
                <a:solidFill>
                  <a:srgbClr val="000000"/>
                </a:solidFill>
                <a:effectLst/>
                <a:latin typeface="Arial" panose="020B0604020202020204" pitchFamily="34" charset="0"/>
              </a:rPr>
              <a:t>Summing It Up</a:t>
            </a:r>
            <a:endParaRPr lang="en-CA" b="1"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cognitive terms:</a:t>
            </a:r>
            <a:r>
              <a:rPr lang="en-CA" sz="1100" b="0" i="0" u="none" strike="noStrike" dirty="0">
                <a:solidFill>
                  <a:srgbClr val="000000"/>
                </a:solidFill>
                <a:effectLst/>
                <a:latin typeface="Arial"/>
              </a:rPr>
              <a:t> </a:t>
            </a:r>
            <a:r>
              <a:rPr lang="en-CA" sz="1800" b="1" i="0" u="none" strike="noStrike" dirty="0">
                <a:solidFill>
                  <a:srgbClr val="000000"/>
                </a:solidFill>
                <a:effectLst/>
                <a:latin typeface="Arial" panose="020B0604020202020204" pitchFamily="34" charset="0"/>
              </a:rPr>
              <a:t>Anxiety and confidence</a:t>
            </a:r>
            <a:r>
              <a:rPr lang="en-CA" sz="1800" b="0" i="0" u="none" strike="noStrike" dirty="0">
                <a:solidFill>
                  <a:srgbClr val="000000"/>
                </a:solidFill>
                <a:effectLst/>
                <a:latin typeface="Arial" panose="020B0604020202020204" pitchFamily="34" charset="0"/>
              </a:rPr>
              <a:t> represent interdependent, dynamically interacting states, each responding to the other in a continuous feedback loop.</a:t>
            </a:r>
          </a:p>
          <a:p>
            <a:pPr marL="158750" indent="0" algn="l" rtl="0" fontAlgn="base">
              <a:spcBef>
                <a:spcPts val="0"/>
              </a:spcBef>
              <a:spcAft>
                <a:spcPts val="120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The </a:t>
            </a:r>
            <a:r>
              <a:rPr lang="en-CA" sz="1800" b="1" i="0" u="none" strike="noStrike" dirty="0">
                <a:solidFill>
                  <a:srgbClr val="000000"/>
                </a:solidFill>
                <a:effectLst/>
                <a:latin typeface="Arial" panose="020B0604020202020204" pitchFamily="34" charset="0"/>
              </a:rPr>
              <a:t>Watt governor</a:t>
            </a:r>
            <a:r>
              <a:rPr lang="en-CA" sz="1800" b="0" i="0" u="none" strike="noStrike" dirty="0">
                <a:solidFill>
                  <a:srgbClr val="000000"/>
                </a:solidFill>
                <a:effectLst/>
                <a:latin typeface="Arial" panose="020B0604020202020204" pitchFamily="34" charset="0"/>
              </a:rPr>
              <a:t> serves as a metaphor for how these states can stabilize not by fixing into one state but by constantly balancing in response to real-time feedback.</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Does this help show how DST’s emphasis on continuous adjustment and interdependence applies to cognition?</a:t>
            </a:r>
            <a:endParaRPr lang="en-CA" b="0" i="0" u="none" strike="noStrike" dirty="0">
              <a:solidFill>
                <a:srgbClr val="000000"/>
              </a:solidFill>
              <a:effectLst/>
            </a:endParaRPr>
          </a:p>
          <a:p>
            <a:pPr marL="158750" indent="0">
              <a:buNone/>
            </a:pPr>
            <a:br>
              <a:rPr lang="en-CA" dirty="0"/>
            </a:br>
            <a:br>
              <a:rPr lang="en-CA" dirty="0"/>
            </a:br>
            <a:endParaRPr lang="en-US" dirty="0"/>
          </a:p>
        </p:txBody>
      </p:sp>
    </p:spTree>
    <p:extLst>
      <p:ext uri="{BB962C8B-B14F-4D97-AF65-F5344CB8AC3E}">
        <p14:creationId xmlns:p14="http://schemas.microsoft.com/office/powerpoint/2010/main" val="14455544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CA" b="1" dirty="0"/>
              <a:t>DST vs GOFAI and COMPUTATIONAL FUNCTIONLISM:</a:t>
            </a:r>
            <a:br>
              <a:rPr lang="en-CA" b="1" dirty="0"/>
            </a:br>
            <a:br>
              <a:rPr lang="en-CA" b="1" dirty="0"/>
            </a:br>
            <a:r>
              <a:rPr lang="en-CA" b="1" dirty="0"/>
              <a:t>1. Timing and Real-Time Processing</a:t>
            </a:r>
          </a:p>
          <a:p>
            <a:pPr marL="158750" indent="0">
              <a:buNone/>
            </a:pPr>
            <a:r>
              <a:rPr lang="en-CA" dirty="0"/>
              <a:t>GOFAI and computational functionalism tend to treat cognitive processes as </a:t>
            </a:r>
            <a:r>
              <a:rPr lang="en-CA" b="1" dirty="0"/>
              <a:t>sequences of discrete, step-by-step operations</a:t>
            </a:r>
            <a:r>
              <a:rPr lang="en-CA" dirty="0"/>
              <a:t>. In these models, time is represented abstractly as a series of steps rather than something continuous and flowing. For example, a Turing Machine processes information in distinct steps (t1, t2, etc.), focusing on the </a:t>
            </a:r>
            <a:r>
              <a:rPr lang="en-CA" b="1" dirty="0"/>
              <a:t>order of operations</a:t>
            </a:r>
            <a:r>
              <a:rPr lang="en-CA" dirty="0"/>
              <a:t> rather than the </a:t>
            </a:r>
            <a:r>
              <a:rPr lang="en-CA" b="1" dirty="0"/>
              <a:t>real-time duration</a:t>
            </a:r>
            <a:r>
              <a:rPr lang="en-CA" dirty="0"/>
              <a:t> of each step.</a:t>
            </a:r>
          </a:p>
          <a:p>
            <a:pPr marL="158750" indent="0">
              <a:buNone/>
            </a:pPr>
            <a:r>
              <a:rPr lang="en-CA" dirty="0"/>
              <a:t>In contrast, DST emphasizes that </a:t>
            </a:r>
            <a:r>
              <a:rPr lang="en-CA" b="1" dirty="0"/>
              <a:t>cognition unfolds continuously in real time</a:t>
            </a:r>
            <a:r>
              <a:rPr lang="en-CA" dirty="0"/>
              <a:t>. Cognitive processes, like shifting attention or managing anxiety, don’t happen in rigid, isolated steps—they continuously adapt and respond to changes moment by moment. DST argues that timing isn’t just a background factor but a fundamental element of how cognitive processes function. Real-time dynamics are central to understanding how cognition truly operates in everyday, real-world scenarios.</a:t>
            </a:r>
          </a:p>
          <a:p>
            <a:pPr marL="158750" indent="0">
              <a:buNone/>
            </a:pPr>
            <a:endParaRPr lang="en-US" dirty="0"/>
          </a:p>
        </p:txBody>
      </p:sp>
    </p:spTree>
    <p:extLst>
      <p:ext uri="{BB962C8B-B14F-4D97-AF65-F5344CB8AC3E}">
        <p14:creationId xmlns:p14="http://schemas.microsoft.com/office/powerpoint/2010/main" val="26069544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CA" b="1" dirty="0"/>
              <a:t>DST vs GOFAI and COMPUTATIONAL FUNCTIONLISM:</a:t>
            </a:r>
            <a:br>
              <a:rPr lang="en-CA" b="1" dirty="0"/>
            </a:br>
            <a:br>
              <a:rPr lang="en-CA" b="1" dirty="0"/>
            </a:br>
            <a:r>
              <a:rPr lang="en-CA" b="1" dirty="0"/>
              <a:t>1. Timing and Real-Time Processing</a:t>
            </a:r>
          </a:p>
          <a:p>
            <a:pPr marL="158750" indent="0">
              <a:buNone/>
            </a:pPr>
            <a:r>
              <a:rPr lang="en-CA" dirty="0"/>
              <a:t>GOFAI and computational functionalism tend to treat cognitive processes as </a:t>
            </a:r>
            <a:r>
              <a:rPr lang="en-CA" b="1" dirty="0"/>
              <a:t>sequences of discrete, step-by-step operations</a:t>
            </a:r>
            <a:r>
              <a:rPr lang="en-CA" dirty="0"/>
              <a:t>. In these models, time is represented abstractly as a series of steps rather than something continuous and flowing. For example, a Turing Machine processes information in distinct steps (t1, t2, etc.), focusing on the </a:t>
            </a:r>
            <a:r>
              <a:rPr lang="en-CA" b="1" dirty="0"/>
              <a:t>order of operations</a:t>
            </a:r>
            <a:r>
              <a:rPr lang="en-CA" dirty="0"/>
              <a:t> rather than the </a:t>
            </a:r>
            <a:r>
              <a:rPr lang="en-CA" b="1" dirty="0"/>
              <a:t>real-time duration</a:t>
            </a:r>
            <a:r>
              <a:rPr lang="en-CA" dirty="0"/>
              <a:t> of each step.</a:t>
            </a:r>
          </a:p>
          <a:p>
            <a:pPr marL="158750" indent="0">
              <a:buNone/>
            </a:pPr>
            <a:r>
              <a:rPr lang="en-CA" dirty="0"/>
              <a:t>In contrast, DST emphasizes that </a:t>
            </a:r>
            <a:r>
              <a:rPr lang="en-CA" b="1" dirty="0"/>
              <a:t>cognition unfolds continuously in real time</a:t>
            </a:r>
            <a:r>
              <a:rPr lang="en-CA" dirty="0"/>
              <a:t>. Cognitive processes, like shifting attention or managing anxiety, don’t happen in rigid, isolated steps—they continuously adapt and respond to changes moment by moment. DST argues that timing isn’t just a background factor but a fundamental element of how cognitive processes function. Real-time dynamics are central to understanding how cognition truly operates in everyday, real-world scenarios.</a:t>
            </a:r>
          </a:p>
          <a:p>
            <a:pPr marL="158750" indent="0">
              <a:buNone/>
            </a:pPr>
            <a:endParaRPr lang="en-US" dirty="0"/>
          </a:p>
        </p:txBody>
      </p:sp>
    </p:spTree>
    <p:extLst>
      <p:ext uri="{BB962C8B-B14F-4D97-AF65-F5344CB8AC3E}">
        <p14:creationId xmlns:p14="http://schemas.microsoft.com/office/powerpoint/2010/main" val="1981726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CA" b="1" dirty="0"/>
              <a:t>DST vs GOFAI and COMPUTATIONAL FUNCTIONLISM:</a:t>
            </a:r>
            <a:br>
              <a:rPr lang="en-CA" b="1" dirty="0"/>
            </a:br>
            <a:br>
              <a:rPr lang="en-CA" b="1" dirty="0"/>
            </a:br>
            <a:r>
              <a:rPr lang="en-CA" b="1" dirty="0"/>
              <a:t>1. Timing and Real-Time Processing</a:t>
            </a:r>
          </a:p>
          <a:p>
            <a:pPr marL="158750" indent="0">
              <a:buNone/>
            </a:pPr>
            <a:r>
              <a:rPr lang="en-CA" dirty="0"/>
              <a:t>GOFAI and computational functionalism tend to treat cognitive processes as </a:t>
            </a:r>
            <a:r>
              <a:rPr lang="en-CA" b="1" dirty="0"/>
              <a:t>sequences of discrete, step-by-step operations</a:t>
            </a:r>
            <a:r>
              <a:rPr lang="en-CA" dirty="0"/>
              <a:t>. In these models, time is represented abstractly as a series of steps rather than something continuous and flowing. For example, a Turing Machine processes information in distinct steps (t1, t2, etc.), focusing on the </a:t>
            </a:r>
            <a:r>
              <a:rPr lang="en-CA" b="1" dirty="0"/>
              <a:t>order of operations</a:t>
            </a:r>
            <a:r>
              <a:rPr lang="en-CA" dirty="0"/>
              <a:t> rather than the </a:t>
            </a:r>
            <a:r>
              <a:rPr lang="en-CA" b="1" dirty="0"/>
              <a:t>real-time duration</a:t>
            </a:r>
            <a:r>
              <a:rPr lang="en-CA" dirty="0"/>
              <a:t> of each step.</a:t>
            </a:r>
          </a:p>
          <a:p>
            <a:pPr marL="158750" indent="0">
              <a:buNone/>
            </a:pPr>
            <a:r>
              <a:rPr lang="en-CA" dirty="0"/>
              <a:t>In contrast, DST emphasizes that </a:t>
            </a:r>
            <a:r>
              <a:rPr lang="en-CA" b="1" dirty="0"/>
              <a:t>cognition unfolds continuously in real time</a:t>
            </a:r>
            <a:r>
              <a:rPr lang="en-CA" dirty="0"/>
              <a:t>. Cognitive processes, like shifting attention or managing anxiety, don’t happen in rigid, isolated steps—they continuously adapt and respond to changes moment by moment. DST argues that timing isn’t just a background factor but a fundamental element of how cognitive processes function. Real-time dynamics are central to understanding how cognition truly operates in everyday, real-world scenarios.</a:t>
            </a:r>
          </a:p>
          <a:p>
            <a:pPr marL="158750" indent="0">
              <a:buNone/>
            </a:pPr>
            <a:endParaRPr lang="en-US" dirty="0"/>
          </a:p>
        </p:txBody>
      </p:sp>
    </p:spTree>
    <p:extLst>
      <p:ext uri="{BB962C8B-B14F-4D97-AF65-F5344CB8AC3E}">
        <p14:creationId xmlns:p14="http://schemas.microsoft.com/office/powerpoint/2010/main" val="21018240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CA" b="1" dirty="0"/>
              <a:t>DST vs GOFAI and COMPUTATIONAL FUNCTIONLISM:</a:t>
            </a:r>
            <a:br>
              <a:rPr lang="en-CA" b="1" dirty="0"/>
            </a:br>
            <a:br>
              <a:rPr lang="en-CA" b="1" dirty="0"/>
            </a:br>
            <a:r>
              <a:rPr lang="en-CA" b="1" dirty="0"/>
              <a:t>2. The Role of Representations</a:t>
            </a:r>
          </a:p>
          <a:p>
            <a:pPr marL="158750" indent="0">
              <a:buNone/>
            </a:pPr>
            <a:r>
              <a:rPr lang="en-CA" dirty="0"/>
              <a:t>GOFAI relies heavily on </a:t>
            </a:r>
            <a:r>
              <a:rPr lang="en-CA" b="1" dirty="0"/>
              <a:t>internal representations</a:t>
            </a:r>
            <a:r>
              <a:rPr lang="en-CA" dirty="0"/>
              <a:t>—symbols or structures that the mind or machine manipulates to represent external realities. In this view, cognition involves processing these representations to generate thoughts, decisions, or behaviors. For instance, to navigate a maze, a computational model might create an internal map of the maze, then “consult” this representation to find the solution.</a:t>
            </a:r>
          </a:p>
          <a:p>
            <a:pPr marL="158750" indent="0">
              <a:buNone/>
            </a:pPr>
            <a:r>
              <a:rPr lang="en-CA" dirty="0"/>
              <a:t>DST, on the other hand, suggests that </a:t>
            </a:r>
            <a:r>
              <a:rPr lang="en-CA" b="1" dirty="0"/>
              <a:t>representations may not be necessary</a:t>
            </a:r>
            <a:r>
              <a:rPr lang="en-CA" dirty="0"/>
              <a:t> for intelligence. Instead of manipulating internal symbols, DST sees cognition as a </a:t>
            </a:r>
            <a:r>
              <a:rPr lang="en-CA" b="1" dirty="0"/>
              <a:t>direct, real-time interaction</a:t>
            </a:r>
            <a:r>
              <a:rPr lang="en-CA" dirty="0"/>
              <a:t> between an agent and its environment. Rather than relying on representations, cognitive states emerge dynamically from the ongoing relationship between mind, body, and surroundings. For example, instead of internally mapping a maze, an agent might learn to navigate it through real-time adjustments based on sensory feedback, continuously updating its path without an internal “map.”</a:t>
            </a:r>
          </a:p>
          <a:p>
            <a:endParaRPr lang="en-US" dirty="0"/>
          </a:p>
        </p:txBody>
      </p:sp>
    </p:spTree>
    <p:extLst>
      <p:ext uri="{BB962C8B-B14F-4D97-AF65-F5344CB8AC3E}">
        <p14:creationId xmlns:p14="http://schemas.microsoft.com/office/powerpoint/2010/main" val="20752063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CA" b="1" dirty="0"/>
              <a:t>DST vs GOFAI and COMPUTATIONAL FUNCTIONLISM:</a:t>
            </a:r>
            <a:br>
              <a:rPr lang="en-CA" b="1" dirty="0"/>
            </a:br>
            <a:br>
              <a:rPr lang="en-CA" b="1" dirty="0"/>
            </a:br>
            <a:r>
              <a:rPr lang="en-CA" b="1" dirty="0"/>
              <a:t>2. The Role of Representations</a:t>
            </a:r>
          </a:p>
          <a:p>
            <a:pPr marL="158750" indent="0">
              <a:buNone/>
            </a:pPr>
            <a:r>
              <a:rPr lang="en-CA" dirty="0"/>
              <a:t>GOFAI relies heavily on </a:t>
            </a:r>
            <a:r>
              <a:rPr lang="en-CA" b="1" dirty="0"/>
              <a:t>internal representations</a:t>
            </a:r>
            <a:r>
              <a:rPr lang="en-CA" dirty="0"/>
              <a:t>—symbols or structures that the mind or machine manipulates to represent external realities. In this view, cognition involves processing these representations to generate thoughts, decisions, or behaviors. For instance, to navigate a maze, a computational model might create an internal map of the maze, then “consult” this representation to find the solution.</a:t>
            </a:r>
          </a:p>
          <a:p>
            <a:pPr marL="158750" indent="0">
              <a:buNone/>
            </a:pPr>
            <a:r>
              <a:rPr lang="en-CA" dirty="0"/>
              <a:t>DST, on the other hand, suggests that </a:t>
            </a:r>
            <a:r>
              <a:rPr lang="en-CA" b="1" dirty="0"/>
              <a:t>representations may not be necessary</a:t>
            </a:r>
            <a:r>
              <a:rPr lang="en-CA" dirty="0"/>
              <a:t> for intelligence. Instead of manipulating internal symbols, DST sees cognition as a </a:t>
            </a:r>
            <a:r>
              <a:rPr lang="en-CA" b="1" dirty="0"/>
              <a:t>direct, real-time interaction</a:t>
            </a:r>
            <a:r>
              <a:rPr lang="en-CA" dirty="0"/>
              <a:t> between an agent and its environment. Rather than relying on representations, cognitive states emerge dynamically from the ongoing relationship between mind, body, and surroundings. For example, instead of internally mapping a maze, an agent might learn to navigate it through real-time adjustments based on sensory feedback, continuously updating its path without an internal “map.”</a:t>
            </a:r>
          </a:p>
          <a:p>
            <a:endParaRPr lang="en-US" dirty="0"/>
          </a:p>
        </p:txBody>
      </p:sp>
    </p:spTree>
    <p:extLst>
      <p:ext uri="{BB962C8B-B14F-4D97-AF65-F5344CB8AC3E}">
        <p14:creationId xmlns:p14="http://schemas.microsoft.com/office/powerpoint/2010/main" val="38720008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876dda551a_2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2876dda551a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25864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1. Finger Wagging: The HKB Model</a:t>
            </a:r>
            <a:endParaRPr lang="en-CA" b="1"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The </a:t>
            </a:r>
            <a:r>
              <a:rPr lang="en-CA" sz="1800" b="1" i="0" u="none" strike="noStrike" dirty="0">
                <a:solidFill>
                  <a:srgbClr val="000000"/>
                </a:solidFill>
                <a:effectLst/>
                <a:latin typeface="Arial" panose="020B0604020202020204" pitchFamily="34" charset="0"/>
              </a:rPr>
              <a:t>HKB model</a:t>
            </a:r>
            <a:r>
              <a:rPr lang="en-CA" sz="1800" b="0" i="0" u="none" strike="noStrike" dirty="0">
                <a:solidFill>
                  <a:srgbClr val="000000"/>
                </a:solidFill>
                <a:effectLst/>
                <a:latin typeface="Arial" panose="020B0604020202020204" pitchFamily="34" charset="0"/>
              </a:rPr>
              <a:t> (Haken, Kelso, and Bunz) exemplifies DST through a simple experiment: when people oscillate both index fingers from side to side, they naturally exhibit only two patterns:</a:t>
            </a: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r>
              <a:rPr lang="en-CA" sz="1800" b="1" i="0" u="none" strike="noStrike" dirty="0">
                <a:solidFill>
                  <a:srgbClr val="000000"/>
                </a:solidFill>
                <a:effectLst/>
                <a:latin typeface="Arial" panose="020B0604020202020204" pitchFamily="34" charset="0"/>
              </a:rPr>
              <a:t>Antiphase Motion</a:t>
            </a:r>
            <a:r>
              <a:rPr lang="en-CA" sz="1800" b="0" i="0" u="none" strike="noStrike" dirty="0">
                <a:solidFill>
                  <a:srgbClr val="000000"/>
                </a:solidFill>
                <a:effectLst/>
                <a:latin typeface="Arial" panose="020B0604020202020204" pitchFamily="34" charset="0"/>
              </a:rPr>
              <a:t>: Both fingers move in parallel, as with windscreen wipers.</a:t>
            </a:r>
          </a:p>
          <a:p>
            <a:pPr marL="158750" indent="0" algn="l" rtl="0" fontAlgn="base">
              <a:spcBef>
                <a:spcPts val="0"/>
              </a:spcBef>
              <a:spcAft>
                <a:spcPts val="1200"/>
              </a:spcAft>
              <a:buFont typeface="Arial" panose="020B0604020202020204" pitchFamily="34" charset="0"/>
              <a:buNone/>
            </a:pPr>
            <a:r>
              <a:rPr lang="en-CA" sz="1800" b="1" i="0" u="none" strike="noStrike" dirty="0">
                <a:solidFill>
                  <a:srgbClr val="000000"/>
                </a:solidFill>
                <a:effectLst/>
                <a:latin typeface="Arial" panose="020B0604020202020204" pitchFamily="34" charset="0"/>
              </a:rPr>
              <a:t>In-Phase Motion</a:t>
            </a:r>
            <a:r>
              <a:rPr lang="en-CA" sz="1800" b="0" i="0" u="none" strike="noStrike" dirty="0">
                <a:solidFill>
                  <a:srgbClr val="000000"/>
                </a:solidFill>
                <a:effectLst/>
                <a:latin typeface="Arial" panose="020B0604020202020204" pitchFamily="34" charset="0"/>
              </a:rPr>
              <a:t>: One finger is on the left when the other is on the right, creating a symmetrical pattern.</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As oscillation frequency increases with a metronome, two outcomes emerge:</a:t>
            </a: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r>
              <a:rPr lang="en-CA" sz="1800" b="1" i="0" u="none" strike="noStrike" dirty="0">
                <a:solidFill>
                  <a:srgbClr val="000000"/>
                </a:solidFill>
                <a:effectLst/>
                <a:latin typeface="Arial" panose="020B0604020202020204" pitchFamily="34" charset="0"/>
              </a:rPr>
              <a:t>Switching from Antiphase to In-Phase</a:t>
            </a:r>
            <a:r>
              <a:rPr lang="en-CA" sz="1800" b="0" i="0" u="none" strike="noStrike" dirty="0">
                <a:solidFill>
                  <a:srgbClr val="000000"/>
                </a:solidFill>
                <a:effectLst/>
                <a:latin typeface="Arial" panose="020B0604020202020204" pitchFamily="34" charset="0"/>
              </a:rPr>
              <a:t>: At a certain speed, people spontaneously shift from antiphase to in-phase motion.</a:t>
            </a:r>
          </a:p>
          <a:p>
            <a:pPr marL="158750" indent="0" algn="l" rtl="0" fontAlgn="base">
              <a:spcBef>
                <a:spcPts val="0"/>
              </a:spcBef>
              <a:spcAft>
                <a:spcPts val="1200"/>
              </a:spcAft>
              <a:buFont typeface="Arial" panose="020B0604020202020204" pitchFamily="34" charset="0"/>
              <a:buNone/>
            </a:pPr>
            <a:r>
              <a:rPr lang="en-CA" sz="1800" b="1" i="0" u="none" strike="noStrike" dirty="0">
                <a:solidFill>
                  <a:srgbClr val="000000"/>
                </a:solidFill>
                <a:effectLst/>
                <a:latin typeface="Arial" panose="020B0604020202020204" pitchFamily="34" charset="0"/>
              </a:rPr>
              <a:t>Stability in In-Phase Motion</a:t>
            </a:r>
            <a:r>
              <a:rPr lang="en-CA" sz="1800" b="0" i="0" u="none" strike="noStrike" dirty="0">
                <a:solidFill>
                  <a:srgbClr val="000000"/>
                </a:solidFill>
                <a:effectLst/>
                <a:latin typeface="Arial" panose="020B0604020202020204" pitchFamily="34" charset="0"/>
              </a:rPr>
              <a:t>: People starting in-phase remain stable, even at higher frequencies.</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The HKB model uses DST mathematics to describe this transition:</a:t>
            </a: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The </a:t>
            </a:r>
            <a:r>
              <a:rPr lang="en-CA" sz="1800" b="1" i="0" u="none" strike="noStrike" dirty="0">
                <a:solidFill>
                  <a:srgbClr val="000000"/>
                </a:solidFill>
                <a:effectLst/>
                <a:latin typeface="Arial" panose="020B0604020202020204" pitchFamily="34" charset="0"/>
              </a:rPr>
              <a:t>relative phase</a:t>
            </a:r>
            <a:r>
              <a:rPr lang="en-CA" sz="1800" b="0" i="0" u="none" strike="noStrike" dirty="0">
                <a:solidFill>
                  <a:srgbClr val="000000"/>
                </a:solidFill>
                <a:effectLst/>
                <a:latin typeface="Arial" panose="020B0604020202020204" pitchFamily="34" charset="0"/>
              </a:rPr>
              <a:t> (</a:t>
            </a:r>
            <a:r>
              <a:rPr lang="el-GR" sz="1800" b="0" i="0" u="none" strike="noStrike" dirty="0">
                <a:solidFill>
                  <a:srgbClr val="000000"/>
                </a:solidFill>
                <a:effectLst/>
                <a:latin typeface="Arial" panose="020B0604020202020204" pitchFamily="34" charset="0"/>
              </a:rPr>
              <a:t>φ) </a:t>
            </a:r>
            <a:r>
              <a:rPr lang="en-CA" sz="1800" b="0" i="0" u="none" strike="noStrike" dirty="0">
                <a:solidFill>
                  <a:srgbClr val="000000"/>
                </a:solidFill>
                <a:effectLst/>
                <a:latin typeface="Arial" panose="020B0604020202020204" pitchFamily="34" charset="0"/>
              </a:rPr>
              <a:t>represents finger coordination, affected by the </a:t>
            </a:r>
            <a:r>
              <a:rPr lang="en-CA" sz="1800" b="1" i="0" u="none" strike="noStrike" dirty="0">
                <a:solidFill>
                  <a:srgbClr val="000000"/>
                </a:solidFill>
                <a:effectLst/>
                <a:latin typeface="Arial" panose="020B0604020202020204" pitchFamily="34" charset="0"/>
              </a:rPr>
              <a:t>frequency of oscillation</a:t>
            </a:r>
            <a:r>
              <a:rPr lang="en-CA" sz="1800" b="0" i="0" u="none" strike="noStrike" dirty="0">
                <a:solidFill>
                  <a:srgbClr val="000000"/>
                </a:solidFill>
                <a:effectLst/>
                <a:latin typeface="Arial" panose="020B0604020202020204" pitchFamily="34" charset="0"/>
              </a:rPr>
              <a:t>.</a:t>
            </a:r>
          </a:p>
          <a:p>
            <a:pPr marL="158750" indent="0" algn="l" rtl="0" fontAlgn="base">
              <a:spcBef>
                <a:spcPts val="0"/>
              </a:spcBef>
              <a:spcAft>
                <a:spcPts val="120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When frequency surpasses a critical point, the system naturally evolves from two stable states to one, without an internal "switch."</a:t>
            </a:r>
          </a:p>
          <a:p>
            <a:pPr marL="158750" indent="0">
              <a:buNone/>
            </a:pPr>
            <a:r>
              <a:rPr lang="en-CA" sz="1800" b="0" i="0" u="none" strike="noStrike" dirty="0">
                <a:solidFill>
                  <a:srgbClr val="000000"/>
                </a:solidFill>
                <a:effectLst/>
                <a:latin typeface="Arial" panose="020B0604020202020204" pitchFamily="34" charset="0"/>
              </a:rPr>
              <a:t>Kelso’s experiments challenge the concept of </a:t>
            </a:r>
            <a:r>
              <a:rPr lang="en-CA" sz="1800" b="1" i="0" u="none" strike="noStrike" dirty="0">
                <a:solidFill>
                  <a:srgbClr val="000000"/>
                </a:solidFill>
                <a:effectLst/>
                <a:latin typeface="Arial" panose="020B0604020202020204" pitchFamily="34" charset="0"/>
              </a:rPr>
              <a:t>motor programs</a:t>
            </a:r>
            <a:r>
              <a:rPr lang="en-CA" sz="1800" b="0" i="0" u="none" strike="noStrike" dirty="0">
                <a:solidFill>
                  <a:srgbClr val="000000"/>
                </a:solidFill>
                <a:effectLst/>
                <a:latin typeface="Arial" panose="020B0604020202020204" pitchFamily="34" charset="0"/>
              </a:rPr>
              <a:t> and suggest that behavior can self-organize without central control. Notably, the HKB model successfully predicted behaviors—like the response to an electrical pulse disrupting one finger’s motion—validated in subsequent experiments.</a:t>
            </a:r>
            <a:endParaRPr lang="en-US" dirty="0"/>
          </a:p>
        </p:txBody>
      </p:sp>
    </p:spTree>
    <p:extLst>
      <p:ext uri="{BB962C8B-B14F-4D97-AF65-F5344CB8AC3E}">
        <p14:creationId xmlns:p14="http://schemas.microsoft.com/office/powerpoint/2010/main" val="3387552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1. Finger Wagging: The HKB Model</a:t>
            </a:r>
            <a:endParaRPr lang="en-CA" b="1"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The </a:t>
            </a:r>
            <a:r>
              <a:rPr lang="en-CA" sz="1800" b="1" i="0" u="none" strike="noStrike" dirty="0">
                <a:solidFill>
                  <a:srgbClr val="000000"/>
                </a:solidFill>
                <a:effectLst/>
                <a:latin typeface="Arial" panose="020B0604020202020204" pitchFamily="34" charset="0"/>
              </a:rPr>
              <a:t>HKB model</a:t>
            </a:r>
            <a:r>
              <a:rPr lang="en-CA" sz="1800" b="0" i="0" u="none" strike="noStrike" dirty="0">
                <a:solidFill>
                  <a:srgbClr val="000000"/>
                </a:solidFill>
                <a:effectLst/>
                <a:latin typeface="Arial" panose="020B0604020202020204" pitchFamily="34" charset="0"/>
              </a:rPr>
              <a:t> (Haken, Kelso, and Bunz) exemplifies DST through a simple experiment: when people oscillate both index fingers from side to side, they naturally exhibit only two patterns:</a:t>
            </a: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r>
              <a:rPr lang="en-CA" sz="1800" b="1" i="0" u="none" strike="noStrike" dirty="0">
                <a:solidFill>
                  <a:srgbClr val="000000"/>
                </a:solidFill>
                <a:effectLst/>
                <a:latin typeface="Arial" panose="020B0604020202020204" pitchFamily="34" charset="0"/>
              </a:rPr>
              <a:t>Antiphase Motion</a:t>
            </a:r>
            <a:r>
              <a:rPr lang="en-CA" sz="1800" b="0" i="0" u="none" strike="noStrike" dirty="0">
                <a:solidFill>
                  <a:srgbClr val="000000"/>
                </a:solidFill>
                <a:effectLst/>
                <a:latin typeface="Arial" panose="020B0604020202020204" pitchFamily="34" charset="0"/>
              </a:rPr>
              <a:t>: Both fingers move in parallel, as with windscreen wipers.</a:t>
            </a:r>
          </a:p>
          <a:p>
            <a:pPr marL="158750" indent="0" algn="l" rtl="0" fontAlgn="base">
              <a:spcBef>
                <a:spcPts val="0"/>
              </a:spcBef>
              <a:spcAft>
                <a:spcPts val="1200"/>
              </a:spcAft>
              <a:buFont typeface="Arial" panose="020B0604020202020204" pitchFamily="34" charset="0"/>
              <a:buNone/>
            </a:pPr>
            <a:r>
              <a:rPr lang="en-CA" sz="1800" b="1" i="0" u="none" strike="noStrike" dirty="0">
                <a:solidFill>
                  <a:srgbClr val="000000"/>
                </a:solidFill>
                <a:effectLst/>
                <a:latin typeface="Arial" panose="020B0604020202020204" pitchFamily="34" charset="0"/>
              </a:rPr>
              <a:t>In-Phase Motion</a:t>
            </a:r>
            <a:r>
              <a:rPr lang="en-CA" sz="1800" b="0" i="0" u="none" strike="noStrike" dirty="0">
                <a:solidFill>
                  <a:srgbClr val="000000"/>
                </a:solidFill>
                <a:effectLst/>
                <a:latin typeface="Arial" panose="020B0604020202020204" pitchFamily="34" charset="0"/>
              </a:rPr>
              <a:t>: One finger is on the left when the other is on the right, creating a symmetrical pattern.</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As oscillation frequency increases with a metronome, two outcomes emerge:</a:t>
            </a: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r>
              <a:rPr lang="en-CA" sz="1800" b="1" i="0" u="none" strike="noStrike" dirty="0">
                <a:solidFill>
                  <a:srgbClr val="000000"/>
                </a:solidFill>
                <a:effectLst/>
                <a:latin typeface="Arial" panose="020B0604020202020204" pitchFamily="34" charset="0"/>
              </a:rPr>
              <a:t>Switching from Antiphase to In-Phase</a:t>
            </a:r>
            <a:r>
              <a:rPr lang="en-CA" sz="1800" b="0" i="0" u="none" strike="noStrike" dirty="0">
                <a:solidFill>
                  <a:srgbClr val="000000"/>
                </a:solidFill>
                <a:effectLst/>
                <a:latin typeface="Arial" panose="020B0604020202020204" pitchFamily="34" charset="0"/>
              </a:rPr>
              <a:t>: At a certain speed, people spontaneously shift from antiphase to in-phase motion.</a:t>
            </a:r>
          </a:p>
          <a:p>
            <a:pPr marL="158750" indent="0" algn="l" rtl="0" fontAlgn="base">
              <a:spcBef>
                <a:spcPts val="0"/>
              </a:spcBef>
              <a:spcAft>
                <a:spcPts val="1200"/>
              </a:spcAft>
              <a:buFont typeface="Arial" panose="020B0604020202020204" pitchFamily="34" charset="0"/>
              <a:buNone/>
            </a:pPr>
            <a:r>
              <a:rPr lang="en-CA" sz="1800" b="1" i="0" u="none" strike="noStrike" dirty="0">
                <a:solidFill>
                  <a:srgbClr val="000000"/>
                </a:solidFill>
                <a:effectLst/>
                <a:latin typeface="Arial" panose="020B0604020202020204" pitchFamily="34" charset="0"/>
              </a:rPr>
              <a:t>Stability in In-Phase Motion</a:t>
            </a:r>
            <a:r>
              <a:rPr lang="en-CA" sz="1800" b="0" i="0" u="none" strike="noStrike" dirty="0">
                <a:solidFill>
                  <a:srgbClr val="000000"/>
                </a:solidFill>
                <a:effectLst/>
                <a:latin typeface="Arial" panose="020B0604020202020204" pitchFamily="34" charset="0"/>
              </a:rPr>
              <a:t>: People starting in-phase remain stable, even at higher frequencies.</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The HKB model uses DST mathematics to describe this transition:</a:t>
            </a: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The </a:t>
            </a:r>
            <a:r>
              <a:rPr lang="en-CA" sz="1800" b="1" i="0" u="none" strike="noStrike" dirty="0">
                <a:solidFill>
                  <a:srgbClr val="000000"/>
                </a:solidFill>
                <a:effectLst/>
                <a:latin typeface="Arial" panose="020B0604020202020204" pitchFamily="34" charset="0"/>
              </a:rPr>
              <a:t>relative phase</a:t>
            </a:r>
            <a:r>
              <a:rPr lang="en-CA" sz="1800" b="0" i="0" u="none" strike="noStrike" dirty="0">
                <a:solidFill>
                  <a:srgbClr val="000000"/>
                </a:solidFill>
                <a:effectLst/>
                <a:latin typeface="Arial" panose="020B0604020202020204" pitchFamily="34" charset="0"/>
              </a:rPr>
              <a:t> (</a:t>
            </a:r>
            <a:r>
              <a:rPr lang="el-GR" sz="1800" b="0" i="0" u="none" strike="noStrike" dirty="0">
                <a:solidFill>
                  <a:srgbClr val="000000"/>
                </a:solidFill>
                <a:effectLst/>
                <a:latin typeface="Arial" panose="020B0604020202020204" pitchFamily="34" charset="0"/>
              </a:rPr>
              <a:t>φ) </a:t>
            </a:r>
            <a:r>
              <a:rPr lang="en-CA" sz="1800" b="0" i="0" u="none" strike="noStrike" dirty="0">
                <a:solidFill>
                  <a:srgbClr val="000000"/>
                </a:solidFill>
                <a:effectLst/>
                <a:latin typeface="Arial" panose="020B0604020202020204" pitchFamily="34" charset="0"/>
              </a:rPr>
              <a:t>represents finger coordination, affected by the </a:t>
            </a:r>
            <a:r>
              <a:rPr lang="en-CA" sz="1800" b="1" i="0" u="none" strike="noStrike" dirty="0">
                <a:solidFill>
                  <a:srgbClr val="000000"/>
                </a:solidFill>
                <a:effectLst/>
                <a:latin typeface="Arial" panose="020B0604020202020204" pitchFamily="34" charset="0"/>
              </a:rPr>
              <a:t>frequency of oscillation</a:t>
            </a:r>
            <a:r>
              <a:rPr lang="en-CA" sz="1800" b="0" i="0" u="none" strike="noStrike" dirty="0">
                <a:solidFill>
                  <a:srgbClr val="000000"/>
                </a:solidFill>
                <a:effectLst/>
                <a:latin typeface="Arial" panose="020B0604020202020204" pitchFamily="34" charset="0"/>
              </a:rPr>
              <a:t>.</a:t>
            </a:r>
          </a:p>
          <a:p>
            <a:pPr marL="158750" indent="0" algn="l" rtl="0" fontAlgn="base">
              <a:spcBef>
                <a:spcPts val="0"/>
              </a:spcBef>
              <a:spcAft>
                <a:spcPts val="120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When frequency surpasses a critical point, the system naturally evolves from two stable states to one, without an internal "switch."</a:t>
            </a:r>
          </a:p>
          <a:p>
            <a:pPr marL="158750" indent="0">
              <a:buNone/>
            </a:pPr>
            <a:r>
              <a:rPr lang="en-CA" sz="1800" b="0" i="0" u="none" strike="noStrike" dirty="0">
                <a:solidFill>
                  <a:srgbClr val="000000"/>
                </a:solidFill>
                <a:effectLst/>
                <a:latin typeface="Arial" panose="020B0604020202020204" pitchFamily="34" charset="0"/>
              </a:rPr>
              <a:t>Kelso’s experiments challenge the concept of </a:t>
            </a:r>
            <a:r>
              <a:rPr lang="en-CA" sz="1800" b="1" i="0" u="none" strike="noStrike" dirty="0">
                <a:solidFill>
                  <a:srgbClr val="000000"/>
                </a:solidFill>
                <a:effectLst/>
                <a:latin typeface="Arial" panose="020B0604020202020204" pitchFamily="34" charset="0"/>
              </a:rPr>
              <a:t>motor programs</a:t>
            </a:r>
            <a:r>
              <a:rPr lang="en-CA" sz="1800" b="0" i="0" u="none" strike="noStrike" dirty="0">
                <a:solidFill>
                  <a:srgbClr val="000000"/>
                </a:solidFill>
                <a:effectLst/>
                <a:latin typeface="Arial" panose="020B0604020202020204" pitchFamily="34" charset="0"/>
              </a:rPr>
              <a:t> and suggest that behavior can self-organize without central control. Notably, the HKB model successfully predicted behaviors—like the response to an electrical pulse disrupting one finger’s motion—validated in subsequent experiments.</a:t>
            </a:r>
            <a:endParaRPr lang="en-US" dirty="0"/>
          </a:p>
        </p:txBody>
      </p:sp>
    </p:spTree>
    <p:extLst>
      <p:ext uri="{BB962C8B-B14F-4D97-AF65-F5344CB8AC3E}">
        <p14:creationId xmlns:p14="http://schemas.microsoft.com/office/powerpoint/2010/main" val="27080801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1. Finger Wagging: The HKB Model</a:t>
            </a:r>
            <a:endParaRPr lang="en-CA" b="1" i="0" u="none" strike="noStrike" dirty="0">
              <a:solidFill>
                <a:srgbClr val="000000"/>
              </a:solidFill>
              <a:effectLst/>
            </a:endParaRP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The </a:t>
            </a:r>
            <a:r>
              <a:rPr lang="en-CA" sz="1800" b="1" i="0" u="none" strike="noStrike" dirty="0">
                <a:solidFill>
                  <a:srgbClr val="000000"/>
                </a:solidFill>
                <a:effectLst/>
                <a:latin typeface="Arial" panose="020B0604020202020204" pitchFamily="34" charset="0"/>
              </a:rPr>
              <a:t>HKB model</a:t>
            </a:r>
            <a:r>
              <a:rPr lang="en-CA" sz="1800" b="0" i="0" u="none" strike="noStrike" dirty="0">
                <a:solidFill>
                  <a:srgbClr val="000000"/>
                </a:solidFill>
                <a:effectLst/>
                <a:latin typeface="Arial" panose="020B0604020202020204" pitchFamily="34" charset="0"/>
              </a:rPr>
              <a:t> (Haken, Kelso, and Bunz) exemplifies DST through a simple experiment: when people oscillate both index fingers from side to side, they naturally exhibit only two patterns:</a:t>
            </a: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r>
              <a:rPr lang="en-CA" sz="1800" b="1" i="0" u="none" strike="noStrike" dirty="0">
                <a:solidFill>
                  <a:srgbClr val="000000"/>
                </a:solidFill>
                <a:effectLst/>
                <a:latin typeface="Arial" panose="020B0604020202020204" pitchFamily="34" charset="0"/>
              </a:rPr>
              <a:t>Antiphase Motion</a:t>
            </a:r>
            <a:r>
              <a:rPr lang="en-CA" sz="1800" b="0" i="0" u="none" strike="noStrike" dirty="0">
                <a:solidFill>
                  <a:srgbClr val="000000"/>
                </a:solidFill>
                <a:effectLst/>
                <a:latin typeface="Arial" panose="020B0604020202020204" pitchFamily="34" charset="0"/>
              </a:rPr>
              <a:t>: Both fingers move in parallel, as with windscreen wipers.</a:t>
            </a:r>
          </a:p>
          <a:p>
            <a:pPr marL="158750" indent="0" algn="l" rtl="0" fontAlgn="base">
              <a:spcBef>
                <a:spcPts val="0"/>
              </a:spcBef>
              <a:spcAft>
                <a:spcPts val="1200"/>
              </a:spcAft>
              <a:buFont typeface="Arial" panose="020B0604020202020204" pitchFamily="34" charset="0"/>
              <a:buNone/>
            </a:pPr>
            <a:r>
              <a:rPr lang="en-CA" sz="1800" b="1" i="0" u="none" strike="noStrike" dirty="0">
                <a:solidFill>
                  <a:srgbClr val="000000"/>
                </a:solidFill>
                <a:effectLst/>
                <a:latin typeface="Arial" panose="020B0604020202020204" pitchFamily="34" charset="0"/>
              </a:rPr>
              <a:t>In-Phase Motion</a:t>
            </a:r>
            <a:r>
              <a:rPr lang="en-CA" sz="1800" b="0" i="0" u="none" strike="noStrike" dirty="0">
                <a:solidFill>
                  <a:srgbClr val="000000"/>
                </a:solidFill>
                <a:effectLst/>
                <a:latin typeface="Arial" panose="020B0604020202020204" pitchFamily="34" charset="0"/>
              </a:rPr>
              <a:t>: One finger is on the left when the other is on the right, creating a symmetrical pattern.</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As oscillation frequency increases with a metronome, two outcomes emerge:</a:t>
            </a: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r>
              <a:rPr lang="en-CA" sz="1800" b="1" i="0" u="none" strike="noStrike" dirty="0">
                <a:solidFill>
                  <a:srgbClr val="000000"/>
                </a:solidFill>
                <a:effectLst/>
                <a:latin typeface="Arial" panose="020B0604020202020204" pitchFamily="34" charset="0"/>
              </a:rPr>
              <a:t>Switching from Antiphase to In-Phase</a:t>
            </a:r>
            <a:r>
              <a:rPr lang="en-CA" sz="1800" b="0" i="0" u="none" strike="noStrike" dirty="0">
                <a:solidFill>
                  <a:srgbClr val="000000"/>
                </a:solidFill>
                <a:effectLst/>
                <a:latin typeface="Arial" panose="020B0604020202020204" pitchFamily="34" charset="0"/>
              </a:rPr>
              <a:t>: At a certain speed, people spontaneously shift from antiphase to in-phase motion.</a:t>
            </a:r>
          </a:p>
          <a:p>
            <a:pPr marL="158750" indent="0" algn="l" rtl="0" fontAlgn="base">
              <a:spcBef>
                <a:spcPts val="0"/>
              </a:spcBef>
              <a:spcAft>
                <a:spcPts val="1200"/>
              </a:spcAft>
              <a:buFont typeface="Arial" panose="020B0604020202020204" pitchFamily="34" charset="0"/>
              <a:buNone/>
            </a:pPr>
            <a:r>
              <a:rPr lang="en-CA" sz="1800" b="1" i="0" u="none" strike="noStrike" dirty="0">
                <a:solidFill>
                  <a:srgbClr val="000000"/>
                </a:solidFill>
                <a:effectLst/>
                <a:latin typeface="Arial" panose="020B0604020202020204" pitchFamily="34" charset="0"/>
              </a:rPr>
              <a:t>Stability in In-Phase Motion</a:t>
            </a:r>
            <a:r>
              <a:rPr lang="en-CA" sz="1800" b="0" i="0" u="none" strike="noStrike" dirty="0">
                <a:solidFill>
                  <a:srgbClr val="000000"/>
                </a:solidFill>
                <a:effectLst/>
                <a:latin typeface="Arial" panose="020B0604020202020204" pitchFamily="34" charset="0"/>
              </a:rPr>
              <a:t>: People starting in-phase remain stable, even at higher frequencies.</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The HKB model uses DST mathematics to describe this transition:</a:t>
            </a: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The </a:t>
            </a:r>
            <a:r>
              <a:rPr lang="en-CA" sz="1800" b="1" i="0" u="none" strike="noStrike" dirty="0">
                <a:solidFill>
                  <a:srgbClr val="000000"/>
                </a:solidFill>
                <a:effectLst/>
                <a:latin typeface="Arial" panose="020B0604020202020204" pitchFamily="34" charset="0"/>
              </a:rPr>
              <a:t>relative phase</a:t>
            </a:r>
            <a:r>
              <a:rPr lang="en-CA" sz="1800" b="0" i="0" u="none" strike="noStrike" dirty="0">
                <a:solidFill>
                  <a:srgbClr val="000000"/>
                </a:solidFill>
                <a:effectLst/>
                <a:latin typeface="Arial" panose="020B0604020202020204" pitchFamily="34" charset="0"/>
              </a:rPr>
              <a:t> (</a:t>
            </a:r>
            <a:r>
              <a:rPr lang="el-GR" sz="1800" b="0" i="0" u="none" strike="noStrike" dirty="0">
                <a:solidFill>
                  <a:srgbClr val="000000"/>
                </a:solidFill>
                <a:effectLst/>
                <a:latin typeface="Arial" panose="020B0604020202020204" pitchFamily="34" charset="0"/>
              </a:rPr>
              <a:t>φ) </a:t>
            </a:r>
            <a:r>
              <a:rPr lang="en-CA" sz="1800" b="0" i="0" u="none" strike="noStrike" dirty="0">
                <a:solidFill>
                  <a:srgbClr val="000000"/>
                </a:solidFill>
                <a:effectLst/>
                <a:latin typeface="Arial" panose="020B0604020202020204" pitchFamily="34" charset="0"/>
              </a:rPr>
              <a:t>represents finger coordination, affected by the </a:t>
            </a:r>
            <a:r>
              <a:rPr lang="en-CA" sz="1800" b="1" i="0" u="none" strike="noStrike" dirty="0">
                <a:solidFill>
                  <a:srgbClr val="000000"/>
                </a:solidFill>
                <a:effectLst/>
                <a:latin typeface="Arial" panose="020B0604020202020204" pitchFamily="34" charset="0"/>
              </a:rPr>
              <a:t>frequency of oscillation</a:t>
            </a:r>
            <a:r>
              <a:rPr lang="en-CA" sz="1800" b="0" i="0" u="none" strike="noStrike" dirty="0">
                <a:solidFill>
                  <a:srgbClr val="000000"/>
                </a:solidFill>
                <a:effectLst/>
                <a:latin typeface="Arial" panose="020B0604020202020204" pitchFamily="34" charset="0"/>
              </a:rPr>
              <a:t>.</a:t>
            </a:r>
          </a:p>
          <a:p>
            <a:pPr marL="158750" indent="0" algn="l" rtl="0" fontAlgn="base">
              <a:spcBef>
                <a:spcPts val="0"/>
              </a:spcBef>
              <a:spcAft>
                <a:spcPts val="120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When frequency surpasses a critical point, the system naturally evolves from two stable states to one, without an internal "switch."</a:t>
            </a:r>
          </a:p>
          <a:p>
            <a:pPr marL="158750" indent="0">
              <a:buNone/>
            </a:pPr>
            <a:r>
              <a:rPr lang="en-CA" sz="1800" b="0" i="0" u="none" strike="noStrike" dirty="0">
                <a:solidFill>
                  <a:srgbClr val="000000"/>
                </a:solidFill>
                <a:effectLst/>
                <a:latin typeface="Arial" panose="020B0604020202020204" pitchFamily="34" charset="0"/>
              </a:rPr>
              <a:t>Kelso’s experiments challenge the concept of </a:t>
            </a:r>
            <a:r>
              <a:rPr lang="en-CA" sz="1800" b="1" i="0" u="none" strike="noStrike" dirty="0">
                <a:solidFill>
                  <a:srgbClr val="000000"/>
                </a:solidFill>
                <a:effectLst/>
                <a:latin typeface="Arial" panose="020B0604020202020204" pitchFamily="34" charset="0"/>
              </a:rPr>
              <a:t>motor programs</a:t>
            </a:r>
            <a:r>
              <a:rPr lang="en-CA" sz="1800" b="0" i="0" u="none" strike="noStrike" dirty="0">
                <a:solidFill>
                  <a:srgbClr val="000000"/>
                </a:solidFill>
                <a:effectLst/>
                <a:latin typeface="Arial" panose="020B0604020202020204" pitchFamily="34" charset="0"/>
              </a:rPr>
              <a:t> and suggest that behavior can self-organize without central control. Notably, the HKB model successfully predicted behaviors—like the response to an electrical pulse disrupting one finger’s motion—validated in subsequent experiments.</a:t>
            </a:r>
            <a:endParaRPr lang="en-US" dirty="0"/>
          </a:p>
        </p:txBody>
      </p:sp>
    </p:spTree>
    <p:extLst>
      <p:ext uri="{BB962C8B-B14F-4D97-AF65-F5344CB8AC3E}">
        <p14:creationId xmlns:p14="http://schemas.microsoft.com/office/powerpoint/2010/main" val="10269509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2. Beer’s Insect Model: Dynamical Systems in Artificial Life</a:t>
            </a:r>
            <a:endParaRPr lang="en-CA" b="1" i="0" u="none" strike="noStrike" dirty="0">
              <a:solidFill>
                <a:srgbClr val="000000"/>
              </a:solidFill>
              <a:effectLst/>
            </a:endParaRPr>
          </a:p>
          <a:p>
            <a:pPr marL="158750" indent="0" algn="l" rtl="0">
              <a:spcBef>
                <a:spcPts val="1200"/>
              </a:spcBef>
              <a:spcAft>
                <a:spcPts val="1200"/>
              </a:spcAft>
              <a:buNone/>
            </a:pPr>
            <a:r>
              <a:rPr lang="en-CA" sz="1800" b="1" i="0" u="none" strike="noStrike" dirty="0">
                <a:solidFill>
                  <a:srgbClr val="000000"/>
                </a:solidFill>
                <a:effectLst/>
                <a:latin typeface="Arial" panose="020B0604020202020204" pitchFamily="34" charset="0"/>
              </a:rPr>
              <a:t>Randall Beer</a:t>
            </a:r>
            <a:r>
              <a:rPr lang="en-CA" sz="1800" b="0" i="0" u="none" strike="noStrike" dirty="0">
                <a:solidFill>
                  <a:srgbClr val="000000"/>
                </a:solidFill>
                <a:effectLst/>
                <a:latin typeface="Arial" panose="020B0604020202020204" pitchFamily="34" charset="0"/>
              </a:rPr>
              <a:t> explored artificial insect behavior using </a:t>
            </a:r>
            <a:r>
              <a:rPr lang="en-CA" sz="1800" b="1" i="0" u="none" strike="noStrike" dirty="0">
                <a:solidFill>
                  <a:srgbClr val="000000"/>
                </a:solidFill>
                <a:effectLst/>
                <a:latin typeface="Arial" panose="020B0604020202020204" pitchFamily="34" charset="0"/>
              </a:rPr>
              <a:t>connectionist networks</a:t>
            </a:r>
            <a:r>
              <a:rPr lang="en-CA" sz="1800" b="0" i="0" u="none" strike="noStrike" dirty="0">
                <a:solidFill>
                  <a:srgbClr val="000000"/>
                </a:solidFill>
                <a:effectLst/>
                <a:latin typeface="Arial" panose="020B0604020202020204" pitchFamily="34" charset="0"/>
              </a:rPr>
              <a:t> analyzed through DST principles. His artificial insects walked using one of three control networks:</a:t>
            </a:r>
            <a:endParaRPr lang="en-CA" b="0" i="0" u="none" strike="noStrike" dirty="0">
              <a:solidFill>
                <a:srgbClr val="000000"/>
              </a:solidFill>
              <a:effectLst/>
            </a:endParaRPr>
          </a:p>
        </p:txBody>
      </p:sp>
    </p:spTree>
    <p:extLst>
      <p:ext uri="{BB962C8B-B14F-4D97-AF65-F5344CB8AC3E}">
        <p14:creationId xmlns:p14="http://schemas.microsoft.com/office/powerpoint/2010/main" val="16630646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fontAlgn="base">
              <a:spcBef>
                <a:spcPts val="1200"/>
              </a:spcBef>
              <a:spcAft>
                <a:spcPts val="0"/>
              </a:spcAft>
              <a:buFont typeface="Arial" panose="020B0604020202020204" pitchFamily="34" charset="0"/>
              <a:buNone/>
            </a:pPr>
            <a:r>
              <a:rPr lang="en-CA" sz="1800" b="1" i="0" u="none" strike="noStrike" dirty="0">
                <a:solidFill>
                  <a:srgbClr val="000000"/>
                </a:solidFill>
                <a:effectLst/>
                <a:latin typeface="Arial" panose="020B0604020202020204" pitchFamily="34" charset="0"/>
              </a:rPr>
              <a:t>Coupled Networks</a:t>
            </a:r>
            <a:r>
              <a:rPr lang="en-CA" sz="1800" b="0" i="0" u="none" strike="noStrike" dirty="0">
                <a:solidFill>
                  <a:srgbClr val="000000"/>
                </a:solidFill>
                <a:effectLst/>
                <a:latin typeface="Arial" panose="020B0604020202020204" pitchFamily="34" charset="0"/>
              </a:rPr>
              <a:t>: Motor controllers depend on sensory input, resulting in reliance on feedback but vulnerability to sensor damage.</a:t>
            </a:r>
          </a:p>
          <a:p>
            <a:pPr marL="158750" indent="0" algn="l" rtl="0" fontAlgn="base">
              <a:spcBef>
                <a:spcPts val="0"/>
              </a:spcBef>
              <a:spcAft>
                <a:spcPts val="0"/>
              </a:spcAft>
              <a:buFont typeface="Arial" panose="020B0604020202020204" pitchFamily="34" charset="0"/>
              <a:buNone/>
            </a:pPr>
            <a:r>
              <a:rPr lang="en-CA" sz="1800" b="1" i="0" u="none" strike="noStrike" dirty="0">
                <a:solidFill>
                  <a:srgbClr val="000000"/>
                </a:solidFill>
                <a:effectLst/>
                <a:latin typeface="Arial" panose="020B0604020202020204" pitchFamily="34" charset="0"/>
              </a:rPr>
              <a:t>Autonomous Networks</a:t>
            </a:r>
            <a:r>
              <a:rPr lang="en-CA" sz="1800" b="0" i="0" u="none" strike="noStrike" dirty="0">
                <a:solidFill>
                  <a:srgbClr val="000000"/>
                </a:solidFill>
                <a:effectLst/>
                <a:latin typeface="Arial" panose="020B0604020202020204" pitchFamily="34" charset="0"/>
              </a:rPr>
              <a:t>: No sensor feedback; movements are stereotyped and inflexible.</a:t>
            </a:r>
          </a:p>
          <a:p>
            <a:pPr marL="158750" indent="0" algn="l" rtl="0" fontAlgn="base">
              <a:spcBef>
                <a:spcPts val="0"/>
              </a:spcBef>
              <a:spcAft>
                <a:spcPts val="1200"/>
              </a:spcAft>
              <a:buFont typeface="Arial" panose="020B0604020202020204" pitchFamily="34" charset="0"/>
              <a:buNone/>
            </a:pPr>
            <a:r>
              <a:rPr lang="en-CA" sz="1800" b="1" i="0" u="none" strike="noStrike" dirty="0">
                <a:solidFill>
                  <a:srgbClr val="000000"/>
                </a:solidFill>
                <a:effectLst/>
                <a:latin typeface="Arial" panose="020B0604020202020204" pitchFamily="34" charset="0"/>
              </a:rPr>
              <a:t>Mixed Networks</a:t>
            </a:r>
            <a:r>
              <a:rPr lang="en-CA" sz="1800" b="0" i="0" u="none" strike="noStrike" dirty="0">
                <a:solidFill>
                  <a:srgbClr val="000000"/>
                </a:solidFill>
                <a:effectLst/>
                <a:latin typeface="Arial" panose="020B0604020202020204" pitchFamily="34" charset="0"/>
              </a:rPr>
              <a:t>: Sensors are used intermittently, yielding resilience and flexibility.</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mixed networks, the </a:t>
            </a:r>
            <a:r>
              <a:rPr lang="en-CA" sz="1800" b="1" i="0" u="none" strike="noStrike" dirty="0">
                <a:solidFill>
                  <a:srgbClr val="000000"/>
                </a:solidFill>
                <a:effectLst/>
                <a:latin typeface="Arial" panose="020B0604020202020204" pitchFamily="34" charset="0"/>
              </a:rPr>
              <a:t>trajectory itself becomes an attractor</a:t>
            </a:r>
            <a:r>
              <a:rPr lang="en-CA" sz="1800" b="0" i="0" u="none" strike="noStrike" dirty="0">
                <a:solidFill>
                  <a:srgbClr val="000000"/>
                </a:solidFill>
                <a:effectLst/>
                <a:latin typeface="Arial" panose="020B0604020202020204" pitchFamily="34" charset="0"/>
              </a:rPr>
              <a:t> (known as a </a:t>
            </a:r>
            <a:r>
              <a:rPr lang="en-CA" sz="1800" b="1" i="0" u="none" strike="noStrike" dirty="0">
                <a:solidFill>
                  <a:srgbClr val="000000"/>
                </a:solidFill>
                <a:effectLst/>
                <a:latin typeface="Arial" panose="020B0604020202020204" pitchFamily="34" charset="0"/>
              </a:rPr>
              <a:t>limit cycle</a:t>
            </a:r>
            <a:r>
              <a:rPr lang="en-CA" sz="1800" b="0" i="0" u="none" strike="noStrike" dirty="0">
                <a:solidFill>
                  <a:srgbClr val="000000"/>
                </a:solidFill>
                <a:effectLst/>
                <a:latin typeface="Arial" panose="020B0604020202020204" pitchFamily="34" charset="0"/>
              </a:rPr>
              <a:t>), allowing the system to adapt when feedback changes. </a:t>
            </a: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This coupling of agent and environment exemplifies how behaviors emerge from the </a:t>
            </a:r>
            <a:r>
              <a:rPr lang="en-CA" sz="1800" b="1" i="0" u="none" strike="noStrike" dirty="0">
                <a:solidFill>
                  <a:srgbClr val="000000"/>
                </a:solidFill>
                <a:effectLst/>
                <a:latin typeface="Arial" panose="020B0604020202020204" pitchFamily="34" charset="0"/>
              </a:rPr>
              <a:t>brain-body-environment</a:t>
            </a:r>
            <a:r>
              <a:rPr lang="en-CA" sz="1800" b="0" i="0" u="none" strike="noStrike" dirty="0">
                <a:solidFill>
                  <a:srgbClr val="000000"/>
                </a:solidFill>
                <a:effectLst/>
                <a:latin typeface="Arial" panose="020B0604020202020204" pitchFamily="34" charset="0"/>
              </a:rPr>
              <a:t> system, rather than isolated components.</a:t>
            </a:r>
            <a:endParaRPr lang="en-CA" b="0" i="0" u="none" strike="noStrike" dirty="0">
              <a:solidFill>
                <a:srgbClr val="000000"/>
              </a:solidFill>
              <a:effectLst/>
            </a:endParaRPr>
          </a:p>
          <a:p>
            <a:pPr marL="158750" indent="0">
              <a:buNone/>
            </a:pPr>
            <a:endParaRPr lang="en-CA" sz="1800" b="0" i="0" u="none" strike="noStrike" dirty="0">
              <a:solidFill>
                <a:srgbClr val="000000"/>
              </a:solidFill>
              <a:effectLst/>
              <a:latin typeface="Arial" panose="020B0604020202020204" pitchFamily="34" charset="0"/>
            </a:endParaRPr>
          </a:p>
          <a:p>
            <a:pPr marL="158750" indent="0">
              <a:buNone/>
            </a:pPr>
            <a:r>
              <a:rPr lang="en-CA" sz="1800" b="0" i="0" u="none" strike="noStrike" dirty="0">
                <a:solidFill>
                  <a:srgbClr val="000000"/>
                </a:solidFill>
                <a:effectLst/>
                <a:latin typeface="Arial" panose="020B0604020202020204" pitchFamily="34" charset="0"/>
              </a:rPr>
              <a:t>Beer emphasized that behaviors are not properties of the agent alone but of the coupled agent-environment system, underscoring the role of </a:t>
            </a:r>
            <a:r>
              <a:rPr lang="en-CA" sz="1800" b="1" i="0" u="none" strike="noStrike" dirty="0">
                <a:solidFill>
                  <a:srgbClr val="000000"/>
                </a:solidFill>
                <a:effectLst/>
                <a:latin typeface="Arial" panose="020B0604020202020204" pitchFamily="34" charset="0"/>
              </a:rPr>
              <a:t>embodiment and environmental embeddedness</a:t>
            </a:r>
            <a:r>
              <a:rPr lang="en-CA" sz="1800" b="0" i="0" u="none" strike="noStrike" dirty="0">
                <a:solidFill>
                  <a:srgbClr val="000000"/>
                </a:solidFill>
                <a:effectLst/>
                <a:latin typeface="Arial" panose="020B0604020202020204" pitchFamily="34" charset="0"/>
              </a:rPr>
              <a:t>.</a:t>
            </a:r>
            <a:endParaRPr lang="en-US" dirty="0"/>
          </a:p>
        </p:txBody>
      </p:sp>
    </p:spTree>
    <p:extLst>
      <p:ext uri="{BB962C8B-B14F-4D97-AF65-F5344CB8AC3E}">
        <p14:creationId xmlns:p14="http://schemas.microsoft.com/office/powerpoint/2010/main" val="41203698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2. Beer’s Insect Model: Dynamical Systems in Artificial Life</a:t>
            </a:r>
            <a:endParaRPr lang="en-CA" b="1" i="0" u="none" strike="noStrike" dirty="0">
              <a:solidFill>
                <a:srgbClr val="000000"/>
              </a:solidFill>
              <a:effectLst/>
            </a:endParaRPr>
          </a:p>
          <a:p>
            <a:pPr marL="158750" indent="0" algn="l" rtl="0">
              <a:spcBef>
                <a:spcPts val="1200"/>
              </a:spcBef>
              <a:spcAft>
                <a:spcPts val="1200"/>
              </a:spcAft>
              <a:buNone/>
            </a:pPr>
            <a:r>
              <a:rPr lang="en-CA" sz="1800" b="1" i="0" u="none" strike="noStrike" dirty="0">
                <a:solidFill>
                  <a:srgbClr val="000000"/>
                </a:solidFill>
                <a:effectLst/>
                <a:latin typeface="Arial" panose="020B0604020202020204" pitchFamily="34" charset="0"/>
              </a:rPr>
              <a:t>Randall Beer</a:t>
            </a:r>
            <a:r>
              <a:rPr lang="en-CA" sz="1800" b="0" i="0" u="none" strike="noStrike" dirty="0">
                <a:solidFill>
                  <a:srgbClr val="000000"/>
                </a:solidFill>
                <a:effectLst/>
                <a:latin typeface="Arial" panose="020B0604020202020204" pitchFamily="34" charset="0"/>
              </a:rPr>
              <a:t> explored artificial insect behavior using </a:t>
            </a:r>
            <a:r>
              <a:rPr lang="en-CA" sz="1800" b="1" i="0" u="none" strike="noStrike" dirty="0">
                <a:solidFill>
                  <a:srgbClr val="000000"/>
                </a:solidFill>
                <a:effectLst/>
                <a:latin typeface="Arial" panose="020B0604020202020204" pitchFamily="34" charset="0"/>
              </a:rPr>
              <a:t>connectionist networks</a:t>
            </a:r>
            <a:r>
              <a:rPr lang="en-CA" sz="1800" b="0" i="0" u="none" strike="noStrike" dirty="0">
                <a:solidFill>
                  <a:srgbClr val="000000"/>
                </a:solidFill>
                <a:effectLst/>
                <a:latin typeface="Arial" panose="020B0604020202020204" pitchFamily="34" charset="0"/>
              </a:rPr>
              <a:t> analyzed through DST principles. His artificial insects walked using one of three control networks:</a:t>
            </a: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endParaRPr lang="en-CA" sz="1800" b="1" i="0" u="none" strike="noStrike" dirty="0">
              <a:solidFill>
                <a:srgbClr val="000000"/>
              </a:solidFill>
              <a:effectLst/>
              <a:latin typeface="Arial" panose="020B0604020202020204" pitchFamily="34" charset="0"/>
            </a:endParaRPr>
          </a:p>
          <a:p>
            <a:pPr marL="158750" indent="0" algn="l" rtl="0" fontAlgn="base">
              <a:spcBef>
                <a:spcPts val="1200"/>
              </a:spcBef>
              <a:spcAft>
                <a:spcPts val="0"/>
              </a:spcAft>
              <a:buFont typeface="Arial" panose="020B0604020202020204" pitchFamily="34" charset="0"/>
              <a:buNone/>
            </a:pPr>
            <a:r>
              <a:rPr lang="en-CA" sz="1800" b="1" i="0" u="none" strike="noStrike" dirty="0">
                <a:solidFill>
                  <a:srgbClr val="000000"/>
                </a:solidFill>
                <a:effectLst/>
                <a:latin typeface="Arial" panose="020B0604020202020204" pitchFamily="34" charset="0"/>
              </a:rPr>
              <a:t>Coupled Networks</a:t>
            </a:r>
            <a:r>
              <a:rPr lang="en-CA" sz="1800" b="0" i="0" u="none" strike="noStrike" dirty="0">
                <a:solidFill>
                  <a:srgbClr val="000000"/>
                </a:solidFill>
                <a:effectLst/>
                <a:latin typeface="Arial" panose="020B0604020202020204" pitchFamily="34" charset="0"/>
              </a:rPr>
              <a:t>: Motor controllers depend on sensory input, resulting in reliance on feedback but vulnerability to sensor damage.</a:t>
            </a:r>
          </a:p>
          <a:p>
            <a:pPr marL="158750" indent="0" algn="l" rtl="0" fontAlgn="base">
              <a:spcBef>
                <a:spcPts val="0"/>
              </a:spcBef>
              <a:spcAft>
                <a:spcPts val="0"/>
              </a:spcAft>
              <a:buFont typeface="Arial" panose="020B0604020202020204" pitchFamily="34" charset="0"/>
              <a:buNone/>
            </a:pPr>
            <a:r>
              <a:rPr lang="en-CA" sz="1800" b="1" i="0" u="none" strike="noStrike" dirty="0">
                <a:solidFill>
                  <a:srgbClr val="000000"/>
                </a:solidFill>
                <a:effectLst/>
                <a:latin typeface="Arial" panose="020B0604020202020204" pitchFamily="34" charset="0"/>
              </a:rPr>
              <a:t>Autonomous Networks</a:t>
            </a:r>
            <a:r>
              <a:rPr lang="en-CA" sz="1800" b="0" i="0" u="none" strike="noStrike" dirty="0">
                <a:solidFill>
                  <a:srgbClr val="000000"/>
                </a:solidFill>
                <a:effectLst/>
                <a:latin typeface="Arial" panose="020B0604020202020204" pitchFamily="34" charset="0"/>
              </a:rPr>
              <a:t>: No sensor feedback; movements are stereotyped and inflexible.</a:t>
            </a:r>
          </a:p>
          <a:p>
            <a:pPr marL="158750" indent="0" algn="l" rtl="0" fontAlgn="base">
              <a:spcBef>
                <a:spcPts val="0"/>
              </a:spcBef>
              <a:spcAft>
                <a:spcPts val="1200"/>
              </a:spcAft>
              <a:buFont typeface="Arial" panose="020B0604020202020204" pitchFamily="34" charset="0"/>
              <a:buNone/>
            </a:pPr>
            <a:r>
              <a:rPr lang="en-CA" sz="1800" b="1" i="0" u="none" strike="noStrike" dirty="0">
                <a:solidFill>
                  <a:srgbClr val="000000"/>
                </a:solidFill>
                <a:effectLst/>
                <a:latin typeface="Arial" panose="020B0604020202020204" pitchFamily="34" charset="0"/>
              </a:rPr>
              <a:t>Mixed Networks</a:t>
            </a:r>
            <a:r>
              <a:rPr lang="en-CA" sz="1800" b="0" i="0" u="none" strike="noStrike" dirty="0">
                <a:solidFill>
                  <a:srgbClr val="000000"/>
                </a:solidFill>
                <a:effectLst/>
                <a:latin typeface="Arial" panose="020B0604020202020204" pitchFamily="34" charset="0"/>
              </a:rPr>
              <a:t>: Sensors are used intermittently, yielding resilience and flexibility.</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mixed networks, the </a:t>
            </a:r>
            <a:r>
              <a:rPr lang="en-CA" sz="1800" b="1" i="0" u="none" strike="noStrike" dirty="0">
                <a:solidFill>
                  <a:srgbClr val="000000"/>
                </a:solidFill>
                <a:effectLst/>
                <a:latin typeface="Arial" panose="020B0604020202020204" pitchFamily="34" charset="0"/>
              </a:rPr>
              <a:t>trajectory itself becomes an attractor</a:t>
            </a:r>
            <a:r>
              <a:rPr lang="en-CA" sz="1800" b="0" i="0" u="none" strike="noStrike" dirty="0">
                <a:solidFill>
                  <a:srgbClr val="000000"/>
                </a:solidFill>
                <a:effectLst/>
                <a:latin typeface="Arial" panose="020B0604020202020204" pitchFamily="34" charset="0"/>
              </a:rPr>
              <a:t> (known as a </a:t>
            </a:r>
            <a:r>
              <a:rPr lang="en-CA" sz="1800" b="1" i="0" u="none" strike="noStrike" dirty="0">
                <a:solidFill>
                  <a:srgbClr val="000000"/>
                </a:solidFill>
                <a:effectLst/>
                <a:latin typeface="Arial" panose="020B0604020202020204" pitchFamily="34" charset="0"/>
              </a:rPr>
              <a:t>limit cycle</a:t>
            </a:r>
            <a:r>
              <a:rPr lang="en-CA" sz="1800" b="0" i="0" u="none" strike="noStrike" dirty="0">
                <a:solidFill>
                  <a:srgbClr val="000000"/>
                </a:solidFill>
                <a:effectLst/>
                <a:latin typeface="Arial" panose="020B0604020202020204" pitchFamily="34" charset="0"/>
              </a:rPr>
              <a:t>), allowing the system to adapt when feedback changes. </a:t>
            </a: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This coupling of agent and environment exemplifies how behaviors emerge from the </a:t>
            </a:r>
            <a:r>
              <a:rPr lang="en-CA" sz="1800" b="1" i="0" u="none" strike="noStrike" dirty="0">
                <a:solidFill>
                  <a:srgbClr val="000000"/>
                </a:solidFill>
                <a:effectLst/>
                <a:latin typeface="Arial" panose="020B0604020202020204" pitchFamily="34" charset="0"/>
              </a:rPr>
              <a:t>brain-body-environment</a:t>
            </a:r>
            <a:r>
              <a:rPr lang="en-CA" sz="1800" b="0" i="0" u="none" strike="noStrike" dirty="0">
                <a:solidFill>
                  <a:srgbClr val="000000"/>
                </a:solidFill>
                <a:effectLst/>
                <a:latin typeface="Arial" panose="020B0604020202020204" pitchFamily="34" charset="0"/>
              </a:rPr>
              <a:t> system, rather than isolated components.</a:t>
            </a:r>
            <a:endParaRPr lang="en-CA" b="0" i="0" u="none" strike="noStrike" dirty="0">
              <a:solidFill>
                <a:srgbClr val="000000"/>
              </a:solidFill>
              <a:effectLst/>
            </a:endParaRPr>
          </a:p>
          <a:p>
            <a:pPr marL="158750" indent="0">
              <a:buNone/>
            </a:pPr>
            <a:endParaRPr lang="en-CA" sz="1800" b="0" i="0" u="none" strike="noStrike" dirty="0">
              <a:solidFill>
                <a:srgbClr val="000000"/>
              </a:solidFill>
              <a:effectLst/>
              <a:latin typeface="Arial" panose="020B0604020202020204" pitchFamily="34" charset="0"/>
            </a:endParaRPr>
          </a:p>
          <a:p>
            <a:pPr marL="158750" indent="0">
              <a:buNone/>
            </a:pPr>
            <a:r>
              <a:rPr lang="en-CA" sz="1800" b="0" i="0" u="none" strike="noStrike" dirty="0">
                <a:solidFill>
                  <a:srgbClr val="000000"/>
                </a:solidFill>
                <a:effectLst/>
                <a:latin typeface="Arial" panose="020B0604020202020204" pitchFamily="34" charset="0"/>
              </a:rPr>
              <a:t>Beer emphasized that behaviors are not properties of the agent alone but of the coupled agent-environment system, underscoring the role of </a:t>
            </a:r>
            <a:r>
              <a:rPr lang="en-CA" sz="1800" b="1" i="0" u="none" strike="noStrike" dirty="0">
                <a:solidFill>
                  <a:srgbClr val="000000"/>
                </a:solidFill>
                <a:effectLst/>
                <a:latin typeface="Arial" panose="020B0604020202020204" pitchFamily="34" charset="0"/>
              </a:rPr>
              <a:t>embodiment and environmental embeddedness</a:t>
            </a:r>
            <a:r>
              <a:rPr lang="en-CA" sz="1800" b="0" i="0" u="none" strike="noStrike" dirty="0">
                <a:solidFill>
                  <a:srgbClr val="000000"/>
                </a:solidFill>
                <a:effectLst/>
                <a:latin typeface="Arial" panose="020B0604020202020204" pitchFamily="34" charset="0"/>
              </a:rPr>
              <a:t>.</a:t>
            </a:r>
            <a:endParaRPr lang="en-US" dirty="0"/>
          </a:p>
        </p:txBody>
      </p:sp>
    </p:spTree>
    <p:extLst>
      <p:ext uri="{BB962C8B-B14F-4D97-AF65-F5344CB8AC3E}">
        <p14:creationId xmlns:p14="http://schemas.microsoft.com/office/powerpoint/2010/main" val="13242505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2. Beer’s Insect Model: Dynamical Systems in Artificial Life</a:t>
            </a:r>
            <a:endParaRPr lang="en-CA" b="1" i="0" u="none" strike="noStrike" dirty="0">
              <a:solidFill>
                <a:srgbClr val="000000"/>
              </a:solidFill>
              <a:effectLst/>
            </a:endParaRPr>
          </a:p>
          <a:p>
            <a:pPr marL="158750" indent="0" algn="l" rtl="0">
              <a:spcBef>
                <a:spcPts val="1200"/>
              </a:spcBef>
              <a:spcAft>
                <a:spcPts val="1200"/>
              </a:spcAft>
              <a:buNone/>
            </a:pPr>
            <a:r>
              <a:rPr lang="en-CA" sz="1800" b="1" i="0" u="none" strike="noStrike" dirty="0">
                <a:solidFill>
                  <a:srgbClr val="000000"/>
                </a:solidFill>
                <a:effectLst/>
                <a:latin typeface="Arial" panose="020B0604020202020204" pitchFamily="34" charset="0"/>
              </a:rPr>
              <a:t>Randall Beer</a:t>
            </a:r>
            <a:r>
              <a:rPr lang="en-CA" sz="1800" b="0" i="0" u="none" strike="noStrike" dirty="0">
                <a:solidFill>
                  <a:srgbClr val="000000"/>
                </a:solidFill>
                <a:effectLst/>
                <a:latin typeface="Arial" panose="020B0604020202020204" pitchFamily="34" charset="0"/>
              </a:rPr>
              <a:t> explored artificial insect behavior using </a:t>
            </a:r>
            <a:r>
              <a:rPr lang="en-CA" sz="1800" b="1" i="0" u="none" strike="noStrike" dirty="0">
                <a:solidFill>
                  <a:srgbClr val="000000"/>
                </a:solidFill>
                <a:effectLst/>
                <a:latin typeface="Arial" panose="020B0604020202020204" pitchFamily="34" charset="0"/>
              </a:rPr>
              <a:t>connectionist networks</a:t>
            </a:r>
            <a:r>
              <a:rPr lang="en-CA" sz="1800" b="0" i="0" u="none" strike="noStrike" dirty="0">
                <a:solidFill>
                  <a:srgbClr val="000000"/>
                </a:solidFill>
                <a:effectLst/>
                <a:latin typeface="Arial" panose="020B0604020202020204" pitchFamily="34" charset="0"/>
              </a:rPr>
              <a:t> analyzed through DST principles. His artificial insects walked using one of three control networks:</a:t>
            </a: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endParaRPr lang="en-CA" sz="1800" b="1" i="0" u="none" strike="noStrike" dirty="0">
              <a:solidFill>
                <a:srgbClr val="000000"/>
              </a:solidFill>
              <a:effectLst/>
              <a:latin typeface="Arial" panose="020B0604020202020204" pitchFamily="34" charset="0"/>
            </a:endParaRPr>
          </a:p>
          <a:p>
            <a:pPr marL="158750" indent="0" algn="l" rtl="0" fontAlgn="base">
              <a:spcBef>
                <a:spcPts val="1200"/>
              </a:spcBef>
              <a:spcAft>
                <a:spcPts val="0"/>
              </a:spcAft>
              <a:buFont typeface="Arial" panose="020B0604020202020204" pitchFamily="34" charset="0"/>
              <a:buNone/>
            </a:pPr>
            <a:r>
              <a:rPr lang="en-CA" sz="1800" b="1" i="0" u="none" strike="noStrike" dirty="0">
                <a:solidFill>
                  <a:srgbClr val="000000"/>
                </a:solidFill>
                <a:effectLst/>
                <a:latin typeface="Arial" panose="020B0604020202020204" pitchFamily="34" charset="0"/>
              </a:rPr>
              <a:t>Coupled Networks</a:t>
            </a:r>
            <a:r>
              <a:rPr lang="en-CA" sz="1800" b="0" i="0" u="none" strike="noStrike" dirty="0">
                <a:solidFill>
                  <a:srgbClr val="000000"/>
                </a:solidFill>
                <a:effectLst/>
                <a:latin typeface="Arial" panose="020B0604020202020204" pitchFamily="34" charset="0"/>
              </a:rPr>
              <a:t>: Motor controllers depend on sensory input, resulting in reliance on feedback but vulnerability to sensor damage.</a:t>
            </a:r>
          </a:p>
          <a:p>
            <a:pPr marL="158750" indent="0" algn="l" rtl="0" fontAlgn="base">
              <a:spcBef>
                <a:spcPts val="0"/>
              </a:spcBef>
              <a:spcAft>
                <a:spcPts val="0"/>
              </a:spcAft>
              <a:buFont typeface="Arial" panose="020B0604020202020204" pitchFamily="34" charset="0"/>
              <a:buNone/>
            </a:pPr>
            <a:r>
              <a:rPr lang="en-CA" sz="1800" b="1" i="0" u="none" strike="noStrike" dirty="0">
                <a:solidFill>
                  <a:srgbClr val="000000"/>
                </a:solidFill>
                <a:effectLst/>
                <a:latin typeface="Arial" panose="020B0604020202020204" pitchFamily="34" charset="0"/>
              </a:rPr>
              <a:t>Autonomous Networks</a:t>
            </a:r>
            <a:r>
              <a:rPr lang="en-CA" sz="1800" b="0" i="0" u="none" strike="noStrike" dirty="0">
                <a:solidFill>
                  <a:srgbClr val="000000"/>
                </a:solidFill>
                <a:effectLst/>
                <a:latin typeface="Arial" panose="020B0604020202020204" pitchFamily="34" charset="0"/>
              </a:rPr>
              <a:t>: No sensor feedback; movements are stereotyped and inflexible.</a:t>
            </a:r>
          </a:p>
          <a:p>
            <a:pPr marL="158750" indent="0" algn="l" rtl="0" fontAlgn="base">
              <a:spcBef>
                <a:spcPts val="0"/>
              </a:spcBef>
              <a:spcAft>
                <a:spcPts val="1200"/>
              </a:spcAft>
              <a:buFont typeface="Arial" panose="020B0604020202020204" pitchFamily="34" charset="0"/>
              <a:buNone/>
            </a:pPr>
            <a:r>
              <a:rPr lang="en-CA" sz="1800" b="1" i="0" u="none" strike="noStrike" dirty="0">
                <a:solidFill>
                  <a:srgbClr val="000000"/>
                </a:solidFill>
                <a:effectLst/>
                <a:latin typeface="Arial" panose="020B0604020202020204" pitchFamily="34" charset="0"/>
              </a:rPr>
              <a:t>Mixed Networks</a:t>
            </a:r>
            <a:r>
              <a:rPr lang="en-CA" sz="1800" b="0" i="0" u="none" strike="noStrike" dirty="0">
                <a:solidFill>
                  <a:srgbClr val="000000"/>
                </a:solidFill>
                <a:effectLst/>
                <a:latin typeface="Arial" panose="020B0604020202020204" pitchFamily="34" charset="0"/>
              </a:rPr>
              <a:t>: Sensors are used intermittently, yielding resilience and flexibility.</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mixed networks, the </a:t>
            </a:r>
            <a:r>
              <a:rPr lang="en-CA" sz="1800" b="1" i="0" u="none" strike="noStrike" dirty="0">
                <a:solidFill>
                  <a:srgbClr val="000000"/>
                </a:solidFill>
                <a:effectLst/>
                <a:latin typeface="Arial" panose="020B0604020202020204" pitchFamily="34" charset="0"/>
              </a:rPr>
              <a:t>trajectory itself becomes an attractor</a:t>
            </a:r>
            <a:r>
              <a:rPr lang="en-CA" sz="1800" b="0" i="0" u="none" strike="noStrike" dirty="0">
                <a:solidFill>
                  <a:srgbClr val="000000"/>
                </a:solidFill>
                <a:effectLst/>
                <a:latin typeface="Arial" panose="020B0604020202020204" pitchFamily="34" charset="0"/>
              </a:rPr>
              <a:t> (known as a </a:t>
            </a:r>
            <a:r>
              <a:rPr lang="en-CA" sz="1800" b="1" i="0" u="none" strike="noStrike" dirty="0">
                <a:solidFill>
                  <a:srgbClr val="000000"/>
                </a:solidFill>
                <a:effectLst/>
                <a:latin typeface="Arial" panose="020B0604020202020204" pitchFamily="34" charset="0"/>
              </a:rPr>
              <a:t>limit cycle</a:t>
            </a:r>
            <a:r>
              <a:rPr lang="en-CA" sz="1800" b="0" i="0" u="none" strike="noStrike" dirty="0">
                <a:solidFill>
                  <a:srgbClr val="000000"/>
                </a:solidFill>
                <a:effectLst/>
                <a:latin typeface="Arial" panose="020B0604020202020204" pitchFamily="34" charset="0"/>
              </a:rPr>
              <a:t>), allowing the system to adapt when feedback changes. </a:t>
            </a:r>
          </a:p>
          <a:p>
            <a:pPr marL="158750" indent="0" algn="l" rtl="0">
              <a:spcBef>
                <a:spcPts val="1200"/>
              </a:spcBef>
              <a:spcAft>
                <a:spcPts val="1200"/>
              </a:spcAft>
              <a:buNone/>
            </a:pPr>
            <a:endParaRPr lang="en-CA" sz="18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This coupling of agent and environment exemplifies how behaviors emerge from the </a:t>
            </a:r>
            <a:r>
              <a:rPr lang="en-CA" sz="1800" b="1" i="0" u="none" strike="noStrike" dirty="0">
                <a:solidFill>
                  <a:srgbClr val="000000"/>
                </a:solidFill>
                <a:effectLst/>
                <a:latin typeface="Arial" panose="020B0604020202020204" pitchFamily="34" charset="0"/>
              </a:rPr>
              <a:t>brain-body-environment</a:t>
            </a:r>
            <a:r>
              <a:rPr lang="en-CA" sz="1800" b="0" i="0" u="none" strike="noStrike" dirty="0">
                <a:solidFill>
                  <a:srgbClr val="000000"/>
                </a:solidFill>
                <a:effectLst/>
                <a:latin typeface="Arial" panose="020B0604020202020204" pitchFamily="34" charset="0"/>
              </a:rPr>
              <a:t> system, rather than isolated components.</a:t>
            </a:r>
            <a:endParaRPr lang="en-CA" b="0" i="0" u="none" strike="noStrike" dirty="0">
              <a:solidFill>
                <a:srgbClr val="000000"/>
              </a:solidFill>
              <a:effectLst/>
            </a:endParaRPr>
          </a:p>
          <a:p>
            <a:pPr marL="158750" indent="0">
              <a:buNone/>
            </a:pPr>
            <a:endParaRPr lang="en-CA" sz="1800" b="0" i="0" u="none" strike="noStrike" dirty="0">
              <a:solidFill>
                <a:srgbClr val="000000"/>
              </a:solidFill>
              <a:effectLst/>
              <a:latin typeface="Arial" panose="020B0604020202020204" pitchFamily="34" charset="0"/>
            </a:endParaRPr>
          </a:p>
          <a:p>
            <a:pPr marL="158750" indent="0">
              <a:buNone/>
            </a:pPr>
            <a:r>
              <a:rPr lang="en-CA" sz="1800" b="0" i="0" u="none" strike="noStrike" dirty="0">
                <a:solidFill>
                  <a:srgbClr val="000000"/>
                </a:solidFill>
                <a:effectLst/>
                <a:latin typeface="Arial" panose="020B0604020202020204" pitchFamily="34" charset="0"/>
              </a:rPr>
              <a:t>Beer emphasized that behaviors are not properties of the agent alone but of the coupled agent-environment system, underscoring the role of </a:t>
            </a:r>
            <a:r>
              <a:rPr lang="en-CA" sz="1800" b="1" i="0" u="none" strike="noStrike" dirty="0">
                <a:solidFill>
                  <a:srgbClr val="000000"/>
                </a:solidFill>
                <a:effectLst/>
                <a:latin typeface="Arial" panose="020B0604020202020204" pitchFamily="34" charset="0"/>
              </a:rPr>
              <a:t>embodiment and environmental embeddedness</a:t>
            </a:r>
            <a:r>
              <a:rPr lang="en-CA" sz="1800" b="0" i="0" u="none" strike="noStrike" dirty="0">
                <a:solidFill>
                  <a:srgbClr val="000000"/>
                </a:solidFill>
                <a:effectLst/>
                <a:latin typeface="Arial" panose="020B0604020202020204" pitchFamily="34" charset="0"/>
              </a:rPr>
              <a:t>.</a:t>
            </a:r>
            <a:endParaRPr lang="en-US" dirty="0"/>
          </a:p>
        </p:txBody>
      </p:sp>
    </p:spTree>
    <p:extLst>
      <p:ext uri="{BB962C8B-B14F-4D97-AF65-F5344CB8AC3E}">
        <p14:creationId xmlns:p14="http://schemas.microsoft.com/office/powerpoint/2010/main" val="32658210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3. Perceptual Categorization: Beer’s Simulated Agent</a:t>
            </a:r>
            <a:endParaRPr lang="en-CA" b="1"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another of Beer’s studies, a simulated agent learned to distinguish between falling circles (to catch) and diamonds (to avoid) in a </a:t>
            </a:r>
            <a:r>
              <a:rPr lang="en-CA" sz="1800" b="1" i="0" u="none" strike="noStrike" dirty="0">
                <a:solidFill>
                  <a:srgbClr val="000000"/>
                </a:solidFill>
                <a:effectLst/>
                <a:latin typeface="Arial" panose="020B0604020202020204" pitchFamily="34" charset="0"/>
              </a:rPr>
              <a:t>2D environment</a:t>
            </a:r>
            <a:r>
              <a:rPr lang="en-CA" sz="1800" b="0" i="0" u="none" strike="noStrike" dirty="0">
                <a:solidFill>
                  <a:srgbClr val="000000"/>
                </a:solidFill>
                <a:effectLst/>
                <a:latin typeface="Arial" panose="020B0604020202020204" pitchFamily="34" charset="0"/>
              </a:rPr>
              <a:t>. Key points:</a:t>
            </a: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The agent used </a:t>
            </a:r>
            <a:r>
              <a:rPr lang="en-CA" sz="1800" b="1" i="0" u="none" strike="noStrike" dirty="0">
                <a:solidFill>
                  <a:srgbClr val="000000"/>
                </a:solidFill>
                <a:effectLst/>
                <a:latin typeface="Arial" panose="020B0604020202020204" pitchFamily="34" charset="0"/>
              </a:rPr>
              <a:t>active scanning</a:t>
            </a:r>
            <a:r>
              <a:rPr lang="en-CA" sz="1800" b="0" i="0" u="none" strike="noStrike" dirty="0">
                <a:solidFill>
                  <a:srgbClr val="000000"/>
                </a:solidFill>
                <a:effectLst/>
                <a:latin typeface="Arial" panose="020B0604020202020204" pitchFamily="34" charset="0"/>
              </a:rPr>
              <a:t> to enhance perception, moving left and right to discern object shapes despite low-resolution sensory input.</a:t>
            </a:r>
          </a:p>
          <a:p>
            <a:pPr marL="158750" indent="0" algn="l" rtl="0" fontAlgn="base">
              <a:spcBef>
                <a:spcPts val="0"/>
              </a:spcBef>
              <a:spcAft>
                <a:spcPts val="120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This interaction of movement and perception challenges GOFAI’s view of perception as passive input processing.</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Beer’s approach views </a:t>
            </a:r>
            <a:r>
              <a:rPr lang="en-CA" sz="1800" b="1" i="0" u="none" strike="noStrike" dirty="0">
                <a:solidFill>
                  <a:srgbClr val="000000"/>
                </a:solidFill>
                <a:effectLst/>
                <a:latin typeface="Arial" panose="020B0604020202020204" pitchFamily="34" charset="0"/>
              </a:rPr>
              <a:t>perception as action</a:t>
            </a:r>
            <a:r>
              <a:rPr lang="en-CA" sz="1800" b="0" i="0" u="none" strike="noStrike" dirty="0">
                <a:solidFill>
                  <a:srgbClr val="000000"/>
                </a:solidFill>
                <a:effectLst/>
                <a:latin typeface="Arial" panose="020B0604020202020204" pitchFamily="34" charset="0"/>
              </a:rPr>
              <a:t>, a process emerging from the </a:t>
            </a:r>
            <a:r>
              <a:rPr lang="en-CA" sz="1800" b="1" i="0" u="none" strike="noStrike" dirty="0">
                <a:solidFill>
                  <a:srgbClr val="000000"/>
                </a:solidFill>
                <a:effectLst/>
                <a:latin typeface="Arial" panose="020B0604020202020204" pitchFamily="34" charset="0"/>
              </a:rPr>
              <a:t>dynamic interaction</a:t>
            </a:r>
            <a:r>
              <a:rPr lang="en-CA" sz="1800" b="0" i="0" u="none" strike="noStrike" dirty="0">
                <a:solidFill>
                  <a:srgbClr val="000000"/>
                </a:solidFill>
                <a:effectLst/>
                <a:latin typeface="Arial" panose="020B0604020202020204" pitchFamily="34" charset="0"/>
              </a:rPr>
              <a:t> of brain, body, and environment. According to Beer, </a:t>
            </a:r>
            <a:r>
              <a:rPr lang="en-CA" sz="1800" b="1" i="0" u="none" strike="noStrike" dirty="0">
                <a:solidFill>
                  <a:srgbClr val="000000"/>
                </a:solidFill>
                <a:effectLst/>
                <a:latin typeface="Arial" panose="020B0604020202020204" pitchFamily="34" charset="0"/>
              </a:rPr>
              <a:t>behavior arises from these interactions</a:t>
            </a:r>
            <a:r>
              <a:rPr lang="en-CA" sz="1800" b="0" i="0" u="none" strike="noStrike" dirty="0">
                <a:solidFill>
                  <a:srgbClr val="000000"/>
                </a:solidFill>
                <a:effectLst/>
                <a:latin typeface="Arial" panose="020B0604020202020204" pitchFamily="34" charset="0"/>
              </a:rPr>
              <a:t> and cannot be isolated to any single component, supporting the DST view that cognitive processes unfold within a </a:t>
            </a:r>
            <a:r>
              <a:rPr lang="en-CA" sz="1800" b="1" i="0" u="none" strike="noStrike" dirty="0">
                <a:solidFill>
                  <a:srgbClr val="000000"/>
                </a:solidFill>
                <a:effectLst/>
                <a:latin typeface="Arial" panose="020B0604020202020204" pitchFamily="34" charset="0"/>
              </a:rPr>
              <a:t>situated, embodied context</a:t>
            </a:r>
            <a:r>
              <a:rPr lang="en-CA" sz="1800" b="0" i="0" u="none" strike="noStrike" dirty="0">
                <a:solidFill>
                  <a:srgbClr val="000000"/>
                </a:solidFill>
                <a:effectLst/>
                <a:latin typeface="Arial" panose="020B0604020202020204" pitchFamily="34" charset="0"/>
              </a:rPr>
              <a:t>.</a:t>
            </a:r>
            <a:endParaRPr lang="en-CA" b="0" i="0" u="none" strike="noStrike" dirty="0">
              <a:solidFill>
                <a:srgbClr val="000000"/>
              </a:solidFill>
              <a:effectLst/>
            </a:endParaRPr>
          </a:p>
          <a:p>
            <a:pPr marL="158750" indent="0">
              <a:buNone/>
            </a:pPr>
            <a:br>
              <a:rPr lang="en-CA" dirty="0"/>
            </a:br>
            <a:br>
              <a:rPr lang="en-CA" dirty="0"/>
            </a:br>
            <a:endParaRPr lang="en-US" dirty="0"/>
          </a:p>
        </p:txBody>
      </p:sp>
    </p:spTree>
    <p:extLst>
      <p:ext uri="{BB962C8B-B14F-4D97-AF65-F5344CB8AC3E}">
        <p14:creationId xmlns:p14="http://schemas.microsoft.com/office/powerpoint/2010/main" val="15442361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3. Perceptual Categorization: Beer’s Simulated Agent</a:t>
            </a:r>
            <a:endParaRPr lang="en-CA" b="1"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another of Beer’s studies, a simulated agent learned to distinguish between falling circles (to catch) and diamonds (to avoid) in a </a:t>
            </a:r>
            <a:r>
              <a:rPr lang="en-CA" sz="1800" b="1" i="0" u="none" strike="noStrike" dirty="0">
                <a:solidFill>
                  <a:srgbClr val="000000"/>
                </a:solidFill>
                <a:effectLst/>
                <a:latin typeface="Arial" panose="020B0604020202020204" pitchFamily="34" charset="0"/>
              </a:rPr>
              <a:t>2D environment</a:t>
            </a:r>
            <a:r>
              <a:rPr lang="en-CA" sz="1800" b="0" i="0" u="none" strike="noStrike" dirty="0">
                <a:solidFill>
                  <a:srgbClr val="000000"/>
                </a:solidFill>
                <a:effectLst/>
                <a:latin typeface="Arial" panose="020B0604020202020204" pitchFamily="34" charset="0"/>
              </a:rPr>
              <a:t>. Key points:</a:t>
            </a: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The agent used </a:t>
            </a:r>
            <a:r>
              <a:rPr lang="en-CA" sz="1800" b="1" i="0" u="none" strike="noStrike" dirty="0">
                <a:solidFill>
                  <a:srgbClr val="000000"/>
                </a:solidFill>
                <a:effectLst/>
                <a:latin typeface="Arial" panose="020B0604020202020204" pitchFamily="34" charset="0"/>
              </a:rPr>
              <a:t>active scanning</a:t>
            </a:r>
            <a:r>
              <a:rPr lang="en-CA" sz="1800" b="0" i="0" u="none" strike="noStrike" dirty="0">
                <a:solidFill>
                  <a:srgbClr val="000000"/>
                </a:solidFill>
                <a:effectLst/>
                <a:latin typeface="Arial" panose="020B0604020202020204" pitchFamily="34" charset="0"/>
              </a:rPr>
              <a:t> to enhance perception, moving left and right to discern object shapes despite low-resolution sensory input.</a:t>
            </a:r>
          </a:p>
          <a:p>
            <a:pPr marL="158750" indent="0" algn="l" rtl="0" fontAlgn="base">
              <a:spcBef>
                <a:spcPts val="0"/>
              </a:spcBef>
              <a:spcAft>
                <a:spcPts val="120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This interaction of movement and perception challenges GOFAI’s view of perception as passive input processing.</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Beer’s approach views </a:t>
            </a:r>
            <a:r>
              <a:rPr lang="en-CA" sz="1800" b="1" i="0" u="none" strike="noStrike" dirty="0">
                <a:solidFill>
                  <a:srgbClr val="000000"/>
                </a:solidFill>
                <a:effectLst/>
                <a:latin typeface="Arial" panose="020B0604020202020204" pitchFamily="34" charset="0"/>
              </a:rPr>
              <a:t>perception as action</a:t>
            </a:r>
            <a:r>
              <a:rPr lang="en-CA" sz="1800" b="0" i="0" u="none" strike="noStrike" dirty="0">
                <a:solidFill>
                  <a:srgbClr val="000000"/>
                </a:solidFill>
                <a:effectLst/>
                <a:latin typeface="Arial" panose="020B0604020202020204" pitchFamily="34" charset="0"/>
              </a:rPr>
              <a:t>, a process emerging from the </a:t>
            </a:r>
            <a:r>
              <a:rPr lang="en-CA" sz="1800" b="1" i="0" u="none" strike="noStrike" dirty="0">
                <a:solidFill>
                  <a:srgbClr val="000000"/>
                </a:solidFill>
                <a:effectLst/>
                <a:latin typeface="Arial" panose="020B0604020202020204" pitchFamily="34" charset="0"/>
              </a:rPr>
              <a:t>dynamic interaction</a:t>
            </a:r>
            <a:r>
              <a:rPr lang="en-CA" sz="1800" b="0" i="0" u="none" strike="noStrike" dirty="0">
                <a:solidFill>
                  <a:srgbClr val="000000"/>
                </a:solidFill>
                <a:effectLst/>
                <a:latin typeface="Arial" panose="020B0604020202020204" pitchFamily="34" charset="0"/>
              </a:rPr>
              <a:t> of brain, body, and environment. According to Beer, </a:t>
            </a:r>
            <a:r>
              <a:rPr lang="en-CA" sz="1800" b="1" i="0" u="none" strike="noStrike" dirty="0">
                <a:solidFill>
                  <a:srgbClr val="000000"/>
                </a:solidFill>
                <a:effectLst/>
                <a:latin typeface="Arial" panose="020B0604020202020204" pitchFamily="34" charset="0"/>
              </a:rPr>
              <a:t>behavior arises from these interactions</a:t>
            </a:r>
            <a:r>
              <a:rPr lang="en-CA" sz="1800" b="0" i="0" u="none" strike="noStrike" dirty="0">
                <a:solidFill>
                  <a:srgbClr val="000000"/>
                </a:solidFill>
                <a:effectLst/>
                <a:latin typeface="Arial" panose="020B0604020202020204" pitchFamily="34" charset="0"/>
              </a:rPr>
              <a:t> and cannot be isolated to any single component, supporting the DST view that cognitive processes unfold within a </a:t>
            </a:r>
            <a:r>
              <a:rPr lang="en-CA" sz="1800" b="1" i="0" u="none" strike="noStrike" dirty="0">
                <a:solidFill>
                  <a:srgbClr val="000000"/>
                </a:solidFill>
                <a:effectLst/>
                <a:latin typeface="Arial" panose="020B0604020202020204" pitchFamily="34" charset="0"/>
              </a:rPr>
              <a:t>situated, embodied context</a:t>
            </a:r>
            <a:r>
              <a:rPr lang="en-CA" sz="1800" b="0" i="0" u="none" strike="noStrike" dirty="0">
                <a:solidFill>
                  <a:srgbClr val="000000"/>
                </a:solidFill>
                <a:effectLst/>
                <a:latin typeface="Arial" panose="020B0604020202020204" pitchFamily="34" charset="0"/>
              </a:rPr>
              <a:t>.</a:t>
            </a:r>
            <a:endParaRPr lang="en-CA" b="0" i="0" u="none" strike="noStrike" dirty="0">
              <a:solidFill>
                <a:srgbClr val="000000"/>
              </a:solidFill>
              <a:effectLst/>
            </a:endParaRPr>
          </a:p>
          <a:p>
            <a:pPr marL="158750" indent="0">
              <a:buNone/>
            </a:pPr>
            <a:br>
              <a:rPr lang="en-CA" dirty="0"/>
            </a:br>
            <a:br>
              <a:rPr lang="en-CA" dirty="0"/>
            </a:br>
            <a:endParaRPr lang="en-US" dirty="0"/>
          </a:p>
        </p:txBody>
      </p:sp>
    </p:spTree>
    <p:extLst>
      <p:ext uri="{BB962C8B-B14F-4D97-AF65-F5344CB8AC3E}">
        <p14:creationId xmlns:p14="http://schemas.microsoft.com/office/powerpoint/2010/main" val="34149220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3. Perceptual Categorization: Beer’s Simulated Agent</a:t>
            </a:r>
            <a:endParaRPr lang="en-CA" b="1"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another of Beer’s studies, a simulated agent learned to distinguish between falling circles (to catch) and diamonds (to avoid) in a </a:t>
            </a:r>
            <a:r>
              <a:rPr lang="en-CA" sz="1800" b="1" i="0" u="none" strike="noStrike" dirty="0">
                <a:solidFill>
                  <a:srgbClr val="000000"/>
                </a:solidFill>
                <a:effectLst/>
                <a:latin typeface="Arial" panose="020B0604020202020204" pitchFamily="34" charset="0"/>
              </a:rPr>
              <a:t>2D environment</a:t>
            </a:r>
            <a:r>
              <a:rPr lang="en-CA" sz="1800" b="0" i="0" u="none" strike="noStrike" dirty="0">
                <a:solidFill>
                  <a:srgbClr val="000000"/>
                </a:solidFill>
                <a:effectLst/>
                <a:latin typeface="Arial" panose="020B0604020202020204" pitchFamily="34" charset="0"/>
              </a:rPr>
              <a:t>. Key points:</a:t>
            </a: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The agent used </a:t>
            </a:r>
            <a:r>
              <a:rPr lang="en-CA" sz="1800" b="1" i="0" u="none" strike="noStrike" dirty="0">
                <a:solidFill>
                  <a:srgbClr val="000000"/>
                </a:solidFill>
                <a:effectLst/>
                <a:latin typeface="Arial" panose="020B0604020202020204" pitchFamily="34" charset="0"/>
              </a:rPr>
              <a:t>active scanning</a:t>
            </a:r>
            <a:r>
              <a:rPr lang="en-CA" sz="1800" b="0" i="0" u="none" strike="noStrike" dirty="0">
                <a:solidFill>
                  <a:srgbClr val="000000"/>
                </a:solidFill>
                <a:effectLst/>
                <a:latin typeface="Arial" panose="020B0604020202020204" pitchFamily="34" charset="0"/>
              </a:rPr>
              <a:t> to enhance perception, moving left and right to discern object shapes despite low-resolution sensory input.</a:t>
            </a:r>
          </a:p>
          <a:p>
            <a:pPr marL="158750" indent="0" algn="l" rtl="0" fontAlgn="base">
              <a:spcBef>
                <a:spcPts val="0"/>
              </a:spcBef>
              <a:spcAft>
                <a:spcPts val="120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This interaction of movement and perception challenges GOFAI’s view of perception as passive input processing.</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Beer’s approach views </a:t>
            </a:r>
            <a:r>
              <a:rPr lang="en-CA" sz="1800" b="1" i="0" u="none" strike="noStrike" dirty="0">
                <a:solidFill>
                  <a:srgbClr val="000000"/>
                </a:solidFill>
                <a:effectLst/>
                <a:latin typeface="Arial" panose="020B0604020202020204" pitchFamily="34" charset="0"/>
              </a:rPr>
              <a:t>perception as action</a:t>
            </a:r>
            <a:r>
              <a:rPr lang="en-CA" sz="1800" b="0" i="0" u="none" strike="noStrike" dirty="0">
                <a:solidFill>
                  <a:srgbClr val="000000"/>
                </a:solidFill>
                <a:effectLst/>
                <a:latin typeface="Arial" panose="020B0604020202020204" pitchFamily="34" charset="0"/>
              </a:rPr>
              <a:t>, a process emerging from the </a:t>
            </a:r>
            <a:r>
              <a:rPr lang="en-CA" sz="1800" b="1" i="0" u="none" strike="noStrike" dirty="0">
                <a:solidFill>
                  <a:srgbClr val="000000"/>
                </a:solidFill>
                <a:effectLst/>
                <a:latin typeface="Arial" panose="020B0604020202020204" pitchFamily="34" charset="0"/>
              </a:rPr>
              <a:t>dynamic interaction</a:t>
            </a:r>
            <a:r>
              <a:rPr lang="en-CA" sz="1800" b="0" i="0" u="none" strike="noStrike" dirty="0">
                <a:solidFill>
                  <a:srgbClr val="000000"/>
                </a:solidFill>
                <a:effectLst/>
                <a:latin typeface="Arial" panose="020B0604020202020204" pitchFamily="34" charset="0"/>
              </a:rPr>
              <a:t> of brain, body, and environment. According to Beer, </a:t>
            </a:r>
            <a:r>
              <a:rPr lang="en-CA" sz="1800" b="1" i="0" u="none" strike="noStrike" dirty="0">
                <a:solidFill>
                  <a:srgbClr val="000000"/>
                </a:solidFill>
                <a:effectLst/>
                <a:latin typeface="Arial" panose="020B0604020202020204" pitchFamily="34" charset="0"/>
              </a:rPr>
              <a:t>behavior arises from these interactions</a:t>
            </a:r>
            <a:r>
              <a:rPr lang="en-CA" sz="1800" b="0" i="0" u="none" strike="noStrike" dirty="0">
                <a:solidFill>
                  <a:srgbClr val="000000"/>
                </a:solidFill>
                <a:effectLst/>
                <a:latin typeface="Arial" panose="020B0604020202020204" pitchFamily="34" charset="0"/>
              </a:rPr>
              <a:t> and cannot be isolated to any single component, supporting the DST view that cognitive processes unfold within a </a:t>
            </a:r>
            <a:r>
              <a:rPr lang="en-CA" sz="1800" b="1" i="0" u="none" strike="noStrike" dirty="0">
                <a:solidFill>
                  <a:srgbClr val="000000"/>
                </a:solidFill>
                <a:effectLst/>
                <a:latin typeface="Arial" panose="020B0604020202020204" pitchFamily="34" charset="0"/>
              </a:rPr>
              <a:t>situated, embodied context</a:t>
            </a:r>
            <a:r>
              <a:rPr lang="en-CA" sz="1800" b="0" i="0" u="none" strike="noStrike" dirty="0">
                <a:solidFill>
                  <a:srgbClr val="000000"/>
                </a:solidFill>
                <a:effectLst/>
                <a:latin typeface="Arial" panose="020B0604020202020204" pitchFamily="34" charset="0"/>
              </a:rPr>
              <a:t>.</a:t>
            </a:r>
            <a:endParaRPr lang="en-CA" b="0" i="0" u="none" strike="noStrike" dirty="0">
              <a:solidFill>
                <a:srgbClr val="000000"/>
              </a:solidFill>
              <a:effectLst/>
            </a:endParaRPr>
          </a:p>
          <a:p>
            <a:pPr marL="158750" indent="0">
              <a:buNone/>
            </a:pPr>
            <a:br>
              <a:rPr lang="en-CA" dirty="0"/>
            </a:br>
            <a:br>
              <a:rPr lang="en-CA" dirty="0"/>
            </a:br>
            <a:endParaRPr lang="en-US" dirty="0"/>
          </a:p>
        </p:txBody>
      </p:sp>
    </p:spTree>
    <p:extLst>
      <p:ext uri="{BB962C8B-B14F-4D97-AF65-F5344CB8AC3E}">
        <p14:creationId xmlns:p14="http://schemas.microsoft.com/office/powerpoint/2010/main" val="550434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3. Perceptual Categorization: Beer’s Simulated Agent</a:t>
            </a:r>
            <a:endParaRPr lang="en-CA" b="1"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In another of Beer’s studies, a simulated agent learned to distinguish between falling circles (to catch) and diamonds (to avoid) in a </a:t>
            </a:r>
            <a:r>
              <a:rPr lang="en-CA" sz="1800" b="1" i="0" u="none" strike="noStrike" dirty="0">
                <a:solidFill>
                  <a:srgbClr val="000000"/>
                </a:solidFill>
                <a:effectLst/>
                <a:latin typeface="Arial" panose="020B0604020202020204" pitchFamily="34" charset="0"/>
              </a:rPr>
              <a:t>2D environment</a:t>
            </a:r>
            <a:r>
              <a:rPr lang="en-CA" sz="1800" b="0" i="0" u="none" strike="noStrike" dirty="0">
                <a:solidFill>
                  <a:srgbClr val="000000"/>
                </a:solidFill>
                <a:effectLst/>
                <a:latin typeface="Arial" panose="020B0604020202020204" pitchFamily="34" charset="0"/>
              </a:rPr>
              <a:t>. Key points:</a:t>
            </a: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The agent used </a:t>
            </a:r>
            <a:r>
              <a:rPr lang="en-CA" sz="1800" b="1" i="0" u="none" strike="noStrike" dirty="0">
                <a:solidFill>
                  <a:srgbClr val="000000"/>
                </a:solidFill>
                <a:effectLst/>
                <a:latin typeface="Arial" panose="020B0604020202020204" pitchFamily="34" charset="0"/>
              </a:rPr>
              <a:t>active scanning</a:t>
            </a:r>
            <a:r>
              <a:rPr lang="en-CA" sz="1800" b="0" i="0" u="none" strike="noStrike" dirty="0">
                <a:solidFill>
                  <a:srgbClr val="000000"/>
                </a:solidFill>
                <a:effectLst/>
                <a:latin typeface="Arial" panose="020B0604020202020204" pitchFamily="34" charset="0"/>
              </a:rPr>
              <a:t> to enhance perception, moving left and right to discern object shapes despite low-resolution sensory input.</a:t>
            </a:r>
          </a:p>
          <a:p>
            <a:pPr marL="158750" indent="0" algn="l" rtl="0" fontAlgn="base">
              <a:spcBef>
                <a:spcPts val="0"/>
              </a:spcBef>
              <a:spcAft>
                <a:spcPts val="1200"/>
              </a:spcAft>
              <a:buFont typeface="Arial" panose="020B0604020202020204" pitchFamily="34" charset="0"/>
              <a:buNone/>
            </a:pPr>
            <a:r>
              <a:rPr lang="en-CA" sz="1800" b="0" i="0" u="none" strike="noStrike" dirty="0">
                <a:solidFill>
                  <a:srgbClr val="000000"/>
                </a:solidFill>
                <a:effectLst/>
                <a:latin typeface="Arial" panose="020B0604020202020204" pitchFamily="34" charset="0"/>
              </a:rPr>
              <a:t>This interaction of movement and perception challenges GOFAI’s view of perception as passive input processing.</a:t>
            </a: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Beer’s approach views </a:t>
            </a:r>
            <a:r>
              <a:rPr lang="en-CA" sz="1800" b="1" i="0" u="none" strike="noStrike" dirty="0">
                <a:solidFill>
                  <a:srgbClr val="000000"/>
                </a:solidFill>
                <a:effectLst/>
                <a:latin typeface="Arial" panose="020B0604020202020204" pitchFamily="34" charset="0"/>
              </a:rPr>
              <a:t>perception as action</a:t>
            </a:r>
            <a:r>
              <a:rPr lang="en-CA" sz="1800" b="0" i="0" u="none" strike="noStrike" dirty="0">
                <a:solidFill>
                  <a:srgbClr val="000000"/>
                </a:solidFill>
                <a:effectLst/>
                <a:latin typeface="Arial" panose="020B0604020202020204" pitchFamily="34" charset="0"/>
              </a:rPr>
              <a:t>, a process emerging from the </a:t>
            </a:r>
            <a:r>
              <a:rPr lang="en-CA" sz="1800" b="1" i="0" u="none" strike="noStrike" dirty="0">
                <a:solidFill>
                  <a:srgbClr val="000000"/>
                </a:solidFill>
                <a:effectLst/>
                <a:latin typeface="Arial" panose="020B0604020202020204" pitchFamily="34" charset="0"/>
              </a:rPr>
              <a:t>dynamic interaction</a:t>
            </a:r>
            <a:r>
              <a:rPr lang="en-CA" sz="1800" b="0" i="0" u="none" strike="noStrike" dirty="0">
                <a:solidFill>
                  <a:srgbClr val="000000"/>
                </a:solidFill>
                <a:effectLst/>
                <a:latin typeface="Arial" panose="020B0604020202020204" pitchFamily="34" charset="0"/>
              </a:rPr>
              <a:t> of brain, body, and environment. According to Beer, </a:t>
            </a:r>
            <a:r>
              <a:rPr lang="en-CA" sz="1800" b="1" i="0" u="none" strike="noStrike" dirty="0">
                <a:solidFill>
                  <a:srgbClr val="000000"/>
                </a:solidFill>
                <a:effectLst/>
                <a:latin typeface="Arial" panose="020B0604020202020204" pitchFamily="34" charset="0"/>
              </a:rPr>
              <a:t>behavior arises from these interactions</a:t>
            </a:r>
            <a:r>
              <a:rPr lang="en-CA" sz="1800" b="0" i="0" u="none" strike="noStrike" dirty="0">
                <a:solidFill>
                  <a:srgbClr val="000000"/>
                </a:solidFill>
                <a:effectLst/>
                <a:latin typeface="Arial" panose="020B0604020202020204" pitchFamily="34" charset="0"/>
              </a:rPr>
              <a:t> and cannot be isolated to any single component, supporting the DST view that cognitive processes unfold within a </a:t>
            </a:r>
            <a:r>
              <a:rPr lang="en-CA" sz="1800" b="1" i="0" u="none" strike="noStrike" dirty="0">
                <a:solidFill>
                  <a:srgbClr val="000000"/>
                </a:solidFill>
                <a:effectLst/>
                <a:latin typeface="Arial" panose="020B0604020202020204" pitchFamily="34" charset="0"/>
              </a:rPr>
              <a:t>situated, embodied context</a:t>
            </a:r>
            <a:r>
              <a:rPr lang="en-CA" sz="1800" b="0" i="0" u="none" strike="noStrike" dirty="0">
                <a:solidFill>
                  <a:srgbClr val="000000"/>
                </a:solidFill>
                <a:effectLst/>
                <a:latin typeface="Arial" panose="020B0604020202020204" pitchFamily="34" charset="0"/>
              </a:rPr>
              <a:t>.</a:t>
            </a:r>
            <a:endParaRPr lang="en-CA" b="0" i="0" u="none" strike="noStrike" dirty="0">
              <a:solidFill>
                <a:srgbClr val="000000"/>
              </a:solidFill>
              <a:effectLst/>
            </a:endParaRPr>
          </a:p>
          <a:p>
            <a:pPr marL="158750" indent="0">
              <a:buNone/>
            </a:pPr>
            <a:br>
              <a:rPr lang="en-CA" dirty="0"/>
            </a:br>
            <a:br>
              <a:rPr lang="en-CA" dirty="0"/>
            </a:br>
            <a:endParaRPr lang="en-US" dirty="0"/>
          </a:p>
        </p:txBody>
      </p:sp>
    </p:spTree>
    <p:extLst>
      <p:ext uri="{BB962C8B-B14F-4D97-AF65-F5344CB8AC3E}">
        <p14:creationId xmlns:p14="http://schemas.microsoft.com/office/powerpoint/2010/main" val="30355456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The Dynamical Approach to Situated Cognition</a:t>
            </a:r>
            <a:endParaRPr lang="en-CA" b="1"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Dynamical Systems Theory (DST) in cognitive science emphasizes both </a:t>
            </a:r>
            <a:r>
              <a:rPr lang="en-CA" sz="1800" b="1" i="0" u="none" strike="noStrike" dirty="0">
                <a:solidFill>
                  <a:srgbClr val="000000"/>
                </a:solidFill>
                <a:effectLst/>
                <a:latin typeface="Arial" panose="020B0604020202020204" pitchFamily="34" charset="0"/>
              </a:rPr>
              <a:t>temporal</a:t>
            </a:r>
            <a:r>
              <a:rPr lang="en-CA" sz="1800" b="0" i="0" u="none" strike="noStrike" dirty="0">
                <a:solidFill>
                  <a:srgbClr val="000000"/>
                </a:solidFill>
                <a:effectLst/>
                <a:latin typeface="Arial" panose="020B0604020202020204" pitchFamily="34" charset="0"/>
              </a:rPr>
              <a:t> and </a:t>
            </a:r>
            <a:r>
              <a:rPr lang="en-CA" sz="1800" b="1" i="0" u="none" strike="noStrike" dirty="0">
                <a:solidFill>
                  <a:srgbClr val="000000"/>
                </a:solidFill>
                <a:effectLst/>
                <a:latin typeface="Arial" panose="020B0604020202020204" pitchFamily="34" charset="0"/>
              </a:rPr>
              <a:t>environmental situatedness</a:t>
            </a:r>
            <a:r>
              <a:rPr lang="en-CA" sz="1800" b="0" i="0" u="none" strike="noStrike" dirty="0">
                <a:solidFill>
                  <a:srgbClr val="000000"/>
                </a:solidFill>
                <a:effectLst/>
                <a:latin typeface="Arial" panose="020B0604020202020204" pitchFamily="34" charset="0"/>
              </a:rPr>
              <a:t>. These two facets—cognition's temporal evolution and its embeddedness in physical surroundings—reflect a holistic view of cognition as </a:t>
            </a:r>
            <a:r>
              <a:rPr lang="en-CA" sz="1800" b="1" i="0" u="none" strike="noStrike" dirty="0">
                <a:solidFill>
                  <a:srgbClr val="000000"/>
                </a:solidFill>
                <a:effectLst/>
                <a:latin typeface="Arial" panose="020B0604020202020204" pitchFamily="34" charset="0"/>
              </a:rPr>
              <a:t>situated</a:t>
            </a:r>
            <a:r>
              <a:rPr lang="en-CA" sz="1800" b="0" i="0" u="none" strike="noStrike" dirty="0">
                <a:solidFill>
                  <a:srgbClr val="000000"/>
                </a:solidFill>
                <a:effectLst/>
                <a:latin typeface="Arial" panose="020B0604020202020204" pitchFamily="34" charset="0"/>
              </a:rPr>
              <a:t> within both time and space. Van Gelder (1995) highlights that cognitive processes are inseparable from the </a:t>
            </a:r>
            <a:r>
              <a:rPr lang="en-CA" sz="1800" b="1" i="0" u="none" strike="noStrike" dirty="0">
                <a:solidFill>
                  <a:srgbClr val="000000"/>
                </a:solidFill>
                <a:effectLst/>
                <a:latin typeface="Arial" panose="020B0604020202020204" pitchFamily="34" charset="0"/>
              </a:rPr>
              <a:t>brain, body, and environment</a:t>
            </a:r>
            <a:r>
              <a:rPr lang="en-CA" sz="1800" b="0" i="0" u="none" strike="noStrike" dirty="0">
                <a:solidFill>
                  <a:srgbClr val="000000"/>
                </a:solidFill>
                <a:effectLst/>
                <a:latin typeface="Arial" panose="020B0604020202020204" pitchFamily="34" charset="0"/>
              </a:rPr>
              <a:t>, which together demand a dynamical approach to fully understand their interconnectedness:</a:t>
            </a:r>
            <a:endParaRPr lang="en-CA" b="0" i="0" u="none" strike="noStrike" dirty="0">
              <a:solidFill>
                <a:srgbClr val="000000"/>
              </a:solidFill>
              <a:effectLst/>
            </a:endParaRPr>
          </a:p>
          <a:p>
            <a:pPr marL="82550" marR="38100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 a dynamical account of cognition promises to minimize difficulties in understanding how cognitive systems are real biological systems in constant, intimate dependence on, or interaction with, their surrounds.” (Van Gelder, 1995, p. 379)</a:t>
            </a:r>
            <a:endParaRPr lang="en-CA" b="0"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This approach recognizes that </a:t>
            </a:r>
            <a:r>
              <a:rPr lang="en-CA" sz="1800" b="1" i="0" u="none" strike="noStrike" dirty="0">
                <a:solidFill>
                  <a:srgbClr val="000000"/>
                </a:solidFill>
                <a:effectLst/>
                <a:latin typeface="Arial" panose="020B0604020202020204" pitchFamily="34" charset="0"/>
              </a:rPr>
              <a:t>time, body, and environment</a:t>
            </a:r>
            <a:r>
              <a:rPr lang="en-CA" sz="1800" b="0" i="0" u="none" strike="noStrike" dirty="0">
                <a:solidFill>
                  <a:srgbClr val="000000"/>
                </a:solidFill>
                <a:effectLst/>
                <a:latin typeface="Arial" panose="020B0604020202020204" pitchFamily="34" charset="0"/>
              </a:rPr>
              <a:t> are essential to cognition, extending beyond mere physical support to influence cognitive processes profoundly.</a:t>
            </a:r>
          </a:p>
          <a:p>
            <a:pPr marL="158750" indent="0" algn="l" rtl="0">
              <a:spcBef>
                <a:spcPts val="1200"/>
              </a:spcBef>
              <a:spcAft>
                <a:spcPts val="1200"/>
              </a:spcAft>
              <a:buNone/>
            </a:pPr>
            <a:endParaRPr lang="en-CA" b="0" i="0" u="none" strike="noStrike" dirty="0">
              <a:solidFill>
                <a:srgbClr val="000000"/>
              </a:solidFill>
              <a:effectLst/>
            </a:endParaRPr>
          </a:p>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The Practical and Theoretical Significance of Situated Cognition</a:t>
            </a:r>
            <a:endParaRPr lang="en-CA" b="1"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The </a:t>
            </a:r>
            <a:r>
              <a:rPr lang="en-CA" sz="1800" b="1" i="0" u="none" strike="noStrike" dirty="0">
                <a:solidFill>
                  <a:srgbClr val="000000"/>
                </a:solidFill>
                <a:effectLst/>
                <a:latin typeface="Arial" panose="020B0604020202020204" pitchFamily="34" charset="0"/>
              </a:rPr>
              <a:t>situated approach</a:t>
            </a:r>
            <a:r>
              <a:rPr lang="en-CA" sz="1800" b="0" i="0" u="none" strike="noStrike" dirty="0">
                <a:solidFill>
                  <a:srgbClr val="000000"/>
                </a:solidFill>
                <a:effectLst/>
                <a:latin typeface="Arial" panose="020B0604020202020204" pitchFamily="34" charset="0"/>
              </a:rPr>
              <a:t> suggests that cognition cannot be detached from the body or the environment in which it unfolds. Everyday practices—such as using diaries to supplement memory or counting on fingers—demonstrate how environment and physical interaction shape mental life. Brian Cantwell Smith (1999) captures this shift:</a:t>
            </a:r>
            <a:endParaRPr lang="en-CA" b="0" i="0" u="none" strike="noStrike" dirty="0">
              <a:solidFill>
                <a:srgbClr val="000000"/>
              </a:solidFill>
              <a:effectLst/>
            </a:endParaRPr>
          </a:p>
          <a:p>
            <a:pPr marL="82550" marR="38100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 intelligent human behaviour as engaged, socially and materially embodied activity, arising within the specific concrete details of particular (natural) settings, rather than as an abstract, detached, general-purpose process of logical or formal ratiocination.” (Smith, 1999, p. 769)</a:t>
            </a:r>
            <a:endParaRPr lang="en-CA" b="0"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This shift implies a </a:t>
            </a:r>
            <a:r>
              <a:rPr lang="en-CA" sz="1800" b="1" i="0" u="none" strike="noStrike" dirty="0">
                <a:solidFill>
                  <a:srgbClr val="000000"/>
                </a:solidFill>
                <a:effectLst/>
                <a:latin typeface="Arial" panose="020B0604020202020204" pitchFamily="34" charset="0"/>
              </a:rPr>
              <a:t>move away from traditional AI</a:t>
            </a:r>
            <a:r>
              <a:rPr lang="en-CA" sz="1800" b="0" i="0" u="none" strike="noStrike" dirty="0">
                <a:solidFill>
                  <a:srgbClr val="000000"/>
                </a:solidFill>
                <a:effectLst/>
                <a:latin typeface="Arial" panose="020B0604020202020204" pitchFamily="34" charset="0"/>
              </a:rPr>
              <a:t> approaches (like GOFAI) toward robotics and artificial life, where cognition is viewed as intrinsically linked to an agent’s body and surroundings.</a:t>
            </a:r>
          </a:p>
          <a:p>
            <a:pPr marL="158750" indent="0" algn="l" rtl="0">
              <a:spcBef>
                <a:spcPts val="1200"/>
              </a:spcBef>
              <a:spcAft>
                <a:spcPts val="1200"/>
              </a:spcAft>
              <a:buNone/>
            </a:pPr>
            <a:endParaRPr lang="en-CA" b="0" i="0" u="none" strike="noStrike" dirty="0">
              <a:solidFill>
                <a:srgbClr val="000000"/>
              </a:solidFill>
              <a:effectLst/>
            </a:endParaRPr>
          </a:p>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Situated Robotics and the Move Beyond GOFAI</a:t>
            </a:r>
            <a:endParaRPr lang="en-CA" b="1"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A significant movement within AI, often termed </a:t>
            </a:r>
            <a:r>
              <a:rPr lang="en-CA" sz="1800" b="1" i="0" u="none" strike="noStrike" dirty="0">
                <a:solidFill>
                  <a:srgbClr val="000000"/>
                </a:solidFill>
                <a:effectLst/>
                <a:latin typeface="Arial" panose="020B0604020202020204" pitchFamily="34" charset="0"/>
              </a:rPr>
              <a:t>‘situated’ or ‘behavior-based’ robotics</a:t>
            </a:r>
            <a:r>
              <a:rPr lang="en-CA" sz="1800" b="0" i="0" u="none" strike="noStrike" dirty="0">
                <a:solidFill>
                  <a:srgbClr val="000000"/>
                </a:solidFill>
                <a:effectLst/>
                <a:latin typeface="Arial" panose="020B0604020202020204" pitchFamily="34" charset="0"/>
              </a:rPr>
              <a:t>, emerges from this view of cognition as deeply interconnected with the world. Rodney Brooks (1991), a pioneer in this field, argues that AI made a misstep by focusing on logic and symbolic reasoning over embodied, low-level interactions with the environment. Brooks’ approach advocates for constructing simple, </a:t>
            </a:r>
            <a:r>
              <a:rPr lang="en-CA" sz="1800" b="1" i="0" u="none" strike="noStrike" dirty="0">
                <a:solidFill>
                  <a:srgbClr val="000000"/>
                </a:solidFill>
                <a:effectLst/>
                <a:latin typeface="Arial" panose="020B0604020202020204" pitchFamily="34" charset="0"/>
              </a:rPr>
              <a:t>low-level ‘creatures’</a:t>
            </a:r>
            <a:r>
              <a:rPr lang="en-CA" sz="1800" b="0" i="0" u="none" strike="noStrike" dirty="0">
                <a:solidFill>
                  <a:srgbClr val="000000"/>
                </a:solidFill>
                <a:effectLst/>
                <a:latin typeface="Arial" panose="020B0604020202020204" pitchFamily="34" charset="0"/>
              </a:rPr>
              <a:t> that interact with their surroundings in biologically realistic ways.</a:t>
            </a:r>
            <a:endParaRPr lang="en-CA" b="0" i="0" u="none" strike="noStrike" dirty="0">
              <a:solidFill>
                <a:srgbClr val="000000"/>
              </a:solidFill>
              <a:effectLst/>
            </a:endParaRPr>
          </a:p>
          <a:p>
            <a:pPr marL="158750" indent="0">
              <a:buNone/>
            </a:pPr>
            <a:r>
              <a:rPr lang="en-CA" sz="1800" b="0" i="0" u="none" strike="noStrike" dirty="0">
                <a:solidFill>
                  <a:srgbClr val="000000"/>
                </a:solidFill>
                <a:effectLst/>
                <a:latin typeface="Arial" panose="020B0604020202020204" pitchFamily="34" charset="0"/>
              </a:rPr>
              <a:t>This stance diverges starkly from classical AI approaches, which, influenced by the </a:t>
            </a:r>
            <a:r>
              <a:rPr lang="en-CA" sz="1800" b="1" i="0" u="none" strike="noStrike" dirty="0">
                <a:solidFill>
                  <a:srgbClr val="000000"/>
                </a:solidFill>
                <a:effectLst/>
                <a:latin typeface="Arial" panose="020B0604020202020204" pitchFamily="34" charset="0"/>
              </a:rPr>
              <a:t>Turing Machine</a:t>
            </a:r>
            <a:r>
              <a:rPr lang="en-CA" sz="1800" b="0" i="0" u="none" strike="noStrike" dirty="0">
                <a:solidFill>
                  <a:srgbClr val="000000"/>
                </a:solidFill>
                <a:effectLst/>
                <a:latin typeface="Arial" panose="020B0604020202020204" pitchFamily="34" charset="0"/>
              </a:rPr>
              <a:t> model, treated mind and cognition as abstract systems that could be separated from physical embodiment. While sensory and motor functions were acknowledged, traditional AI often saw these as secondary, </a:t>
            </a:r>
            <a:r>
              <a:rPr lang="en-CA" sz="1800" b="1" i="0" u="none" strike="noStrike" dirty="0">
                <a:solidFill>
                  <a:srgbClr val="000000"/>
                </a:solidFill>
                <a:effectLst/>
                <a:latin typeface="Arial" panose="020B0604020202020204" pitchFamily="34" charset="0"/>
              </a:rPr>
              <a:t>implementation details</a:t>
            </a:r>
            <a:r>
              <a:rPr lang="en-CA" sz="1800" b="0" i="0" u="none" strike="noStrike" dirty="0">
                <a:solidFill>
                  <a:srgbClr val="000000"/>
                </a:solidFill>
                <a:effectLst/>
                <a:latin typeface="Arial" panose="020B0604020202020204" pitchFamily="34" charset="0"/>
              </a:rPr>
              <a:t> rather than essential aspects of cognition.</a:t>
            </a:r>
            <a:endParaRPr lang="en-US" dirty="0"/>
          </a:p>
        </p:txBody>
      </p:sp>
    </p:spTree>
    <p:extLst>
      <p:ext uri="{BB962C8B-B14F-4D97-AF65-F5344CB8AC3E}">
        <p14:creationId xmlns:p14="http://schemas.microsoft.com/office/powerpoint/2010/main" val="14030609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The Dynamical Approach to Situated Cognition</a:t>
            </a:r>
            <a:endParaRPr lang="en-CA" b="1"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Dynamical Systems Theory (DST) in cognitive science emphasizes both </a:t>
            </a:r>
            <a:r>
              <a:rPr lang="en-CA" sz="1800" b="1" i="0" u="none" strike="noStrike" dirty="0">
                <a:solidFill>
                  <a:srgbClr val="000000"/>
                </a:solidFill>
                <a:effectLst/>
                <a:latin typeface="Arial" panose="020B0604020202020204" pitchFamily="34" charset="0"/>
              </a:rPr>
              <a:t>temporal</a:t>
            </a:r>
            <a:r>
              <a:rPr lang="en-CA" sz="1800" b="0" i="0" u="none" strike="noStrike" dirty="0">
                <a:solidFill>
                  <a:srgbClr val="000000"/>
                </a:solidFill>
                <a:effectLst/>
                <a:latin typeface="Arial" panose="020B0604020202020204" pitchFamily="34" charset="0"/>
              </a:rPr>
              <a:t> and </a:t>
            </a:r>
            <a:r>
              <a:rPr lang="en-CA" sz="1800" b="1" i="0" u="none" strike="noStrike" dirty="0">
                <a:solidFill>
                  <a:srgbClr val="000000"/>
                </a:solidFill>
                <a:effectLst/>
                <a:latin typeface="Arial" panose="020B0604020202020204" pitchFamily="34" charset="0"/>
              </a:rPr>
              <a:t>environmental situatedness</a:t>
            </a:r>
            <a:r>
              <a:rPr lang="en-CA" sz="1800" b="0" i="0" u="none" strike="noStrike" dirty="0">
                <a:solidFill>
                  <a:srgbClr val="000000"/>
                </a:solidFill>
                <a:effectLst/>
                <a:latin typeface="Arial" panose="020B0604020202020204" pitchFamily="34" charset="0"/>
              </a:rPr>
              <a:t>. These two facets—cognition's temporal evolution and its embeddedness in physical surroundings—reflect a holistic view of cognition as </a:t>
            </a:r>
            <a:r>
              <a:rPr lang="en-CA" sz="1800" b="1" i="0" u="none" strike="noStrike" dirty="0">
                <a:solidFill>
                  <a:srgbClr val="000000"/>
                </a:solidFill>
                <a:effectLst/>
                <a:latin typeface="Arial" panose="020B0604020202020204" pitchFamily="34" charset="0"/>
              </a:rPr>
              <a:t>situated</a:t>
            </a:r>
            <a:r>
              <a:rPr lang="en-CA" sz="1800" b="0" i="0" u="none" strike="noStrike" dirty="0">
                <a:solidFill>
                  <a:srgbClr val="000000"/>
                </a:solidFill>
                <a:effectLst/>
                <a:latin typeface="Arial" panose="020B0604020202020204" pitchFamily="34" charset="0"/>
              </a:rPr>
              <a:t> within both time and space. Van Gelder (1995) highlights that cognitive processes are inseparable from the </a:t>
            </a:r>
            <a:r>
              <a:rPr lang="en-CA" sz="1800" b="1" i="0" u="none" strike="noStrike" dirty="0">
                <a:solidFill>
                  <a:srgbClr val="000000"/>
                </a:solidFill>
                <a:effectLst/>
                <a:latin typeface="Arial" panose="020B0604020202020204" pitchFamily="34" charset="0"/>
              </a:rPr>
              <a:t>brain, body, and environment</a:t>
            </a:r>
            <a:r>
              <a:rPr lang="en-CA" sz="1800" b="0" i="0" u="none" strike="noStrike" dirty="0">
                <a:solidFill>
                  <a:srgbClr val="000000"/>
                </a:solidFill>
                <a:effectLst/>
                <a:latin typeface="Arial" panose="020B0604020202020204" pitchFamily="34" charset="0"/>
              </a:rPr>
              <a:t>, which together demand a dynamical approach to fully understand their interconnectedness:</a:t>
            </a:r>
            <a:endParaRPr lang="en-CA" b="0" i="0" u="none" strike="noStrike" dirty="0">
              <a:solidFill>
                <a:srgbClr val="000000"/>
              </a:solidFill>
              <a:effectLst/>
            </a:endParaRPr>
          </a:p>
          <a:p>
            <a:pPr marL="82550" marR="38100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 a dynamical account of cognition promises to minimize difficulties in understanding how cognitive systems are real biological systems in constant, intimate dependence on, or interaction with, their surrounds.” (Van Gelder, 1995, p. 379)</a:t>
            </a:r>
            <a:endParaRPr lang="en-CA" b="0"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This approach recognizes that </a:t>
            </a:r>
            <a:r>
              <a:rPr lang="en-CA" sz="1800" b="1" i="0" u="none" strike="noStrike" dirty="0">
                <a:solidFill>
                  <a:srgbClr val="000000"/>
                </a:solidFill>
                <a:effectLst/>
                <a:latin typeface="Arial" panose="020B0604020202020204" pitchFamily="34" charset="0"/>
              </a:rPr>
              <a:t>time, body, and environment</a:t>
            </a:r>
            <a:r>
              <a:rPr lang="en-CA" sz="1800" b="0" i="0" u="none" strike="noStrike" dirty="0">
                <a:solidFill>
                  <a:srgbClr val="000000"/>
                </a:solidFill>
                <a:effectLst/>
                <a:latin typeface="Arial" panose="020B0604020202020204" pitchFamily="34" charset="0"/>
              </a:rPr>
              <a:t> are essential to cognition, extending beyond mere physical support to influence cognitive processes profoundly.</a:t>
            </a:r>
          </a:p>
          <a:p>
            <a:pPr marL="158750" indent="0" algn="l" rtl="0">
              <a:spcBef>
                <a:spcPts val="1200"/>
              </a:spcBef>
              <a:spcAft>
                <a:spcPts val="1200"/>
              </a:spcAft>
              <a:buNone/>
            </a:pPr>
            <a:endParaRPr lang="en-CA" b="0" i="0" u="none" strike="noStrike" dirty="0">
              <a:solidFill>
                <a:srgbClr val="000000"/>
              </a:solidFill>
              <a:effectLst/>
            </a:endParaRPr>
          </a:p>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The Practical and Theoretical Significance of Situated Cognition</a:t>
            </a:r>
            <a:endParaRPr lang="en-CA" b="1"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The </a:t>
            </a:r>
            <a:r>
              <a:rPr lang="en-CA" sz="1800" b="1" i="0" u="none" strike="noStrike" dirty="0">
                <a:solidFill>
                  <a:srgbClr val="000000"/>
                </a:solidFill>
                <a:effectLst/>
                <a:latin typeface="Arial" panose="020B0604020202020204" pitchFamily="34" charset="0"/>
              </a:rPr>
              <a:t>situated approach</a:t>
            </a:r>
            <a:r>
              <a:rPr lang="en-CA" sz="1800" b="0" i="0" u="none" strike="noStrike" dirty="0">
                <a:solidFill>
                  <a:srgbClr val="000000"/>
                </a:solidFill>
                <a:effectLst/>
                <a:latin typeface="Arial" panose="020B0604020202020204" pitchFamily="34" charset="0"/>
              </a:rPr>
              <a:t> suggests that cognition cannot be detached from the body or the environment in which it unfolds. Everyday practices—such as using diaries to supplement memory or counting on fingers—demonstrate how environment and physical interaction shape mental life. Brian Cantwell Smith (1999) captures this shift:</a:t>
            </a:r>
            <a:endParaRPr lang="en-CA" b="0" i="0" u="none" strike="noStrike" dirty="0">
              <a:solidFill>
                <a:srgbClr val="000000"/>
              </a:solidFill>
              <a:effectLst/>
            </a:endParaRPr>
          </a:p>
          <a:p>
            <a:pPr marL="82550" marR="38100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 intelligent human behaviour as engaged, socially and materially embodied activity, arising within the specific concrete details of particular (natural) settings, rather than as an abstract, detached, general-purpose process of logical or formal ratiocination.” (Smith, 1999, p. 769)</a:t>
            </a:r>
            <a:endParaRPr lang="en-CA" b="0"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This shift implies a </a:t>
            </a:r>
            <a:r>
              <a:rPr lang="en-CA" sz="1800" b="1" i="0" u="none" strike="noStrike" dirty="0">
                <a:solidFill>
                  <a:srgbClr val="000000"/>
                </a:solidFill>
                <a:effectLst/>
                <a:latin typeface="Arial" panose="020B0604020202020204" pitchFamily="34" charset="0"/>
              </a:rPr>
              <a:t>move away from traditional AI</a:t>
            </a:r>
            <a:r>
              <a:rPr lang="en-CA" sz="1800" b="0" i="0" u="none" strike="noStrike" dirty="0">
                <a:solidFill>
                  <a:srgbClr val="000000"/>
                </a:solidFill>
                <a:effectLst/>
                <a:latin typeface="Arial" panose="020B0604020202020204" pitchFamily="34" charset="0"/>
              </a:rPr>
              <a:t> approaches (like GOFAI) toward robotics and artificial life, where cognition is viewed as intrinsically linked to an agent’s body and surroundings.</a:t>
            </a:r>
          </a:p>
          <a:p>
            <a:pPr marL="158750" indent="0" algn="l" rtl="0">
              <a:spcBef>
                <a:spcPts val="1200"/>
              </a:spcBef>
              <a:spcAft>
                <a:spcPts val="1200"/>
              </a:spcAft>
              <a:buNone/>
            </a:pPr>
            <a:endParaRPr lang="en-CA" b="0" i="0" u="none" strike="noStrike" dirty="0">
              <a:solidFill>
                <a:srgbClr val="000000"/>
              </a:solidFill>
              <a:effectLst/>
            </a:endParaRPr>
          </a:p>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Situated Robotics and the Move Beyond GOFAI</a:t>
            </a:r>
            <a:endParaRPr lang="en-CA" b="1"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A significant movement within AI, often termed </a:t>
            </a:r>
            <a:r>
              <a:rPr lang="en-CA" sz="1800" b="1" i="0" u="none" strike="noStrike" dirty="0">
                <a:solidFill>
                  <a:srgbClr val="000000"/>
                </a:solidFill>
                <a:effectLst/>
                <a:latin typeface="Arial" panose="020B0604020202020204" pitchFamily="34" charset="0"/>
              </a:rPr>
              <a:t>‘situated’ or ‘behavior-based’ robotics</a:t>
            </a:r>
            <a:r>
              <a:rPr lang="en-CA" sz="1800" b="0" i="0" u="none" strike="noStrike" dirty="0">
                <a:solidFill>
                  <a:srgbClr val="000000"/>
                </a:solidFill>
                <a:effectLst/>
                <a:latin typeface="Arial" panose="020B0604020202020204" pitchFamily="34" charset="0"/>
              </a:rPr>
              <a:t>, emerges from this view of cognition as deeply interconnected with the world. Rodney Brooks (1991), a pioneer in this field, argues that AI made a misstep by focusing on logic and symbolic reasoning over embodied, low-level interactions with the environment. Brooks’ approach advocates for constructing simple, </a:t>
            </a:r>
            <a:r>
              <a:rPr lang="en-CA" sz="1800" b="1" i="0" u="none" strike="noStrike" dirty="0">
                <a:solidFill>
                  <a:srgbClr val="000000"/>
                </a:solidFill>
                <a:effectLst/>
                <a:latin typeface="Arial" panose="020B0604020202020204" pitchFamily="34" charset="0"/>
              </a:rPr>
              <a:t>low-level ‘creatures’</a:t>
            </a:r>
            <a:r>
              <a:rPr lang="en-CA" sz="1800" b="0" i="0" u="none" strike="noStrike" dirty="0">
                <a:solidFill>
                  <a:srgbClr val="000000"/>
                </a:solidFill>
                <a:effectLst/>
                <a:latin typeface="Arial" panose="020B0604020202020204" pitchFamily="34" charset="0"/>
              </a:rPr>
              <a:t> that interact with their surroundings in biologically realistic ways.</a:t>
            </a:r>
            <a:endParaRPr lang="en-CA" b="0" i="0" u="none" strike="noStrike" dirty="0">
              <a:solidFill>
                <a:srgbClr val="000000"/>
              </a:solidFill>
              <a:effectLst/>
            </a:endParaRPr>
          </a:p>
          <a:p>
            <a:pPr marL="158750" indent="0">
              <a:buNone/>
            </a:pPr>
            <a:r>
              <a:rPr lang="en-CA" sz="1800" b="0" i="0" u="none" strike="noStrike" dirty="0">
                <a:solidFill>
                  <a:srgbClr val="000000"/>
                </a:solidFill>
                <a:effectLst/>
                <a:latin typeface="Arial" panose="020B0604020202020204" pitchFamily="34" charset="0"/>
              </a:rPr>
              <a:t>This stance diverges starkly from classical AI approaches, which, influenced by the </a:t>
            </a:r>
            <a:r>
              <a:rPr lang="en-CA" sz="1800" b="1" i="0" u="none" strike="noStrike" dirty="0">
                <a:solidFill>
                  <a:srgbClr val="000000"/>
                </a:solidFill>
                <a:effectLst/>
                <a:latin typeface="Arial" panose="020B0604020202020204" pitchFamily="34" charset="0"/>
              </a:rPr>
              <a:t>Turing Machine</a:t>
            </a:r>
            <a:r>
              <a:rPr lang="en-CA" sz="1800" b="0" i="0" u="none" strike="noStrike" dirty="0">
                <a:solidFill>
                  <a:srgbClr val="000000"/>
                </a:solidFill>
                <a:effectLst/>
                <a:latin typeface="Arial" panose="020B0604020202020204" pitchFamily="34" charset="0"/>
              </a:rPr>
              <a:t> model, treated mind and cognition as abstract systems that could be separated from physical embodiment. While sensory and motor functions were acknowledged, traditional AI often saw these as secondary, </a:t>
            </a:r>
            <a:r>
              <a:rPr lang="en-CA" sz="1800" b="1" i="0" u="none" strike="noStrike" dirty="0">
                <a:solidFill>
                  <a:srgbClr val="000000"/>
                </a:solidFill>
                <a:effectLst/>
                <a:latin typeface="Arial" panose="020B0604020202020204" pitchFamily="34" charset="0"/>
              </a:rPr>
              <a:t>implementation details</a:t>
            </a:r>
            <a:r>
              <a:rPr lang="en-CA" sz="1800" b="0" i="0" u="none" strike="noStrike" dirty="0">
                <a:solidFill>
                  <a:srgbClr val="000000"/>
                </a:solidFill>
                <a:effectLst/>
                <a:latin typeface="Arial" panose="020B0604020202020204" pitchFamily="34" charset="0"/>
              </a:rPr>
              <a:t> rather than essential aspects of cognition.</a:t>
            </a:r>
            <a:endParaRPr lang="en-US" dirty="0"/>
          </a:p>
        </p:txBody>
      </p:sp>
    </p:spTree>
    <p:extLst>
      <p:ext uri="{BB962C8B-B14F-4D97-AF65-F5344CB8AC3E}">
        <p14:creationId xmlns:p14="http://schemas.microsoft.com/office/powerpoint/2010/main" val="2772834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The Dynamical Approach to Situated Cognition</a:t>
            </a:r>
            <a:endParaRPr lang="en-CA" b="1"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Dynamical Systems Theory (DST) in cognitive science emphasizes both </a:t>
            </a:r>
            <a:r>
              <a:rPr lang="en-CA" sz="1800" b="1" i="0" u="none" strike="noStrike" dirty="0">
                <a:solidFill>
                  <a:srgbClr val="000000"/>
                </a:solidFill>
                <a:effectLst/>
                <a:latin typeface="Arial" panose="020B0604020202020204" pitchFamily="34" charset="0"/>
              </a:rPr>
              <a:t>temporal</a:t>
            </a:r>
            <a:r>
              <a:rPr lang="en-CA" sz="1800" b="0" i="0" u="none" strike="noStrike" dirty="0">
                <a:solidFill>
                  <a:srgbClr val="000000"/>
                </a:solidFill>
                <a:effectLst/>
                <a:latin typeface="Arial" panose="020B0604020202020204" pitchFamily="34" charset="0"/>
              </a:rPr>
              <a:t> and </a:t>
            </a:r>
            <a:r>
              <a:rPr lang="en-CA" sz="1800" b="1" i="0" u="none" strike="noStrike" dirty="0">
                <a:solidFill>
                  <a:srgbClr val="000000"/>
                </a:solidFill>
                <a:effectLst/>
                <a:latin typeface="Arial" panose="020B0604020202020204" pitchFamily="34" charset="0"/>
              </a:rPr>
              <a:t>environmental situatedness</a:t>
            </a:r>
            <a:r>
              <a:rPr lang="en-CA" sz="1800" b="0" i="0" u="none" strike="noStrike" dirty="0">
                <a:solidFill>
                  <a:srgbClr val="000000"/>
                </a:solidFill>
                <a:effectLst/>
                <a:latin typeface="Arial" panose="020B0604020202020204" pitchFamily="34" charset="0"/>
              </a:rPr>
              <a:t>. These two facets—cognition's temporal evolution and its embeddedness in physical surroundings—reflect a holistic view of cognition as </a:t>
            </a:r>
            <a:r>
              <a:rPr lang="en-CA" sz="1800" b="1" i="0" u="none" strike="noStrike" dirty="0">
                <a:solidFill>
                  <a:srgbClr val="000000"/>
                </a:solidFill>
                <a:effectLst/>
                <a:latin typeface="Arial" panose="020B0604020202020204" pitchFamily="34" charset="0"/>
              </a:rPr>
              <a:t>situated</a:t>
            </a:r>
            <a:r>
              <a:rPr lang="en-CA" sz="1800" b="0" i="0" u="none" strike="noStrike" dirty="0">
                <a:solidFill>
                  <a:srgbClr val="000000"/>
                </a:solidFill>
                <a:effectLst/>
                <a:latin typeface="Arial" panose="020B0604020202020204" pitchFamily="34" charset="0"/>
              </a:rPr>
              <a:t> within both time and space. Van Gelder (1995) highlights that cognitive processes are inseparable from the </a:t>
            </a:r>
            <a:r>
              <a:rPr lang="en-CA" sz="1800" b="1" i="0" u="none" strike="noStrike" dirty="0">
                <a:solidFill>
                  <a:srgbClr val="000000"/>
                </a:solidFill>
                <a:effectLst/>
                <a:latin typeface="Arial" panose="020B0604020202020204" pitchFamily="34" charset="0"/>
              </a:rPr>
              <a:t>brain, body, and environment</a:t>
            </a:r>
            <a:r>
              <a:rPr lang="en-CA" sz="1800" b="0" i="0" u="none" strike="noStrike" dirty="0">
                <a:solidFill>
                  <a:srgbClr val="000000"/>
                </a:solidFill>
                <a:effectLst/>
                <a:latin typeface="Arial" panose="020B0604020202020204" pitchFamily="34" charset="0"/>
              </a:rPr>
              <a:t>, which together demand a dynamical approach to fully understand their interconnectedness:</a:t>
            </a:r>
            <a:endParaRPr lang="en-CA" b="0" i="0" u="none" strike="noStrike" dirty="0">
              <a:solidFill>
                <a:srgbClr val="000000"/>
              </a:solidFill>
              <a:effectLst/>
            </a:endParaRPr>
          </a:p>
          <a:p>
            <a:pPr marL="82550" marR="38100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 a dynamical account of cognition promises to minimize difficulties in understanding how cognitive systems are real biological systems in constant, intimate dependence on, or interaction with, their surrounds.” (Van Gelder, 1995, p. 379)</a:t>
            </a:r>
            <a:endParaRPr lang="en-CA" b="0"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This approach recognizes that </a:t>
            </a:r>
            <a:r>
              <a:rPr lang="en-CA" sz="1800" b="1" i="0" u="none" strike="noStrike" dirty="0">
                <a:solidFill>
                  <a:srgbClr val="000000"/>
                </a:solidFill>
                <a:effectLst/>
                <a:latin typeface="Arial" panose="020B0604020202020204" pitchFamily="34" charset="0"/>
              </a:rPr>
              <a:t>time, body, and environment</a:t>
            </a:r>
            <a:r>
              <a:rPr lang="en-CA" sz="1800" b="0" i="0" u="none" strike="noStrike" dirty="0">
                <a:solidFill>
                  <a:srgbClr val="000000"/>
                </a:solidFill>
                <a:effectLst/>
                <a:latin typeface="Arial" panose="020B0604020202020204" pitchFamily="34" charset="0"/>
              </a:rPr>
              <a:t> are essential to cognition, extending beyond mere physical support to influence cognitive processes profoundly.</a:t>
            </a:r>
          </a:p>
          <a:p>
            <a:pPr marL="158750" indent="0" algn="l" rtl="0">
              <a:spcBef>
                <a:spcPts val="1200"/>
              </a:spcBef>
              <a:spcAft>
                <a:spcPts val="1200"/>
              </a:spcAft>
              <a:buNone/>
            </a:pPr>
            <a:endParaRPr lang="en-CA" b="0" i="0" u="none" strike="noStrike" dirty="0">
              <a:solidFill>
                <a:srgbClr val="000000"/>
              </a:solidFill>
              <a:effectLst/>
            </a:endParaRPr>
          </a:p>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The Practical and Theoretical Significance of Situated Cognition</a:t>
            </a:r>
            <a:endParaRPr lang="en-CA" b="1"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The </a:t>
            </a:r>
            <a:r>
              <a:rPr lang="en-CA" sz="1800" b="1" i="0" u="none" strike="noStrike" dirty="0">
                <a:solidFill>
                  <a:srgbClr val="000000"/>
                </a:solidFill>
                <a:effectLst/>
                <a:latin typeface="Arial" panose="020B0604020202020204" pitchFamily="34" charset="0"/>
              </a:rPr>
              <a:t>situated approach</a:t>
            </a:r>
            <a:r>
              <a:rPr lang="en-CA" sz="1800" b="0" i="0" u="none" strike="noStrike" dirty="0">
                <a:solidFill>
                  <a:srgbClr val="000000"/>
                </a:solidFill>
                <a:effectLst/>
                <a:latin typeface="Arial" panose="020B0604020202020204" pitchFamily="34" charset="0"/>
              </a:rPr>
              <a:t> suggests that cognition cannot be detached from the body or the environment in which it unfolds. Everyday practices—such as using diaries to supplement memory or counting on fingers—demonstrate how environment and physical interaction shape mental life. Brian Cantwell Smith (1999) captures this shift:</a:t>
            </a:r>
            <a:endParaRPr lang="en-CA" b="0" i="0" u="none" strike="noStrike" dirty="0">
              <a:solidFill>
                <a:srgbClr val="000000"/>
              </a:solidFill>
              <a:effectLst/>
            </a:endParaRPr>
          </a:p>
          <a:p>
            <a:pPr marL="82550" marR="38100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 intelligent human behaviour as engaged, socially and materially embodied activity, arising within the specific concrete details of particular (natural) settings, rather than as an abstract, detached, general-purpose process of logical or formal ratiocination.” (Smith, 1999, p. 769)</a:t>
            </a:r>
            <a:endParaRPr lang="en-CA" b="0"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This shift implies a </a:t>
            </a:r>
            <a:r>
              <a:rPr lang="en-CA" sz="1800" b="1" i="0" u="none" strike="noStrike" dirty="0">
                <a:solidFill>
                  <a:srgbClr val="000000"/>
                </a:solidFill>
                <a:effectLst/>
                <a:latin typeface="Arial" panose="020B0604020202020204" pitchFamily="34" charset="0"/>
              </a:rPr>
              <a:t>move away from traditional AI</a:t>
            </a:r>
            <a:r>
              <a:rPr lang="en-CA" sz="1800" b="0" i="0" u="none" strike="noStrike" dirty="0">
                <a:solidFill>
                  <a:srgbClr val="000000"/>
                </a:solidFill>
                <a:effectLst/>
                <a:latin typeface="Arial" panose="020B0604020202020204" pitchFamily="34" charset="0"/>
              </a:rPr>
              <a:t> approaches (like GOFAI) toward robotics and artificial life, where cognition is viewed as intrinsically linked to an agent’s body and surroundings.</a:t>
            </a:r>
          </a:p>
          <a:p>
            <a:pPr marL="158750" indent="0" algn="l" rtl="0">
              <a:spcBef>
                <a:spcPts val="1200"/>
              </a:spcBef>
              <a:spcAft>
                <a:spcPts val="1200"/>
              </a:spcAft>
              <a:buNone/>
            </a:pPr>
            <a:endParaRPr lang="en-CA" b="0" i="0" u="none" strike="noStrike" dirty="0">
              <a:solidFill>
                <a:srgbClr val="000000"/>
              </a:solidFill>
              <a:effectLst/>
            </a:endParaRPr>
          </a:p>
          <a:p>
            <a:pPr marL="158750" indent="0" algn="l" rtl="0">
              <a:spcBef>
                <a:spcPts val="1200"/>
              </a:spcBef>
              <a:spcAft>
                <a:spcPts val="200"/>
              </a:spcAft>
              <a:buNone/>
            </a:pPr>
            <a:r>
              <a:rPr lang="en-CA" sz="1800" b="1" i="0" u="none" strike="noStrike" dirty="0">
                <a:solidFill>
                  <a:srgbClr val="000000"/>
                </a:solidFill>
                <a:effectLst/>
                <a:latin typeface="Arial" panose="020B0604020202020204" pitchFamily="34" charset="0"/>
              </a:rPr>
              <a:t>Situated Robotics and the Move Beyond GOFAI</a:t>
            </a:r>
            <a:endParaRPr lang="en-CA" b="1" i="0" u="none" strike="noStrike" dirty="0">
              <a:solidFill>
                <a:srgbClr val="000000"/>
              </a:solidFill>
              <a:effectLst/>
            </a:endParaRPr>
          </a:p>
          <a:p>
            <a:pPr marL="158750" indent="0" algn="l" rtl="0">
              <a:spcBef>
                <a:spcPts val="1200"/>
              </a:spcBef>
              <a:spcAft>
                <a:spcPts val="1200"/>
              </a:spcAft>
              <a:buNone/>
            </a:pPr>
            <a:r>
              <a:rPr lang="en-CA" sz="1800" b="0" i="0" u="none" strike="noStrike" dirty="0">
                <a:solidFill>
                  <a:srgbClr val="000000"/>
                </a:solidFill>
                <a:effectLst/>
                <a:latin typeface="Arial" panose="020B0604020202020204" pitchFamily="34" charset="0"/>
              </a:rPr>
              <a:t>A significant movement within AI, often termed </a:t>
            </a:r>
            <a:r>
              <a:rPr lang="en-CA" sz="1800" b="1" i="0" u="none" strike="noStrike" dirty="0">
                <a:solidFill>
                  <a:srgbClr val="000000"/>
                </a:solidFill>
                <a:effectLst/>
                <a:latin typeface="Arial" panose="020B0604020202020204" pitchFamily="34" charset="0"/>
              </a:rPr>
              <a:t>‘situated’ or ‘behavior-based’ robotics</a:t>
            </a:r>
            <a:r>
              <a:rPr lang="en-CA" sz="1800" b="0" i="0" u="none" strike="noStrike" dirty="0">
                <a:solidFill>
                  <a:srgbClr val="000000"/>
                </a:solidFill>
                <a:effectLst/>
                <a:latin typeface="Arial" panose="020B0604020202020204" pitchFamily="34" charset="0"/>
              </a:rPr>
              <a:t>, emerges from this view of cognition as deeply interconnected with the world. Rodney Brooks (1991), a pioneer in this field, argues that AI made a misstep by focusing on logic and symbolic reasoning over embodied, low-level interactions with the environment. Brooks’ approach advocates for constructing simple, </a:t>
            </a:r>
            <a:r>
              <a:rPr lang="en-CA" sz="1800" b="1" i="0" u="none" strike="noStrike" dirty="0">
                <a:solidFill>
                  <a:srgbClr val="000000"/>
                </a:solidFill>
                <a:effectLst/>
                <a:latin typeface="Arial" panose="020B0604020202020204" pitchFamily="34" charset="0"/>
              </a:rPr>
              <a:t>low-level ‘creatures’</a:t>
            </a:r>
            <a:r>
              <a:rPr lang="en-CA" sz="1800" b="0" i="0" u="none" strike="noStrike" dirty="0">
                <a:solidFill>
                  <a:srgbClr val="000000"/>
                </a:solidFill>
                <a:effectLst/>
                <a:latin typeface="Arial" panose="020B0604020202020204" pitchFamily="34" charset="0"/>
              </a:rPr>
              <a:t> that interact with their surroundings in biologically realistic ways.</a:t>
            </a:r>
            <a:endParaRPr lang="en-CA" b="0" i="0" u="none" strike="noStrike" dirty="0">
              <a:solidFill>
                <a:srgbClr val="000000"/>
              </a:solidFill>
              <a:effectLst/>
            </a:endParaRPr>
          </a:p>
          <a:p>
            <a:pPr marL="158750" indent="0">
              <a:buNone/>
            </a:pPr>
            <a:r>
              <a:rPr lang="en-CA" sz="1800" b="0" i="0" u="none" strike="noStrike" dirty="0">
                <a:solidFill>
                  <a:srgbClr val="000000"/>
                </a:solidFill>
                <a:effectLst/>
                <a:latin typeface="Arial" panose="020B0604020202020204" pitchFamily="34" charset="0"/>
              </a:rPr>
              <a:t>This stance diverges starkly from classical AI approaches, which, influenced by the </a:t>
            </a:r>
            <a:r>
              <a:rPr lang="en-CA" sz="1800" b="1" i="0" u="none" strike="noStrike" dirty="0">
                <a:solidFill>
                  <a:srgbClr val="000000"/>
                </a:solidFill>
                <a:effectLst/>
                <a:latin typeface="Arial" panose="020B0604020202020204" pitchFamily="34" charset="0"/>
              </a:rPr>
              <a:t>Turing Machine</a:t>
            </a:r>
            <a:r>
              <a:rPr lang="en-CA" sz="1800" b="0" i="0" u="none" strike="noStrike" dirty="0">
                <a:solidFill>
                  <a:srgbClr val="000000"/>
                </a:solidFill>
                <a:effectLst/>
                <a:latin typeface="Arial" panose="020B0604020202020204" pitchFamily="34" charset="0"/>
              </a:rPr>
              <a:t> model, treated mind and cognition as abstract systems that could be separated from physical embodiment. While sensory and motor functions were acknowledged, traditional AI often saw these as secondary, </a:t>
            </a:r>
            <a:r>
              <a:rPr lang="en-CA" sz="1800" b="1" i="0" u="none" strike="noStrike" dirty="0">
                <a:solidFill>
                  <a:srgbClr val="000000"/>
                </a:solidFill>
                <a:effectLst/>
                <a:latin typeface="Arial" panose="020B0604020202020204" pitchFamily="34" charset="0"/>
              </a:rPr>
              <a:t>implementation details</a:t>
            </a:r>
            <a:r>
              <a:rPr lang="en-CA" sz="1800" b="0" i="0" u="none" strike="noStrike" dirty="0">
                <a:solidFill>
                  <a:srgbClr val="000000"/>
                </a:solidFill>
                <a:effectLst/>
                <a:latin typeface="Arial" panose="020B0604020202020204" pitchFamily="34" charset="0"/>
              </a:rPr>
              <a:t> rather than essential aspects of cognition.</a:t>
            </a:r>
            <a:endParaRPr lang="en-US" dirty="0"/>
          </a:p>
        </p:txBody>
      </p:sp>
    </p:spTree>
    <p:extLst>
      <p:ext uri="{BB962C8B-B14F-4D97-AF65-F5344CB8AC3E}">
        <p14:creationId xmlns:p14="http://schemas.microsoft.com/office/powerpoint/2010/main" val="36023516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876dda551a_2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2876dda551a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505098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 name="Shape 613"/>
          <p:cNvSpPr>
            <a:spLocks noGrp="1" noRot="1" noChangeAspect="1"/>
          </p:cNvSpPr>
          <p:nvPr>
            <p:ph type="sldImg"/>
          </p:nvPr>
        </p:nvSpPr>
        <p:spPr>
          <a:prstGeom prst="rect">
            <a:avLst/>
          </a:prstGeom>
        </p:spPr>
        <p:txBody>
          <a:bodyPr/>
          <a:lstStyle/>
          <a:p>
            <a:endParaRPr/>
          </a:p>
        </p:txBody>
      </p:sp>
      <p:sp>
        <p:nvSpPr>
          <p:cNvPr id="614" name="Shape 614"/>
          <p:cNvSpPr>
            <a:spLocks noGrp="1"/>
          </p:cNvSpPr>
          <p:nvPr>
            <p:ph type="body" sz="quarter" idx="1"/>
          </p:nvPr>
        </p:nvSpPr>
        <p:spPr>
          <a:prstGeom prst="rect">
            <a:avLst/>
          </a:prstGeom>
        </p:spPr>
        <p:txBody>
          <a:bodyPr/>
          <a:lstStyle/>
          <a:p>
            <a:r>
              <a:t>From around the turn of the century science fiction has been fascinated with the birth of artificial general intelligence. And it seemed to many early thinkers and dreamers that AGI was right around the corner… </a:t>
            </a:r>
          </a:p>
          <a:p>
            <a:endParaRPr/>
          </a:p>
          <a:p>
            <a:r>
              <a:t>Why are still waiting….</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 name="Shape 620"/>
          <p:cNvSpPr>
            <a:spLocks noGrp="1" noRot="1" noChangeAspect="1"/>
          </p:cNvSpPr>
          <p:nvPr>
            <p:ph type="sldImg"/>
          </p:nvPr>
        </p:nvSpPr>
        <p:spPr>
          <a:prstGeom prst="rect">
            <a:avLst/>
          </a:prstGeom>
        </p:spPr>
        <p:txBody>
          <a:bodyPr/>
          <a:lstStyle/>
          <a:p>
            <a:endParaRPr/>
          </a:p>
        </p:txBody>
      </p:sp>
      <p:sp>
        <p:nvSpPr>
          <p:cNvPr id="621" name="Shape 621"/>
          <p:cNvSpPr>
            <a:spLocks noGrp="1"/>
          </p:cNvSpPr>
          <p:nvPr>
            <p:ph type="body" sz="quarter" idx="1"/>
          </p:nvPr>
        </p:nvSpPr>
        <p:spPr>
          <a:prstGeom prst="rect">
            <a:avLst/>
          </a:prstGeom>
        </p:spPr>
        <p:txBody>
          <a:bodyPr/>
          <a:lstStyle/>
          <a:p>
            <a:r>
              <a:t>One possible reason is that we have been chasing the wrong idea when it comes to intelligence.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 name="Shape 638"/>
          <p:cNvSpPr>
            <a:spLocks noGrp="1" noRot="1" noChangeAspect="1"/>
          </p:cNvSpPr>
          <p:nvPr>
            <p:ph type="sldImg"/>
          </p:nvPr>
        </p:nvSpPr>
        <p:spPr>
          <a:xfrm>
            <a:off x="381000" y="685800"/>
            <a:ext cx="6096000" cy="3429000"/>
          </a:xfrm>
          <a:prstGeom prst="rect">
            <a:avLst/>
          </a:prstGeom>
        </p:spPr>
        <p:txBody>
          <a:bodyPr/>
          <a:lstStyle/>
          <a:p>
            <a:endParaRPr/>
          </a:p>
        </p:txBody>
      </p:sp>
      <p:sp>
        <p:nvSpPr>
          <p:cNvPr id="639" name="Shape 639"/>
          <p:cNvSpPr>
            <a:spLocks noGrp="1"/>
          </p:cNvSpPr>
          <p:nvPr>
            <p:ph type="body" sz="quarter" idx="1"/>
          </p:nvPr>
        </p:nvSpPr>
        <p:spPr>
          <a:prstGeom prst="rect">
            <a:avLst/>
          </a:prstGeom>
        </p:spPr>
        <p:txBody>
          <a:bodyPr/>
          <a:lstStyle/>
          <a:p>
            <a:r>
              <a:t>If you think the mind is just a logical device with memory - then what might be missing is just more data.</a:t>
            </a:r>
          </a:p>
          <a:p>
            <a:endParaRPr/>
          </a:p>
          <a:p>
            <a:r>
              <a:t>The CYC project invested something like 100 years of work hours inputting logical information into their AI, expected that with enough data intelligence would emerge. But it didn’t.</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 name="Shape 644"/>
          <p:cNvSpPr>
            <a:spLocks noGrp="1" noRot="1" noChangeAspect="1"/>
          </p:cNvSpPr>
          <p:nvPr>
            <p:ph type="sldImg"/>
          </p:nvPr>
        </p:nvSpPr>
        <p:spPr>
          <a:xfrm>
            <a:off x="381000" y="685800"/>
            <a:ext cx="6096000" cy="3429000"/>
          </a:xfrm>
          <a:prstGeom prst="rect">
            <a:avLst/>
          </a:prstGeom>
        </p:spPr>
        <p:txBody>
          <a:bodyPr/>
          <a:lstStyle/>
          <a:p>
            <a:endParaRPr/>
          </a:p>
        </p:txBody>
      </p:sp>
      <p:sp>
        <p:nvSpPr>
          <p:cNvPr id="645" name="Shape 645"/>
          <p:cNvSpPr>
            <a:spLocks noGrp="1"/>
          </p:cNvSpPr>
          <p:nvPr>
            <p:ph type="body" sz="quarter" idx="1"/>
          </p:nvPr>
        </p:nvSpPr>
        <p:spPr>
          <a:prstGeom prst="rect">
            <a:avLst/>
          </a:prstGeom>
        </p:spPr>
        <p:txBody>
          <a:bodyPr/>
          <a:lstStyle/>
          <a:p>
            <a:r>
              <a:t>One reason that might be the case is that intelligence isn’t about more logical data, but rather might be built up from more fundamental - and embodied - pieces.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 name="Shape 649"/>
          <p:cNvSpPr>
            <a:spLocks noGrp="1" noRot="1" noChangeAspect="1"/>
          </p:cNvSpPr>
          <p:nvPr>
            <p:ph type="sldImg"/>
          </p:nvPr>
        </p:nvSpPr>
        <p:spPr>
          <a:prstGeom prst="rect">
            <a:avLst/>
          </a:prstGeom>
        </p:spPr>
        <p:txBody>
          <a:bodyPr/>
          <a:lstStyle/>
          <a:p>
            <a:endParaRPr/>
          </a:p>
        </p:txBody>
      </p:sp>
      <p:sp>
        <p:nvSpPr>
          <p:cNvPr id="650" name="Shape 650"/>
          <p:cNvSpPr>
            <a:spLocks noGrp="1"/>
          </p:cNvSpPr>
          <p:nvPr>
            <p:ph type="body" sz="quarter" idx="1"/>
          </p:nvPr>
        </p:nvSpPr>
        <p:spPr>
          <a:prstGeom prst="rect">
            <a:avLst/>
          </a:prstGeom>
        </p:spPr>
        <p:txBody>
          <a:bodyPr/>
          <a:lstStyle/>
          <a:p>
            <a:pPr>
              <a:defRPr sz="1500"/>
            </a:pPr>
            <a:r>
              <a:t>There is a long history of interaction between the construction of robotics and questions about what is cognition and intelligence? </a:t>
            </a:r>
          </a:p>
          <a:p>
            <a:pPr>
              <a:defRPr sz="1500"/>
            </a:pPr>
            <a:endParaRPr/>
          </a:p>
          <a:p>
            <a:pPr>
              <a:defRPr sz="1500"/>
            </a:pPr>
            <a:r>
              <a:t>This weeks set of videos will introduce some of that dialogue, and with it flesh out further why we might think that the body - including our behaviours, our sensing, and maybe even the environment might be considered constitutive parts of the cognitive machinery.</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 name="Shape 655"/>
          <p:cNvSpPr>
            <a:spLocks noGrp="1" noRot="1" noChangeAspect="1"/>
          </p:cNvSpPr>
          <p:nvPr>
            <p:ph type="sldImg"/>
          </p:nvPr>
        </p:nvSpPr>
        <p:spPr>
          <a:xfrm>
            <a:off x="381000" y="685800"/>
            <a:ext cx="6096000" cy="3429000"/>
          </a:xfrm>
          <a:prstGeom prst="rect">
            <a:avLst/>
          </a:prstGeom>
        </p:spPr>
        <p:txBody>
          <a:bodyPr/>
          <a:lstStyle/>
          <a:p>
            <a:endParaRPr/>
          </a:p>
        </p:txBody>
      </p:sp>
      <p:sp>
        <p:nvSpPr>
          <p:cNvPr id="656" name="Shape 656"/>
          <p:cNvSpPr>
            <a:spLocks noGrp="1"/>
          </p:cNvSpPr>
          <p:nvPr>
            <p:ph type="body" sz="quarter" idx="1"/>
          </p:nvPr>
        </p:nvSpPr>
        <p:spPr>
          <a:prstGeom prst="rect">
            <a:avLst/>
          </a:prstGeom>
        </p:spPr>
        <p:txBody>
          <a:bodyPr/>
          <a:lstStyle/>
          <a:p>
            <a:r>
              <a:t>Let’s start with “Shakey”…. Shakey was one of the first computer controlled robots, built at MIT. </a:t>
            </a:r>
          </a:p>
          <a:p>
            <a:endParaRPr/>
          </a:p>
          <a:p>
            <a:r>
              <a:t>Shakey was able to manipulate various shaped blocks in the room it was in. To do so, it would scan the room, identify the objects, devise plan of how it needed to move to manipulate the objects, and then carried out that program.</a:t>
            </a:r>
          </a:p>
          <a:p>
            <a:endParaRPr/>
          </a:p>
          <a:p>
            <a:r>
              <a:t>This could take hours to achieve.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 name="Shape 660"/>
          <p:cNvSpPr>
            <a:spLocks noGrp="1" noRot="1" noChangeAspect="1"/>
          </p:cNvSpPr>
          <p:nvPr>
            <p:ph type="sldImg"/>
          </p:nvPr>
        </p:nvSpPr>
        <p:spPr>
          <a:xfrm>
            <a:off x="381000" y="685800"/>
            <a:ext cx="6096000" cy="3429000"/>
          </a:xfrm>
          <a:prstGeom prst="rect">
            <a:avLst/>
          </a:prstGeom>
        </p:spPr>
        <p:txBody>
          <a:bodyPr/>
          <a:lstStyle/>
          <a:p>
            <a:endParaRPr/>
          </a:p>
        </p:txBody>
      </p:sp>
      <p:sp>
        <p:nvSpPr>
          <p:cNvPr id="661" name="Shape 661"/>
          <p:cNvSpPr>
            <a:spLocks noGrp="1"/>
          </p:cNvSpPr>
          <p:nvPr>
            <p:ph type="body" sz="quarter" idx="1"/>
          </p:nvPr>
        </p:nvSpPr>
        <p:spPr>
          <a:prstGeom prst="rect">
            <a:avLst/>
          </a:prstGeom>
        </p:spPr>
        <p:txBody>
          <a:bodyPr/>
          <a:lstStyle/>
          <a:p>
            <a:r>
              <a:t>Was Shakey embodied? Yes, but not in a very interesting way.</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2" name="Shape 682"/>
          <p:cNvSpPr>
            <a:spLocks noGrp="1" noRot="1" noChangeAspect="1"/>
          </p:cNvSpPr>
          <p:nvPr>
            <p:ph type="sldImg"/>
          </p:nvPr>
        </p:nvSpPr>
        <p:spPr>
          <a:prstGeom prst="rect">
            <a:avLst/>
          </a:prstGeom>
        </p:spPr>
        <p:txBody>
          <a:bodyPr/>
          <a:lstStyle/>
          <a:p>
            <a:endParaRPr/>
          </a:p>
        </p:txBody>
      </p:sp>
      <p:sp>
        <p:nvSpPr>
          <p:cNvPr id="683" name="Shape 683"/>
          <p:cNvSpPr>
            <a:spLocks noGrp="1"/>
          </p:cNvSpPr>
          <p:nvPr>
            <p:ph type="body" sz="quarter" idx="1"/>
          </p:nvPr>
        </p:nvSpPr>
        <p:spPr>
          <a:prstGeom prst="rect">
            <a:avLst/>
          </a:prstGeom>
        </p:spPr>
        <p:txBody>
          <a:bodyPr/>
          <a:lstStyle/>
          <a:p>
            <a:r>
              <a:t>Shakey is a good example of design based on a theory of cognition. That theory, sometimes refereed to as the classical sandwich sees cognition as squished between sensory inputs on one side and actions on the other. </a:t>
            </a:r>
          </a:p>
          <a:p>
            <a:endParaRPr/>
          </a:p>
          <a:p>
            <a:r>
              <a:t>All of the interesting “mind” stuff is happening inside the bubble…</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 name="Shape 696"/>
          <p:cNvSpPr>
            <a:spLocks noGrp="1" noRot="1" noChangeAspect="1"/>
          </p:cNvSpPr>
          <p:nvPr>
            <p:ph type="sldImg"/>
          </p:nvPr>
        </p:nvSpPr>
        <p:spPr>
          <a:prstGeom prst="rect">
            <a:avLst/>
          </a:prstGeom>
        </p:spPr>
        <p:txBody>
          <a:bodyPr/>
          <a:lstStyle/>
          <a:p>
            <a:endParaRPr/>
          </a:p>
        </p:txBody>
      </p:sp>
      <p:sp>
        <p:nvSpPr>
          <p:cNvPr id="697" name="Shape 697"/>
          <p:cNvSpPr>
            <a:spLocks noGrp="1"/>
          </p:cNvSpPr>
          <p:nvPr>
            <p:ph type="body" sz="quarter" idx="1"/>
          </p:nvPr>
        </p:nvSpPr>
        <p:spPr>
          <a:prstGeom prst="rect">
            <a:avLst/>
          </a:prstGeom>
        </p:spPr>
        <p:txBody>
          <a:bodyPr/>
          <a:lstStyle/>
          <a:p>
            <a:r>
              <a:t>So as you saw - sort of - Hebert moves around the MIT lab collecting cans. </a:t>
            </a:r>
          </a:p>
          <a:p>
            <a:endParaRPr/>
          </a:p>
          <a:p>
            <a:r>
              <a:t>Notice right off the bat that Herbert can do this without hours of planning like Shakey - so this is already a major step up!</a:t>
            </a:r>
          </a:p>
          <a:p>
            <a:endParaRPr/>
          </a:p>
          <a:p>
            <a:r>
              <a:t>Herbert accomplishes this via a series of relatively independent behavioural routines running in tandem.</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 name="Shape 714"/>
          <p:cNvSpPr>
            <a:spLocks noGrp="1" noRot="1" noChangeAspect="1"/>
          </p:cNvSpPr>
          <p:nvPr>
            <p:ph type="sldImg"/>
          </p:nvPr>
        </p:nvSpPr>
        <p:spPr>
          <a:prstGeom prst="rect">
            <a:avLst/>
          </a:prstGeom>
        </p:spPr>
        <p:txBody>
          <a:bodyPr/>
          <a:lstStyle/>
          <a:p>
            <a:endParaRPr/>
          </a:p>
        </p:txBody>
      </p:sp>
      <p:sp>
        <p:nvSpPr>
          <p:cNvPr id="715" name="Shape 715"/>
          <p:cNvSpPr>
            <a:spLocks noGrp="1"/>
          </p:cNvSpPr>
          <p:nvPr>
            <p:ph type="body" sz="quarter" idx="1"/>
          </p:nvPr>
        </p:nvSpPr>
        <p:spPr>
          <a:prstGeom prst="rect">
            <a:avLst/>
          </a:prstGeom>
        </p:spPr>
        <p:txBody>
          <a:bodyPr/>
          <a:lstStyle/>
          <a:p>
            <a:pPr>
              <a:defRPr sz="1500"/>
            </a:pPr>
            <a:r>
              <a:t>In a subsumption architecture, there are several “layers” of circuitry each of which offers a complete route from input to motor action. </a:t>
            </a:r>
          </a:p>
          <a:p>
            <a:pPr>
              <a:defRPr sz="1500"/>
            </a:pPr>
            <a:endParaRPr/>
          </a:p>
          <a:p>
            <a:pPr>
              <a:defRPr sz="1500"/>
            </a:pPr>
            <a:r>
              <a:t>Each layer is, if you like, functionally equivalent to a simple whole robot, capable of performing just one task. </a:t>
            </a:r>
          </a:p>
          <a:p>
            <a:pPr>
              <a:defRPr sz="1500"/>
            </a:pPr>
            <a:endParaRPr/>
          </a:p>
          <a:p>
            <a:pPr>
              <a:defRPr sz="1500"/>
            </a:pPr>
            <a:r>
              <a:t>Coordination in this sort of architecture occurs through the transmission of simple signals that turn one device on or off when another achieves a certain state…</a:t>
            </a:r>
          </a:p>
          <a:p>
            <a:pPr>
              <a:defRPr sz="1500"/>
            </a:pPr>
            <a:endParaRPr/>
          </a:p>
          <a:p>
            <a:pPr>
              <a:defRPr sz="1500"/>
            </a:pPr>
            <a:r>
              <a:t>For example: when the wheels stop, grasping begins…</a:t>
            </a:r>
          </a:p>
          <a:p>
            <a:pPr>
              <a:defRPr sz="1500"/>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876dda551a_2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2876dda551a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979851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1" name="Shape 751"/>
          <p:cNvSpPr>
            <a:spLocks noGrp="1" noRot="1" noChangeAspect="1"/>
          </p:cNvSpPr>
          <p:nvPr>
            <p:ph type="sldImg"/>
          </p:nvPr>
        </p:nvSpPr>
        <p:spPr>
          <a:prstGeom prst="rect">
            <a:avLst/>
          </a:prstGeom>
        </p:spPr>
        <p:txBody>
          <a:bodyPr/>
          <a:lstStyle/>
          <a:p>
            <a:endParaRPr/>
          </a:p>
        </p:txBody>
      </p:sp>
      <p:sp>
        <p:nvSpPr>
          <p:cNvPr id="752" name="Shape 752"/>
          <p:cNvSpPr>
            <a:spLocks noGrp="1"/>
          </p:cNvSpPr>
          <p:nvPr>
            <p:ph type="body" sz="quarter" idx="1"/>
          </p:nvPr>
        </p:nvSpPr>
        <p:spPr>
          <a:prstGeom prst="rect">
            <a:avLst/>
          </a:prstGeom>
        </p:spPr>
        <p:txBody>
          <a:bodyPr/>
          <a:lstStyle>
            <a:lvl1pPr>
              <a:defRPr>
                <a:latin typeface="Arial"/>
                <a:ea typeface="Arial"/>
                <a:cs typeface="Arial"/>
                <a:sym typeface="Arial"/>
              </a:defRPr>
            </a:lvl1pPr>
          </a:lstStyle>
          <a:p>
            <a:r>
              <a:t>ASIMO is a marvellous piece of kit, but clunky in some ways that might turn out to be revealing/ a clue comes from the rather large amount of energy it needs to move around/</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 name="Shape 758"/>
          <p:cNvSpPr>
            <a:spLocks noGrp="1" noRot="1" noChangeAspect="1"/>
          </p:cNvSpPr>
          <p:nvPr>
            <p:ph type="sldImg"/>
          </p:nvPr>
        </p:nvSpPr>
        <p:spPr>
          <a:xfrm>
            <a:off x="381000" y="685800"/>
            <a:ext cx="6096000" cy="3429000"/>
          </a:xfrm>
          <a:prstGeom prst="rect">
            <a:avLst/>
          </a:prstGeom>
        </p:spPr>
        <p:txBody>
          <a:bodyPr/>
          <a:lstStyle/>
          <a:p>
            <a:endParaRPr/>
          </a:p>
        </p:txBody>
      </p:sp>
      <p:sp>
        <p:nvSpPr>
          <p:cNvPr id="759" name="Shape 759"/>
          <p:cNvSpPr>
            <a:spLocks noGrp="1"/>
          </p:cNvSpPr>
          <p:nvPr>
            <p:ph type="body" sz="quarter" idx="1"/>
          </p:nvPr>
        </p:nvSpPr>
        <p:spPr>
          <a:prstGeom prst="rect">
            <a:avLst/>
          </a:prstGeom>
        </p:spPr>
        <p:txBody>
          <a:bodyPr/>
          <a:lstStyle/>
          <a:p>
            <a:pPr>
              <a:defRPr>
                <a:latin typeface="Arial"/>
                <a:ea typeface="Arial"/>
                <a:cs typeface="Arial"/>
                <a:sym typeface="Arial"/>
              </a:defRPr>
            </a:pPr>
            <a:r>
              <a:t>ASIMOS body, like SHAKEYS, is primarily just one more problem space to be managed - every join needs a whole host of computations to do its thing…</a:t>
            </a:r>
          </a:p>
          <a:p>
            <a:pPr>
              <a:defRPr>
                <a:latin typeface="Arial"/>
                <a:ea typeface="Arial"/>
                <a:cs typeface="Arial"/>
                <a:sym typeface="Arial"/>
              </a:defRPr>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 name="Shape 762"/>
          <p:cNvSpPr>
            <a:spLocks noGrp="1" noRot="1" noChangeAspect="1"/>
          </p:cNvSpPr>
          <p:nvPr>
            <p:ph type="sldImg"/>
          </p:nvPr>
        </p:nvSpPr>
        <p:spPr>
          <a:prstGeom prst="rect">
            <a:avLst/>
          </a:prstGeom>
        </p:spPr>
        <p:txBody>
          <a:bodyPr/>
          <a:lstStyle/>
          <a:p>
            <a:endParaRPr/>
          </a:p>
        </p:txBody>
      </p:sp>
      <p:sp>
        <p:nvSpPr>
          <p:cNvPr id="763" name="Shape 763"/>
          <p:cNvSpPr>
            <a:spLocks noGrp="1"/>
          </p:cNvSpPr>
          <p:nvPr>
            <p:ph type="body" sz="quarter" idx="1"/>
          </p:nvPr>
        </p:nvSpPr>
        <p:spPr>
          <a:prstGeom prst="rect">
            <a:avLst/>
          </a:prstGeom>
        </p:spPr>
        <p:txBody>
          <a:bodyPr/>
          <a:lstStyle>
            <a:lvl1pPr>
              <a:defRPr>
                <a:latin typeface="Arial"/>
                <a:ea typeface="Arial"/>
                <a:cs typeface="Arial"/>
                <a:sym typeface="Arial"/>
              </a:defRPr>
            </a:lvl1pPr>
          </a:lstStyle>
          <a:p>
            <a:r>
              <a:t>HERE’S A CUTE ANIMATION OF A PDW WALKING DOWN A GENTLE SLOPE</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 name="Shape 780"/>
          <p:cNvSpPr>
            <a:spLocks noGrp="1" noRot="1" noChangeAspect="1"/>
          </p:cNvSpPr>
          <p:nvPr>
            <p:ph type="sldImg"/>
          </p:nvPr>
        </p:nvSpPr>
        <p:spPr>
          <a:prstGeom prst="rect">
            <a:avLst/>
          </a:prstGeom>
        </p:spPr>
        <p:txBody>
          <a:bodyPr/>
          <a:lstStyle/>
          <a:p>
            <a:endParaRPr/>
          </a:p>
        </p:txBody>
      </p:sp>
      <p:sp>
        <p:nvSpPr>
          <p:cNvPr id="781" name="Shape 781"/>
          <p:cNvSpPr>
            <a:spLocks noGrp="1"/>
          </p:cNvSpPr>
          <p:nvPr>
            <p:ph type="body" sz="quarter" idx="1"/>
          </p:nvPr>
        </p:nvSpPr>
        <p:spPr>
          <a:prstGeom prst="rect">
            <a:avLst/>
          </a:prstGeom>
        </p:spPr>
        <p:txBody>
          <a:bodyPr/>
          <a:lstStyle/>
          <a:p>
            <a:pPr>
              <a:defRPr b="1">
                <a:solidFill>
                  <a:srgbClr val="FF269C"/>
                </a:solidFill>
                <a:latin typeface="Palatino"/>
                <a:ea typeface="Palatino"/>
                <a:cs typeface="Palatino"/>
                <a:sym typeface="Palatino"/>
              </a:defRPr>
            </a:pPr>
            <a:r>
              <a:t>(power consumption</a:t>
            </a:r>
            <a:r>
              <a:rPr>
                <a:solidFill>
                  <a:srgbClr val="FFF105"/>
                </a:solidFill>
              </a:rPr>
              <a:t> </a:t>
            </a:r>
            <a:r>
              <a:rPr b="0">
                <a:solidFill>
                  <a:srgbClr val="000000"/>
                </a:solidFill>
              </a:rPr>
              <a:t>1/10th that of Asimo)</a:t>
            </a:r>
          </a:p>
          <a:p>
            <a:pPr>
              <a:defRPr>
                <a:latin typeface="Arial"/>
                <a:ea typeface="Arial"/>
                <a:cs typeface="Arial"/>
                <a:sym typeface="Arial"/>
              </a:defRPr>
            </a:pPr>
            <a:r>
              <a:t>THESE DYNAMICS EXPLOITING STRATEGIES ARE POPPING UP ALL OVER LATELY, FROM WORK IN WALKING TO RUNNING, TO GETTING AN OTHERWISE QUITE CLUNKY ROBOT TO ROLL AND RISE/</a:t>
            </a:r>
          </a:p>
          <a:p>
            <a:pPr>
              <a:defRPr>
                <a:latin typeface="Arial"/>
                <a:ea typeface="Arial"/>
                <a:cs typeface="Arial"/>
                <a:sym typeface="Arial"/>
              </a:defRPr>
            </a:pPr>
            <a:endParaRPr/>
          </a:p>
          <a:p>
            <a:pPr>
              <a:defRPr>
                <a:latin typeface="Arial"/>
                <a:ea typeface="Arial"/>
                <a:cs typeface="Arial"/>
                <a:sym typeface="Arial"/>
              </a:defRPr>
            </a:pPr>
            <a:endParaRPr/>
          </a:p>
          <a:p>
            <a:pPr>
              <a:defRPr>
                <a:latin typeface="Arial"/>
                <a:ea typeface="Arial"/>
                <a:cs typeface="Arial"/>
                <a:sym typeface="Arial"/>
              </a:defRPr>
            </a:pPr>
            <a:r>
              <a:t>My favourite from this wave is… ROBOTODDLER</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5" name="Shape 785"/>
          <p:cNvSpPr>
            <a:spLocks noGrp="1" noRot="1" noChangeAspect="1"/>
          </p:cNvSpPr>
          <p:nvPr>
            <p:ph type="sldImg"/>
          </p:nvPr>
        </p:nvSpPr>
        <p:spPr>
          <a:prstGeom prst="rect">
            <a:avLst/>
          </a:prstGeom>
        </p:spPr>
        <p:txBody>
          <a:bodyPr/>
          <a:lstStyle/>
          <a:p>
            <a:endParaRPr/>
          </a:p>
        </p:txBody>
      </p:sp>
      <p:sp>
        <p:nvSpPr>
          <p:cNvPr id="786" name="Shape 786"/>
          <p:cNvSpPr>
            <a:spLocks noGrp="1"/>
          </p:cNvSpPr>
          <p:nvPr>
            <p:ph type="body" sz="quarter" idx="1"/>
          </p:nvPr>
        </p:nvSpPr>
        <p:spPr>
          <a:prstGeom prst="rect">
            <a:avLst/>
          </a:prstGeom>
        </p:spPr>
        <p:txBody>
          <a:bodyPr/>
          <a:lstStyle>
            <a:lvl1pPr>
              <a:defRPr>
                <a:latin typeface="Arial"/>
                <a:ea typeface="Arial"/>
                <a:cs typeface="Arial"/>
                <a:sym typeface="Arial"/>
              </a:defRPr>
            </a:lvl1pPr>
          </a:lstStyle>
          <a:p>
            <a:r>
              <a:t>Adapt to treadmills where one part of the treadmill is faster than the other</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 name="Shape 798"/>
          <p:cNvSpPr>
            <a:spLocks noGrp="1" noRot="1" noChangeAspect="1"/>
          </p:cNvSpPr>
          <p:nvPr>
            <p:ph type="sldImg"/>
          </p:nvPr>
        </p:nvSpPr>
        <p:spPr>
          <a:prstGeom prst="rect">
            <a:avLst/>
          </a:prstGeom>
        </p:spPr>
        <p:txBody>
          <a:bodyPr/>
          <a:lstStyle/>
          <a:p>
            <a:endParaRPr/>
          </a:p>
        </p:txBody>
      </p:sp>
      <p:sp>
        <p:nvSpPr>
          <p:cNvPr id="799" name="Shape 799"/>
          <p:cNvSpPr>
            <a:spLocks noGrp="1"/>
          </p:cNvSpPr>
          <p:nvPr>
            <p:ph type="body" sz="quarter" idx="1"/>
          </p:nvPr>
        </p:nvSpPr>
        <p:spPr>
          <a:prstGeom prst="rect">
            <a:avLst/>
          </a:prstGeom>
        </p:spPr>
        <p:txBody>
          <a:bodyPr/>
          <a:lstStyle/>
          <a:p>
            <a:r>
              <a:t>Puppy’s feet are very basic - but if you fancy them up by adding rubber he just falls over. </a:t>
            </a:r>
          </a:p>
          <a:p>
            <a:endParaRPr/>
          </a:p>
          <a:p>
            <a:r>
              <a:t>Low-tech were playing an important role - </a:t>
            </a:r>
          </a:p>
          <a:p>
            <a:endParaRPr/>
          </a:p>
          <a:p>
            <a:r>
              <a:t>POINT: Puppy exploits slipperiness of feet to rapidly search to find stable positions as it runs along…add rubber and falls over…</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 name="Shape 808"/>
          <p:cNvSpPr>
            <a:spLocks noGrp="1" noRot="1" noChangeAspect="1"/>
          </p:cNvSpPr>
          <p:nvPr>
            <p:ph type="sldImg"/>
          </p:nvPr>
        </p:nvSpPr>
        <p:spPr>
          <a:prstGeom prst="rect">
            <a:avLst/>
          </a:prstGeom>
        </p:spPr>
        <p:txBody>
          <a:bodyPr/>
          <a:lstStyle/>
          <a:p>
            <a:endParaRPr/>
          </a:p>
        </p:txBody>
      </p:sp>
      <p:sp>
        <p:nvSpPr>
          <p:cNvPr id="809" name="Shape 809"/>
          <p:cNvSpPr>
            <a:spLocks noGrp="1"/>
          </p:cNvSpPr>
          <p:nvPr>
            <p:ph type="body" sz="quarter" idx="1"/>
          </p:nvPr>
        </p:nvSpPr>
        <p:spPr>
          <a:prstGeom prst="rect">
            <a:avLst/>
          </a:prstGeom>
        </p:spPr>
        <p:txBody>
          <a:bodyPr/>
          <a:lstStyle/>
          <a:p>
            <a:pPr>
              <a:defRPr>
                <a:latin typeface="Arial"/>
                <a:ea typeface="Arial"/>
                <a:cs typeface="Arial"/>
                <a:sym typeface="Arial"/>
              </a:defRPr>
            </a:pPr>
            <a:r>
              <a:t>The body has preferred states..</a:t>
            </a:r>
          </a:p>
          <a:p>
            <a:pPr>
              <a:defRPr>
                <a:latin typeface="Arial"/>
                <a:ea typeface="Arial"/>
                <a:cs typeface="Arial"/>
                <a:sym typeface="Arial"/>
              </a:defRPr>
            </a:pPr>
            <a:endParaRPr/>
          </a:p>
          <a:p>
            <a:pPr marL="120315" indent="-120315">
              <a:buSzPct val="100000"/>
              <a:buChar char="-"/>
              <a:defRPr>
                <a:latin typeface="Arial"/>
                <a:ea typeface="Arial"/>
                <a:cs typeface="Arial"/>
                <a:sym typeface="Arial"/>
              </a:defRPr>
            </a:pPr>
            <a:r>
              <a:t>to control bodies like ours you could have controllers that make the most of those dynamics.</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 name="Shape 812"/>
          <p:cNvSpPr>
            <a:spLocks noGrp="1" noRot="1" noChangeAspect="1"/>
          </p:cNvSpPr>
          <p:nvPr>
            <p:ph type="sldImg"/>
          </p:nvPr>
        </p:nvSpPr>
        <p:spPr>
          <a:xfrm>
            <a:off x="381000" y="685800"/>
            <a:ext cx="6096000" cy="3429000"/>
          </a:xfrm>
          <a:prstGeom prst="rect">
            <a:avLst/>
          </a:prstGeom>
        </p:spPr>
        <p:txBody>
          <a:bodyPr/>
          <a:lstStyle/>
          <a:p>
            <a:endParaRPr/>
          </a:p>
        </p:txBody>
      </p:sp>
      <p:sp>
        <p:nvSpPr>
          <p:cNvPr id="813" name="Shape 813"/>
          <p:cNvSpPr>
            <a:spLocks noGrp="1"/>
          </p:cNvSpPr>
          <p:nvPr>
            <p:ph type="body" sz="quarter" idx="1"/>
          </p:nvPr>
        </p:nvSpPr>
        <p:spPr>
          <a:prstGeom prst="rect">
            <a:avLst/>
          </a:prstGeom>
        </p:spPr>
        <p:txBody>
          <a:bodyPr/>
          <a:lstStyle/>
          <a:p>
            <a:pPr>
              <a:defRPr>
                <a:latin typeface="Arial"/>
                <a:ea typeface="Arial"/>
                <a:cs typeface="Arial"/>
                <a:sym typeface="Arial"/>
              </a:defRPr>
            </a:pPr>
            <a:r>
              <a:t>The body has preferred states..</a:t>
            </a:r>
          </a:p>
          <a:p>
            <a:pPr>
              <a:defRPr>
                <a:latin typeface="Arial"/>
                <a:ea typeface="Arial"/>
                <a:cs typeface="Arial"/>
                <a:sym typeface="Arial"/>
              </a:defRPr>
            </a:pPr>
            <a:endParaRPr/>
          </a:p>
          <a:p>
            <a:pPr marL="120315" indent="-120315">
              <a:buSzPct val="100000"/>
              <a:buChar char="-"/>
              <a:defRPr>
                <a:latin typeface="Arial"/>
                <a:ea typeface="Arial"/>
                <a:cs typeface="Arial"/>
                <a:sym typeface="Arial"/>
              </a:defRPr>
            </a:pPr>
            <a:r>
              <a:t>to control bodies like ours you could have controllers that make the most of those dynamics.</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 name="Shape 816"/>
          <p:cNvSpPr>
            <a:spLocks noGrp="1" noRot="1" noChangeAspect="1"/>
          </p:cNvSpPr>
          <p:nvPr>
            <p:ph type="sldImg"/>
          </p:nvPr>
        </p:nvSpPr>
        <p:spPr>
          <a:prstGeom prst="rect">
            <a:avLst/>
          </a:prstGeom>
        </p:spPr>
        <p:txBody>
          <a:bodyPr/>
          <a:lstStyle/>
          <a:p>
            <a:endParaRPr/>
          </a:p>
        </p:txBody>
      </p:sp>
      <p:sp>
        <p:nvSpPr>
          <p:cNvPr id="817" name="Shape 817"/>
          <p:cNvSpPr>
            <a:spLocks noGrp="1"/>
          </p:cNvSpPr>
          <p:nvPr>
            <p:ph type="body" sz="quarter" idx="1"/>
          </p:nvPr>
        </p:nvSpPr>
        <p:spPr>
          <a:prstGeom prst="rect">
            <a:avLst/>
          </a:prstGeom>
        </p:spPr>
        <p:txBody>
          <a:bodyPr/>
          <a:lstStyle/>
          <a:p>
            <a:pPr>
              <a:defRPr>
                <a:latin typeface="Arial"/>
                <a:ea typeface="Arial"/>
                <a:cs typeface="Arial"/>
                <a:sym typeface="Arial"/>
              </a:defRPr>
            </a:pPr>
            <a:r>
              <a:t>The body has preferred states..</a:t>
            </a:r>
          </a:p>
          <a:p>
            <a:pPr>
              <a:defRPr>
                <a:latin typeface="Arial"/>
                <a:ea typeface="Arial"/>
                <a:cs typeface="Arial"/>
                <a:sym typeface="Arial"/>
              </a:defRPr>
            </a:pPr>
            <a:endParaRPr/>
          </a:p>
          <a:p>
            <a:pPr marL="120315" indent="-120315">
              <a:buSzPct val="100000"/>
              <a:buChar char="-"/>
              <a:defRPr>
                <a:latin typeface="Arial"/>
                <a:ea typeface="Arial"/>
                <a:cs typeface="Arial"/>
                <a:sym typeface="Arial"/>
              </a:defRPr>
            </a:pPr>
            <a:r>
              <a:t>to control bodies like ours you could have controllers that make the most of those dynamics.</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 name="Shape 829"/>
          <p:cNvSpPr>
            <a:spLocks noGrp="1" noRot="1" noChangeAspect="1"/>
          </p:cNvSpPr>
          <p:nvPr>
            <p:ph type="sldImg"/>
          </p:nvPr>
        </p:nvSpPr>
        <p:spPr>
          <a:prstGeom prst="rect">
            <a:avLst/>
          </a:prstGeom>
        </p:spPr>
        <p:txBody>
          <a:bodyPr/>
          <a:lstStyle/>
          <a:p>
            <a:endParaRPr/>
          </a:p>
        </p:txBody>
      </p:sp>
      <p:sp>
        <p:nvSpPr>
          <p:cNvPr id="830" name="Shape 830"/>
          <p:cNvSpPr>
            <a:spLocks noGrp="1"/>
          </p:cNvSpPr>
          <p:nvPr>
            <p:ph type="body" sz="quarter" idx="1"/>
          </p:nvPr>
        </p:nvSpPr>
        <p:spPr>
          <a:prstGeom prst="rect">
            <a:avLst/>
          </a:prstGeom>
        </p:spPr>
        <p:txBody>
          <a:bodyPr/>
          <a:lstStyle/>
          <a:p>
            <a:r>
              <a:t>* This is the first moral of the embodied story that I want to put on the table.</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3" name="Shape 833"/>
          <p:cNvSpPr>
            <a:spLocks noGrp="1" noRot="1" noChangeAspect="1"/>
          </p:cNvSpPr>
          <p:nvPr>
            <p:ph type="sldImg"/>
          </p:nvPr>
        </p:nvSpPr>
        <p:spPr>
          <a:prstGeom prst="rect">
            <a:avLst/>
          </a:prstGeom>
        </p:spPr>
        <p:txBody>
          <a:bodyPr/>
          <a:lstStyle/>
          <a:p>
            <a:endParaRPr/>
          </a:p>
        </p:txBody>
      </p:sp>
      <p:sp>
        <p:nvSpPr>
          <p:cNvPr id="834" name="Shape 834"/>
          <p:cNvSpPr>
            <a:spLocks noGrp="1"/>
          </p:cNvSpPr>
          <p:nvPr>
            <p:ph type="body" sz="quarter" idx="1"/>
          </p:nvPr>
        </p:nvSpPr>
        <p:spPr>
          <a:prstGeom prst="rect">
            <a:avLst/>
          </a:prstGeom>
        </p:spPr>
        <p:txBody>
          <a:bodyPr/>
          <a:lstStyle>
            <a:lvl1pPr>
              <a:defRPr>
                <a:latin typeface="Arial"/>
                <a:ea typeface="Arial"/>
                <a:cs typeface="Arial"/>
                <a:sym typeface="Arial"/>
              </a:defRPr>
            </a:lvl1pPr>
          </a:lstStyle>
          <a:p>
            <a:r>
              <a:t>A SECOND, VERY CLOSELY RELATED, WAY EMBODIMENT MATTERS CONCERNS NOT BASIC MORPHOLOGY BUT ACTION/ THE KEY OBSERVATION IS THAT</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7" name="Shape 837"/>
          <p:cNvSpPr>
            <a:spLocks noGrp="1" noRot="1" noChangeAspect="1"/>
          </p:cNvSpPr>
          <p:nvPr>
            <p:ph type="sldImg"/>
          </p:nvPr>
        </p:nvSpPr>
        <p:spPr>
          <a:prstGeom prst="rect">
            <a:avLst/>
          </a:prstGeom>
        </p:spPr>
        <p:txBody>
          <a:bodyPr/>
          <a:lstStyle/>
          <a:p>
            <a:endParaRPr/>
          </a:p>
        </p:txBody>
      </p:sp>
      <p:sp>
        <p:nvSpPr>
          <p:cNvPr id="838" name="Shape 838"/>
          <p:cNvSpPr>
            <a:spLocks noGrp="1"/>
          </p:cNvSpPr>
          <p:nvPr>
            <p:ph type="body" sz="quarter" idx="1"/>
          </p:nvPr>
        </p:nvSpPr>
        <p:spPr>
          <a:prstGeom prst="rect">
            <a:avLst/>
          </a:prstGeom>
        </p:spPr>
        <p:txBody>
          <a:bodyPr/>
          <a:lstStyle>
            <a:lvl1pPr>
              <a:defRPr>
                <a:latin typeface="Arial"/>
                <a:ea typeface="Arial"/>
                <a:cs typeface="Arial"/>
                <a:sym typeface="Arial"/>
              </a:defRPr>
            </a:lvl1pPr>
          </a:lstStyle>
          <a:p>
            <a:r>
              <a:t>A SECOND, VERY CLOSELY RELATED, WAY EMBODIMENT MATTERS CONCERNS NOT BASIC MORPHOLOGY BUT ACTION/ THE KEY OBSERVATION IS THAT</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1" name="Shape 841"/>
          <p:cNvSpPr>
            <a:spLocks noGrp="1" noRot="1" noChangeAspect="1"/>
          </p:cNvSpPr>
          <p:nvPr>
            <p:ph type="sldImg"/>
          </p:nvPr>
        </p:nvSpPr>
        <p:spPr>
          <a:xfrm>
            <a:off x="381000" y="685800"/>
            <a:ext cx="6096000" cy="3429000"/>
          </a:xfrm>
          <a:prstGeom prst="rect">
            <a:avLst/>
          </a:prstGeom>
        </p:spPr>
        <p:txBody>
          <a:bodyPr/>
          <a:lstStyle/>
          <a:p>
            <a:endParaRPr/>
          </a:p>
        </p:txBody>
      </p:sp>
      <p:sp>
        <p:nvSpPr>
          <p:cNvPr id="842" name="Shape 842"/>
          <p:cNvSpPr>
            <a:spLocks noGrp="1"/>
          </p:cNvSpPr>
          <p:nvPr>
            <p:ph type="body" sz="quarter" idx="1"/>
          </p:nvPr>
        </p:nvSpPr>
        <p:spPr>
          <a:prstGeom prst="rect">
            <a:avLst/>
          </a:prstGeom>
        </p:spPr>
        <p:txBody>
          <a:bodyPr/>
          <a:lstStyle>
            <a:lvl1pPr>
              <a:defRPr>
                <a:latin typeface="Arial"/>
                <a:ea typeface="Arial"/>
                <a:cs typeface="Arial"/>
                <a:sym typeface="Arial"/>
              </a:defRPr>
            </a:lvl1pPr>
          </a:lstStyle>
          <a:p>
            <a:r>
              <a:t>A SECOND, VERY CLOSELY RELATED, WAY EMBODIMENT MATTERS CONCERNS NOT BASIC MORPHOLOGY BUT ACTION/ THE KEY OBSERVATION IS THAT</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 name="Shape 845"/>
          <p:cNvSpPr>
            <a:spLocks noGrp="1" noRot="1" noChangeAspect="1"/>
          </p:cNvSpPr>
          <p:nvPr>
            <p:ph type="sldImg"/>
          </p:nvPr>
        </p:nvSpPr>
        <p:spPr>
          <a:xfrm>
            <a:off x="381000" y="685800"/>
            <a:ext cx="6096000" cy="3429000"/>
          </a:xfrm>
          <a:prstGeom prst="rect">
            <a:avLst/>
          </a:prstGeom>
        </p:spPr>
        <p:txBody>
          <a:bodyPr/>
          <a:lstStyle/>
          <a:p>
            <a:endParaRPr/>
          </a:p>
        </p:txBody>
      </p:sp>
      <p:sp>
        <p:nvSpPr>
          <p:cNvPr id="846" name="Shape 846"/>
          <p:cNvSpPr>
            <a:spLocks noGrp="1"/>
          </p:cNvSpPr>
          <p:nvPr>
            <p:ph type="body" sz="quarter" idx="1"/>
          </p:nvPr>
        </p:nvSpPr>
        <p:spPr>
          <a:prstGeom prst="rect">
            <a:avLst/>
          </a:prstGeom>
        </p:spPr>
        <p:txBody>
          <a:bodyPr/>
          <a:lstStyle>
            <a:lvl1pPr>
              <a:defRPr>
                <a:latin typeface="Arial"/>
                <a:ea typeface="Arial"/>
                <a:cs typeface="Arial"/>
                <a:sym typeface="Arial"/>
              </a:defRPr>
            </a:lvl1pPr>
          </a:lstStyle>
          <a:p>
            <a:r>
              <a:t>A SECOND, VERY CLOSELY RELATED, WAY EMBODIMENT MATTERS CONCERNS NOT BASIC MORPHOLOGY BUT ACTION/ THE KEY OBSERVATION IS THAT</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876dda551a_2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2876dda551a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141978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fd473a09e3_0_3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fd473a09e3_0_3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362999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8" name="Shape 858"/>
          <p:cNvSpPr>
            <a:spLocks noGrp="1" noRot="1" noChangeAspect="1"/>
          </p:cNvSpPr>
          <p:nvPr>
            <p:ph type="sldImg"/>
          </p:nvPr>
        </p:nvSpPr>
        <p:spPr>
          <a:prstGeom prst="rect">
            <a:avLst/>
          </a:prstGeom>
        </p:spPr>
        <p:txBody>
          <a:bodyPr/>
          <a:lstStyle/>
          <a:p>
            <a:endParaRPr/>
          </a:p>
        </p:txBody>
      </p:sp>
      <p:sp>
        <p:nvSpPr>
          <p:cNvPr id="859" name="Shape 859"/>
          <p:cNvSpPr>
            <a:spLocks noGrp="1"/>
          </p:cNvSpPr>
          <p:nvPr>
            <p:ph type="body" sz="quarter" idx="1"/>
          </p:nvPr>
        </p:nvSpPr>
        <p:spPr>
          <a:prstGeom prst="rect">
            <a:avLst/>
          </a:prstGeom>
        </p:spPr>
        <p:txBody>
          <a:bodyPr/>
          <a:lstStyle>
            <a:lvl1pPr>
              <a:defRPr>
                <a:latin typeface="Arial"/>
                <a:ea typeface="Arial"/>
                <a:cs typeface="Arial"/>
                <a:sym typeface="Arial"/>
              </a:defRPr>
            </a:lvl1pPr>
          </a:lstStyle>
          <a:p>
            <a:r>
              <a:t>METTA AND FITZPATRICK HAVE DONE SIMILAR WORK SHOWING HOW ACTIVE OBJECT MANIPULATION (PUSHING AND TOUCHING OBJECTS IN VIEW) CAN HELP GENERATE INFORMATION ABOUT OBJECT BOUNDARIES AND AFFORDANCES.. </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2" name="Shape 862"/>
          <p:cNvSpPr>
            <a:spLocks noGrp="1" noRot="1" noChangeAspect="1"/>
          </p:cNvSpPr>
          <p:nvPr>
            <p:ph type="sldImg"/>
          </p:nvPr>
        </p:nvSpPr>
        <p:spPr>
          <a:prstGeom prst="rect">
            <a:avLst/>
          </a:prstGeom>
        </p:spPr>
        <p:txBody>
          <a:bodyPr/>
          <a:lstStyle/>
          <a:p>
            <a:endParaRPr/>
          </a:p>
        </p:txBody>
      </p:sp>
      <p:sp>
        <p:nvSpPr>
          <p:cNvPr id="863" name="Shape 863"/>
          <p:cNvSpPr>
            <a:spLocks noGrp="1"/>
          </p:cNvSpPr>
          <p:nvPr>
            <p:ph type="body" sz="quarter" idx="1"/>
          </p:nvPr>
        </p:nvSpPr>
        <p:spPr>
          <a:prstGeom prst="rect">
            <a:avLst/>
          </a:prstGeom>
        </p:spPr>
        <p:txBody>
          <a:bodyPr/>
          <a:lstStyle>
            <a:lvl1pPr>
              <a:defRPr>
                <a:latin typeface="Arial"/>
                <a:ea typeface="Arial"/>
                <a:cs typeface="Arial"/>
                <a:sym typeface="Arial"/>
              </a:defRPr>
            </a:lvl1pPr>
          </a:lstStyle>
          <a:p>
            <a:r>
              <a:t>METTA AND FITZPATRICK HAVE DONE SIMILAR WORK SHOWING HOW ACTIVE OBJECT MANIPULATION (PUSHING AND TOUCHING OBJECTS IN VIEW) CAN HELP GENERATE INFORMATION ABOUT OBJECT BOUNDARIES AND AFFORDANCES.. </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7" name="Shape 867"/>
          <p:cNvSpPr>
            <a:spLocks noGrp="1" noRot="1" noChangeAspect="1"/>
          </p:cNvSpPr>
          <p:nvPr>
            <p:ph type="sldImg"/>
          </p:nvPr>
        </p:nvSpPr>
        <p:spPr>
          <a:prstGeom prst="rect">
            <a:avLst/>
          </a:prstGeom>
        </p:spPr>
        <p:txBody>
          <a:bodyPr/>
          <a:lstStyle/>
          <a:p>
            <a:endParaRPr/>
          </a:p>
        </p:txBody>
      </p:sp>
      <p:sp>
        <p:nvSpPr>
          <p:cNvPr id="868" name="Shape 868"/>
          <p:cNvSpPr>
            <a:spLocks noGrp="1"/>
          </p:cNvSpPr>
          <p:nvPr>
            <p:ph type="body" sz="quarter" idx="1"/>
          </p:nvPr>
        </p:nvSpPr>
        <p:spPr>
          <a:prstGeom prst="rect">
            <a:avLst/>
          </a:prstGeom>
        </p:spPr>
        <p:txBody>
          <a:bodyPr/>
          <a:lstStyle>
            <a:lvl1pPr>
              <a:defRPr>
                <a:latin typeface="Arial"/>
                <a:ea typeface="Arial"/>
                <a:cs typeface="Arial"/>
                <a:sym typeface="Arial"/>
              </a:defRPr>
            </a:lvl1pPr>
          </a:lstStyle>
          <a:p>
            <a:r>
              <a:t>METTA AND FITZPATRICK HAVE DONE SIMILAR WORK SHOWING HOW ACTIVE OBJECT MANIPULATION (PUSHING AND TOUCHING OBJECTS IN VIEW) CAN HELP GENERATE INFORMATION ABOUT OBJECT BOUNDARIES AND AFFORDANCES.. </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3" name="Shape 873"/>
          <p:cNvSpPr>
            <a:spLocks noGrp="1" noRot="1" noChangeAspect="1"/>
          </p:cNvSpPr>
          <p:nvPr>
            <p:ph type="sldImg"/>
          </p:nvPr>
        </p:nvSpPr>
        <p:spPr>
          <a:prstGeom prst="rect">
            <a:avLst/>
          </a:prstGeom>
        </p:spPr>
        <p:txBody>
          <a:bodyPr/>
          <a:lstStyle/>
          <a:p>
            <a:endParaRPr/>
          </a:p>
        </p:txBody>
      </p:sp>
      <p:sp>
        <p:nvSpPr>
          <p:cNvPr id="874" name="Shape 874"/>
          <p:cNvSpPr>
            <a:spLocks noGrp="1"/>
          </p:cNvSpPr>
          <p:nvPr>
            <p:ph type="body" sz="quarter" idx="1"/>
          </p:nvPr>
        </p:nvSpPr>
        <p:spPr>
          <a:prstGeom prst="rect">
            <a:avLst/>
          </a:prstGeom>
        </p:spPr>
        <p:txBody>
          <a:bodyPr/>
          <a:lstStyle/>
          <a:p>
            <a:pPr>
              <a:defRPr>
                <a:latin typeface="Arial"/>
                <a:ea typeface="Arial"/>
                <a:cs typeface="Arial"/>
                <a:sym typeface="Arial"/>
              </a:defRPr>
            </a:pPr>
            <a:r>
              <a:t>This is BABYBOT in Genoa, learning by pushing and poking.  IN ALL THESE CASES THEN</a:t>
            </a:r>
          </a:p>
          <a:p>
            <a:pPr>
              <a:defRPr>
                <a:latin typeface="Arial"/>
                <a:ea typeface="Arial"/>
                <a:cs typeface="Arial"/>
                <a:sym typeface="Arial"/>
              </a:defRPr>
            </a:pPr>
            <a:endParaRPr/>
          </a:p>
          <a:p>
            <a:pPr>
              <a:defRPr>
                <a:latin typeface="Arial"/>
                <a:ea typeface="Arial"/>
                <a:cs typeface="Arial"/>
                <a:sym typeface="Arial"/>
              </a:defRPr>
            </a:pPr>
            <a:r>
              <a:t>Sweep its own arm infant of it, if it gets a big expansion in its field </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9" name="Shape 879"/>
          <p:cNvSpPr>
            <a:spLocks noGrp="1" noRot="1" noChangeAspect="1"/>
          </p:cNvSpPr>
          <p:nvPr>
            <p:ph type="sldImg"/>
          </p:nvPr>
        </p:nvSpPr>
        <p:spPr>
          <a:prstGeom prst="rect">
            <a:avLst/>
          </a:prstGeom>
        </p:spPr>
        <p:txBody>
          <a:bodyPr/>
          <a:lstStyle/>
          <a:p>
            <a:endParaRPr/>
          </a:p>
        </p:txBody>
      </p:sp>
      <p:sp>
        <p:nvSpPr>
          <p:cNvPr id="880" name="Shape 880"/>
          <p:cNvSpPr>
            <a:spLocks noGrp="1"/>
          </p:cNvSpPr>
          <p:nvPr>
            <p:ph type="body" sz="quarter" idx="1"/>
          </p:nvPr>
        </p:nvSpPr>
        <p:spPr>
          <a:prstGeom prst="rect">
            <a:avLst/>
          </a:prstGeom>
        </p:spPr>
        <p:txBody>
          <a:bodyPr/>
          <a:lstStyle/>
          <a:p>
            <a:r>
              <a:t>* We do lots of this - we intervene in order to improve our own data flows.</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3" name="Shape 883"/>
          <p:cNvSpPr>
            <a:spLocks noGrp="1" noRot="1" noChangeAspect="1"/>
          </p:cNvSpPr>
          <p:nvPr>
            <p:ph type="sldImg"/>
          </p:nvPr>
        </p:nvSpPr>
        <p:spPr>
          <a:prstGeom prst="rect">
            <a:avLst/>
          </a:prstGeom>
        </p:spPr>
        <p:txBody>
          <a:bodyPr/>
          <a:lstStyle/>
          <a:p>
            <a:endParaRPr/>
          </a:p>
        </p:txBody>
      </p:sp>
      <p:sp>
        <p:nvSpPr>
          <p:cNvPr id="884" name="Shape 884"/>
          <p:cNvSpPr>
            <a:spLocks noGrp="1"/>
          </p:cNvSpPr>
          <p:nvPr>
            <p:ph type="body" sz="quarter" idx="1"/>
          </p:nvPr>
        </p:nvSpPr>
        <p:spPr>
          <a:prstGeom prst="rect">
            <a:avLst/>
          </a:prstGeom>
        </p:spPr>
        <p:txBody>
          <a:bodyPr/>
          <a:lstStyle/>
          <a:p>
            <a:r>
              <a:t>We do some weird stuff as part of what we do in higher cognition. </a:t>
            </a:r>
          </a:p>
          <a:p>
            <a:endParaRPr/>
          </a:p>
          <a:p>
            <a:r>
              <a:t>We create these structured flows of info to help solve issues. Even though we bring these things into being, we still get something new for them. </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 name="Shape 887"/>
          <p:cNvSpPr>
            <a:spLocks noGrp="1" noRot="1" noChangeAspect="1"/>
          </p:cNvSpPr>
          <p:nvPr>
            <p:ph type="sldImg"/>
          </p:nvPr>
        </p:nvSpPr>
        <p:spPr>
          <a:prstGeom prst="rect">
            <a:avLst/>
          </a:prstGeom>
        </p:spPr>
        <p:txBody>
          <a:bodyPr/>
          <a:lstStyle/>
          <a:p>
            <a:endParaRPr/>
          </a:p>
        </p:txBody>
      </p:sp>
      <p:sp>
        <p:nvSpPr>
          <p:cNvPr id="888" name="Shape 888"/>
          <p:cNvSpPr>
            <a:spLocks noGrp="1"/>
          </p:cNvSpPr>
          <p:nvPr>
            <p:ph type="body" sz="quarter" idx="1"/>
          </p:nvPr>
        </p:nvSpPr>
        <p:spPr>
          <a:prstGeom prst="rect">
            <a:avLst/>
          </a:prstGeom>
        </p:spPr>
        <p:txBody>
          <a:bodyPr/>
          <a:lstStyle/>
          <a:p>
            <a:r>
              <a:t>We do some weird stuff as part of what we do in higher cognition. </a:t>
            </a:r>
          </a:p>
          <a:p>
            <a:endParaRPr/>
          </a:p>
          <a:p>
            <a:r>
              <a:t>We create these structured flows of info to help solve issues. Even though we bring these things into being, we still get something new for them. </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 name="Shape 891"/>
          <p:cNvSpPr>
            <a:spLocks noGrp="1" noRot="1" noChangeAspect="1"/>
          </p:cNvSpPr>
          <p:nvPr>
            <p:ph type="sldImg"/>
          </p:nvPr>
        </p:nvSpPr>
        <p:spPr>
          <a:prstGeom prst="rect">
            <a:avLst/>
          </a:prstGeom>
        </p:spPr>
        <p:txBody>
          <a:bodyPr/>
          <a:lstStyle/>
          <a:p>
            <a:endParaRPr/>
          </a:p>
        </p:txBody>
      </p:sp>
      <p:sp>
        <p:nvSpPr>
          <p:cNvPr id="892" name="Shape 892"/>
          <p:cNvSpPr>
            <a:spLocks noGrp="1"/>
          </p:cNvSpPr>
          <p:nvPr>
            <p:ph type="body" sz="quarter" idx="1"/>
          </p:nvPr>
        </p:nvSpPr>
        <p:spPr>
          <a:prstGeom prst="rect">
            <a:avLst/>
          </a:prstGeom>
        </p:spPr>
        <p:txBody>
          <a:bodyPr/>
          <a:lstStyle/>
          <a:p>
            <a:r>
              <a:t>We do some weird stuff as part of what we do in higher cognition. </a:t>
            </a:r>
          </a:p>
          <a:p>
            <a:endParaRPr/>
          </a:p>
          <a:p>
            <a:r>
              <a:t>We create these structured flows of info to help solve issues. Even though we bring these things into being, we still get something new for them. </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5" name="Shape 925"/>
          <p:cNvSpPr>
            <a:spLocks noGrp="1" noRot="1" noChangeAspect="1"/>
          </p:cNvSpPr>
          <p:nvPr>
            <p:ph type="sldImg"/>
          </p:nvPr>
        </p:nvSpPr>
        <p:spPr>
          <a:prstGeom prst="rect">
            <a:avLst/>
          </a:prstGeom>
        </p:spPr>
        <p:txBody>
          <a:bodyPr/>
          <a:lstStyle/>
          <a:p>
            <a:endParaRPr/>
          </a:p>
        </p:txBody>
      </p:sp>
      <p:sp>
        <p:nvSpPr>
          <p:cNvPr id="926" name="Shape 926"/>
          <p:cNvSpPr>
            <a:spLocks noGrp="1"/>
          </p:cNvSpPr>
          <p:nvPr>
            <p:ph type="body" sz="quarter" idx="1"/>
          </p:nvPr>
        </p:nvSpPr>
        <p:spPr>
          <a:prstGeom prst="rect">
            <a:avLst/>
          </a:prstGeom>
        </p:spPr>
        <p:txBody>
          <a:bodyPr/>
          <a:lstStyle/>
          <a:p>
            <a:r>
              <a:t>* The kinds of minds that we have are always poised to make the most of body and world and bring them into unified ensembles. Maybe we could make other kinds of systems, but they wouldn't be like us.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 name="Shape 942"/>
          <p:cNvSpPr>
            <a:spLocks noGrp="1" noRot="1" noChangeAspect="1"/>
          </p:cNvSpPr>
          <p:nvPr>
            <p:ph type="sldImg"/>
          </p:nvPr>
        </p:nvSpPr>
        <p:spPr>
          <a:prstGeom prst="rect">
            <a:avLst/>
          </a:prstGeom>
        </p:spPr>
        <p:txBody>
          <a:bodyPr/>
          <a:lstStyle/>
          <a:p>
            <a:endParaRPr/>
          </a:p>
        </p:txBody>
      </p:sp>
      <p:sp>
        <p:nvSpPr>
          <p:cNvPr id="943" name="Shape 943"/>
          <p:cNvSpPr>
            <a:spLocks noGrp="1"/>
          </p:cNvSpPr>
          <p:nvPr>
            <p:ph type="body" sz="quarter" idx="1"/>
          </p:nvPr>
        </p:nvSpPr>
        <p:spPr>
          <a:prstGeom prst="rect">
            <a:avLst/>
          </a:prstGeom>
        </p:spPr>
        <p:txBody>
          <a:bodyPr/>
          <a:lstStyle/>
          <a:p>
            <a:r>
              <a:t>Something similar for how dogs catch frisbees (Shaffer et al (2004))</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 name="Shape 973"/>
          <p:cNvSpPr>
            <a:spLocks noGrp="1" noRot="1" noChangeAspect="1"/>
          </p:cNvSpPr>
          <p:nvPr>
            <p:ph type="sldImg"/>
          </p:nvPr>
        </p:nvSpPr>
        <p:spPr>
          <a:prstGeom prst="rect">
            <a:avLst/>
          </a:prstGeom>
        </p:spPr>
        <p:txBody>
          <a:bodyPr/>
          <a:lstStyle/>
          <a:p>
            <a:endParaRPr/>
          </a:p>
        </p:txBody>
      </p:sp>
      <p:sp>
        <p:nvSpPr>
          <p:cNvPr id="974" name="Shape 974"/>
          <p:cNvSpPr>
            <a:spLocks noGrp="1"/>
          </p:cNvSpPr>
          <p:nvPr>
            <p:ph type="body" sz="quarter" idx="1"/>
          </p:nvPr>
        </p:nvSpPr>
        <p:spPr>
          <a:prstGeom prst="rect">
            <a:avLst/>
          </a:prstGeom>
        </p:spPr>
        <p:txBody>
          <a:bodyPr/>
          <a:lstStyle/>
          <a:p>
            <a:r>
              <a:t>* Lets look now at how the environment contributes…</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8" name="Shape 978"/>
          <p:cNvSpPr>
            <a:spLocks noGrp="1" noRot="1" noChangeAspect="1"/>
          </p:cNvSpPr>
          <p:nvPr>
            <p:ph type="sldImg"/>
          </p:nvPr>
        </p:nvSpPr>
        <p:spPr>
          <a:prstGeom prst="rect">
            <a:avLst/>
          </a:prstGeom>
        </p:spPr>
        <p:txBody>
          <a:bodyPr/>
          <a:lstStyle/>
          <a:p>
            <a:endParaRPr/>
          </a:p>
        </p:txBody>
      </p:sp>
      <p:sp>
        <p:nvSpPr>
          <p:cNvPr id="979" name="Shape 979"/>
          <p:cNvSpPr>
            <a:spLocks noGrp="1"/>
          </p:cNvSpPr>
          <p:nvPr>
            <p:ph type="body" sz="quarter" idx="1"/>
          </p:nvPr>
        </p:nvSpPr>
        <p:spPr>
          <a:prstGeom prst="rect">
            <a:avLst/>
          </a:prstGeom>
        </p:spPr>
        <p:txBody>
          <a:bodyPr/>
          <a:lstStyle/>
          <a:p>
            <a:r>
              <a:t>* Lets look now at how the environment contributes…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 name="Shape 983"/>
          <p:cNvSpPr>
            <a:spLocks noGrp="1" noRot="1" noChangeAspect="1"/>
          </p:cNvSpPr>
          <p:nvPr>
            <p:ph type="sldImg"/>
          </p:nvPr>
        </p:nvSpPr>
        <p:spPr>
          <a:prstGeom prst="rect">
            <a:avLst/>
          </a:prstGeom>
        </p:spPr>
        <p:txBody>
          <a:bodyPr/>
          <a:lstStyle/>
          <a:p>
            <a:endParaRPr/>
          </a:p>
        </p:txBody>
      </p:sp>
      <p:sp>
        <p:nvSpPr>
          <p:cNvPr id="984" name="Shape 984"/>
          <p:cNvSpPr>
            <a:spLocks noGrp="1"/>
          </p:cNvSpPr>
          <p:nvPr>
            <p:ph type="body" sz="quarter" idx="1"/>
          </p:nvPr>
        </p:nvSpPr>
        <p:spPr>
          <a:prstGeom prst="rect">
            <a:avLst/>
          </a:prstGeom>
        </p:spPr>
        <p:txBody>
          <a:bodyPr/>
          <a:lstStyle/>
          <a:p>
            <a:r>
              <a:t>* Lets look now at how the environment contributes…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8" name="Shape 988"/>
          <p:cNvSpPr>
            <a:spLocks noGrp="1" noRot="1" noChangeAspect="1"/>
          </p:cNvSpPr>
          <p:nvPr>
            <p:ph type="sldImg"/>
          </p:nvPr>
        </p:nvSpPr>
        <p:spPr>
          <a:prstGeom prst="rect">
            <a:avLst/>
          </a:prstGeom>
        </p:spPr>
        <p:txBody>
          <a:bodyPr/>
          <a:lstStyle/>
          <a:p>
            <a:endParaRPr/>
          </a:p>
        </p:txBody>
      </p:sp>
      <p:sp>
        <p:nvSpPr>
          <p:cNvPr id="989" name="Shape 989"/>
          <p:cNvSpPr>
            <a:spLocks noGrp="1"/>
          </p:cNvSpPr>
          <p:nvPr>
            <p:ph type="body" sz="quarter" idx="1"/>
          </p:nvPr>
        </p:nvSpPr>
        <p:spPr>
          <a:prstGeom prst="rect">
            <a:avLst/>
          </a:prstGeom>
        </p:spPr>
        <p:txBody>
          <a:bodyPr/>
          <a:lstStyle/>
          <a:p>
            <a:r>
              <a:t>* Lets look now at how the environment contributes…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1" name="Shape 1001"/>
          <p:cNvSpPr>
            <a:spLocks noGrp="1" noRot="1" noChangeAspect="1"/>
          </p:cNvSpPr>
          <p:nvPr>
            <p:ph type="sldImg"/>
          </p:nvPr>
        </p:nvSpPr>
        <p:spPr>
          <a:prstGeom prst="rect">
            <a:avLst/>
          </a:prstGeom>
        </p:spPr>
        <p:txBody>
          <a:bodyPr/>
          <a:lstStyle/>
          <a:p>
            <a:endParaRPr/>
          </a:p>
        </p:txBody>
      </p:sp>
      <p:sp>
        <p:nvSpPr>
          <p:cNvPr id="1002" name="Shape 1002"/>
          <p:cNvSpPr>
            <a:spLocks noGrp="1"/>
          </p:cNvSpPr>
          <p:nvPr>
            <p:ph type="body" sz="quarter" idx="1"/>
          </p:nvPr>
        </p:nvSpPr>
        <p:spPr>
          <a:prstGeom prst="rect">
            <a:avLst/>
          </a:prstGeom>
        </p:spPr>
        <p:txBody>
          <a:bodyPr/>
          <a:lstStyle/>
          <a:p>
            <a:r>
              <a:t>What the tuna does in the watery domain we do in the cognitive domain. </a:t>
            </a:r>
          </a:p>
          <a:p>
            <a:endParaRPr/>
          </a:p>
          <a:p>
            <a:r>
              <a:t>We use IPads, notepads, spreadsheets… extending cognitive capacities (just like the tuna extends physical capacities)</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5" name="Shape 1005"/>
          <p:cNvSpPr>
            <a:spLocks noGrp="1" noRot="1" noChangeAspect="1"/>
          </p:cNvSpPr>
          <p:nvPr>
            <p:ph type="sldImg"/>
          </p:nvPr>
        </p:nvSpPr>
        <p:spPr>
          <a:prstGeom prst="rect">
            <a:avLst/>
          </a:prstGeom>
        </p:spPr>
        <p:txBody>
          <a:bodyPr/>
          <a:lstStyle/>
          <a:p>
            <a:endParaRPr/>
          </a:p>
        </p:txBody>
      </p:sp>
      <p:sp>
        <p:nvSpPr>
          <p:cNvPr id="1006" name="Shape 1006"/>
          <p:cNvSpPr>
            <a:spLocks noGrp="1"/>
          </p:cNvSpPr>
          <p:nvPr>
            <p:ph type="body" sz="quarter" idx="1"/>
          </p:nvPr>
        </p:nvSpPr>
        <p:spPr>
          <a:prstGeom prst="rect">
            <a:avLst/>
          </a:prstGeom>
        </p:spPr>
        <p:txBody>
          <a:bodyPr/>
          <a:lstStyle/>
          <a:p>
            <a:r>
              <a:t>What the tuna does in the watery domain we do in the cognitive domain. </a:t>
            </a:r>
          </a:p>
          <a:p>
            <a:endParaRPr/>
          </a:p>
          <a:p>
            <a:r>
              <a:t>We use IPads, notepads, spreadsheets… extending cognitive capacities (just like the tuna extends physical capacities)</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9" name="Shape 1009"/>
          <p:cNvSpPr>
            <a:spLocks noGrp="1" noRot="1" noChangeAspect="1"/>
          </p:cNvSpPr>
          <p:nvPr>
            <p:ph type="sldImg"/>
          </p:nvPr>
        </p:nvSpPr>
        <p:spPr>
          <a:prstGeom prst="rect">
            <a:avLst/>
          </a:prstGeom>
        </p:spPr>
        <p:txBody>
          <a:bodyPr/>
          <a:lstStyle/>
          <a:p>
            <a:endParaRPr/>
          </a:p>
        </p:txBody>
      </p:sp>
      <p:sp>
        <p:nvSpPr>
          <p:cNvPr id="1010" name="Shape 1010"/>
          <p:cNvSpPr>
            <a:spLocks noGrp="1"/>
          </p:cNvSpPr>
          <p:nvPr>
            <p:ph type="body" sz="quarter" idx="1"/>
          </p:nvPr>
        </p:nvSpPr>
        <p:spPr>
          <a:prstGeom prst="rect">
            <a:avLst/>
          </a:prstGeom>
        </p:spPr>
        <p:txBody>
          <a:bodyPr/>
          <a:lstStyle/>
          <a:p>
            <a:r>
              <a:t>What the tuna does in the watery domain we do in the cognitive domain. </a:t>
            </a:r>
          </a:p>
          <a:p>
            <a:endParaRPr/>
          </a:p>
          <a:p>
            <a:r>
              <a:t>We use IPads, notepads, spreadsheets… extending cognitive capacities (just like the tuna extends physical capacities)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Shape 1027"/>
          <p:cNvSpPr>
            <a:spLocks noGrp="1" noRot="1" noChangeAspect="1"/>
          </p:cNvSpPr>
          <p:nvPr>
            <p:ph type="sldImg"/>
          </p:nvPr>
        </p:nvSpPr>
        <p:spPr>
          <a:prstGeom prst="rect">
            <a:avLst/>
          </a:prstGeom>
        </p:spPr>
        <p:txBody>
          <a:bodyPr/>
          <a:lstStyle/>
          <a:p>
            <a:endParaRPr/>
          </a:p>
        </p:txBody>
      </p:sp>
      <p:sp>
        <p:nvSpPr>
          <p:cNvPr id="1028" name="Shape 1028"/>
          <p:cNvSpPr>
            <a:spLocks noGrp="1"/>
          </p:cNvSpPr>
          <p:nvPr>
            <p:ph type="body" sz="quarter" idx="1"/>
          </p:nvPr>
        </p:nvSpPr>
        <p:spPr>
          <a:prstGeom prst="rect">
            <a:avLst/>
          </a:prstGeom>
        </p:spPr>
        <p:txBody>
          <a:bodyPr/>
          <a:lstStyle/>
          <a:p>
            <a:r>
              <a:t>21:31 - Onto Extended Mind</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2" name="Shape 1042"/>
          <p:cNvSpPr>
            <a:spLocks noGrp="1" noRot="1" noChangeAspect="1"/>
          </p:cNvSpPr>
          <p:nvPr>
            <p:ph type="sldImg"/>
          </p:nvPr>
        </p:nvSpPr>
        <p:spPr>
          <a:prstGeom prst="rect">
            <a:avLst/>
          </a:prstGeom>
        </p:spPr>
        <p:txBody>
          <a:bodyPr/>
          <a:lstStyle/>
          <a:p>
            <a:endParaRPr/>
          </a:p>
        </p:txBody>
      </p:sp>
      <p:sp>
        <p:nvSpPr>
          <p:cNvPr id="1043" name="Shape 1043"/>
          <p:cNvSpPr>
            <a:spLocks noGrp="1"/>
          </p:cNvSpPr>
          <p:nvPr>
            <p:ph type="body" sz="quarter" idx="1"/>
          </p:nvPr>
        </p:nvSpPr>
        <p:spPr>
          <a:prstGeom prst="rect">
            <a:avLst/>
          </a:prstGeom>
        </p:spPr>
        <p:txBody>
          <a:bodyPr/>
          <a:lstStyle/>
          <a:p>
            <a:r>
              <a:t>One of Josh Bongard’s ‘self modeling’ robots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CA" b="1" dirty="0">
                <a:effectLst/>
                <a:latin typeface="Helvetica Neue" panose="02000503000000020004" pitchFamily="2" charset="0"/>
              </a:rPr>
              <a:t>Cognitive Science Today - Beyond Symbols and Networks</a:t>
            </a:r>
          </a:p>
          <a:p>
            <a:pPr marL="158750" indent="0">
              <a:buNone/>
            </a:pPr>
            <a:endParaRPr lang="en-CA" dirty="0">
              <a:effectLst/>
              <a:latin typeface="Helvetica Neue" panose="02000503000000020004" pitchFamily="2" charset="0"/>
            </a:endParaRPr>
          </a:p>
          <a:p>
            <a:pPr>
              <a:buFont typeface="Arial" panose="020B0604020202020204" pitchFamily="34" charset="0"/>
              <a:buChar char="•"/>
            </a:pPr>
            <a:r>
              <a:rPr lang="en-CA" dirty="0">
                <a:effectLst/>
                <a:latin typeface="Helvetica Neue" panose="02000503000000020004" pitchFamily="2" charset="0"/>
              </a:rPr>
              <a:t>So where does this leave the future of cognitive science?</a:t>
            </a:r>
          </a:p>
          <a:p>
            <a:pPr marL="742950" lvl="1" indent="-285750">
              <a:buFont typeface="Arial" panose="020B0604020202020204" pitchFamily="34" charset="0"/>
              <a:buChar char="•"/>
            </a:pPr>
            <a:r>
              <a:rPr lang="en-CA" dirty="0">
                <a:effectLst/>
                <a:latin typeface="Helvetica Neue" panose="02000503000000020004" pitchFamily="2" charset="0"/>
              </a:rPr>
              <a:t>We’re beginning to see models that combine the best aspects of classical symbol-processing, connectionism, and embodied cognition.</a:t>
            </a:r>
          </a:p>
          <a:p>
            <a:pPr marL="742950" lvl="1" indent="-285750">
              <a:buFont typeface="Arial" panose="020B0604020202020204" pitchFamily="34" charset="0"/>
              <a:buChar char="•"/>
            </a:pPr>
            <a:r>
              <a:rPr lang="en-CA" dirty="0">
                <a:effectLst/>
                <a:latin typeface="Helvetica Neue" panose="02000503000000020004" pitchFamily="2" charset="0"/>
              </a:rPr>
              <a:t>Cognitive science is moving toward viewing the mind as </a:t>
            </a:r>
            <a:r>
              <a:rPr lang="en-CA" i="1" dirty="0">
                <a:effectLst/>
                <a:latin typeface="Helvetica Neue" panose="02000503000000020004" pitchFamily="2" charset="0"/>
              </a:rPr>
              <a:t>fine-grained, multipurpose, and embodied</a:t>
            </a:r>
            <a:r>
              <a:rPr lang="en-CA" dirty="0">
                <a:effectLst/>
                <a:latin typeface="Helvetica Neue" panose="02000503000000020004" pitchFamily="2" charset="0"/>
              </a:rPr>
              <a:t> – not a centralized, abstract system, but a fluid, distributed one, constantly shaped by interactions with the world</a:t>
            </a:r>
          </a:p>
          <a:p>
            <a:pPr marL="742950" lvl="1" indent="-285750">
              <a:buFont typeface="Arial" panose="020B0604020202020204" pitchFamily="34" charset="0"/>
              <a:buChar char="•"/>
            </a:pPr>
            <a:endParaRPr lang="en-CA" b="1" dirty="0">
              <a:effectLst/>
              <a:latin typeface="Helvetica Neue" panose="02000503000000020004" pitchFamily="2" charset="0"/>
            </a:endParaRPr>
          </a:p>
          <a:p>
            <a:pPr marL="0" lvl="0" indent="0">
              <a:buFont typeface="Arial" panose="020B0604020202020204" pitchFamily="34" charset="0"/>
              <a:buNone/>
            </a:pPr>
            <a:endParaRPr lang="en-CA" dirty="0">
              <a:effectLst/>
              <a:latin typeface="Helvetica Neue" panose="02000503000000020004" pitchFamily="2" charset="0"/>
            </a:endParaRPr>
          </a:p>
          <a:p>
            <a:endParaRPr lang="en-US" dirty="0"/>
          </a:p>
        </p:txBody>
      </p:sp>
    </p:spTree>
    <p:extLst>
      <p:ext uri="{BB962C8B-B14F-4D97-AF65-F5344CB8AC3E}">
        <p14:creationId xmlns:p14="http://schemas.microsoft.com/office/powerpoint/2010/main" val="247284168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CA" b="1" dirty="0">
                <a:effectLst/>
                <a:latin typeface="Helvetica Neue" panose="02000503000000020004" pitchFamily="2" charset="0"/>
              </a:rPr>
              <a:t>Marvin Minsky’s Vision</a:t>
            </a:r>
            <a:endParaRPr lang="en-CA" dirty="0">
              <a:effectLst/>
              <a:latin typeface="Helvetica Neue" panose="02000503000000020004" pitchFamily="2" charset="0"/>
            </a:endParaRPr>
          </a:p>
          <a:p>
            <a:pPr>
              <a:buFont typeface="Arial" panose="020B0604020202020204" pitchFamily="34" charset="0"/>
              <a:buChar char="•"/>
            </a:pPr>
            <a:r>
              <a:rPr lang="en-CA" dirty="0">
                <a:effectLst/>
                <a:latin typeface="Helvetica Neue" panose="02000503000000020004" pitchFamily="2" charset="0"/>
              </a:rPr>
              <a:t>Marvin Minsky described cognition as a multi-stream process, where many layers of thought and action happen simultaneously.</a:t>
            </a:r>
          </a:p>
          <a:p>
            <a:pPr marL="742950" lvl="1" indent="-285750">
              <a:buFont typeface="Arial" panose="020B0604020202020204" pitchFamily="34" charset="0"/>
              <a:buChar char="•"/>
            </a:pPr>
            <a:r>
              <a:rPr lang="en-CA" dirty="0">
                <a:effectLst/>
                <a:latin typeface="Helvetica Neue" panose="02000503000000020004" pitchFamily="2" charset="0"/>
              </a:rPr>
              <a:t>You might be sipping a drink, holding a conversation, and planning your next move at a party – each of these activities involving parallel processes that shape and reshape your behavior.</a:t>
            </a:r>
          </a:p>
          <a:p>
            <a:pPr marL="0" lvl="0" indent="0">
              <a:buFont typeface="Arial" panose="020B0604020202020204" pitchFamily="34" charset="0"/>
              <a:buNone/>
            </a:pPr>
            <a:endParaRPr lang="en-CA" b="1" dirty="0">
              <a:effectLst/>
              <a:latin typeface="Helvetica Neue" panose="02000503000000020004" pitchFamily="2" charset="0"/>
            </a:endParaRPr>
          </a:p>
          <a:p>
            <a:pPr marL="0" lvl="0" indent="0">
              <a:buFont typeface="Arial" panose="020B0604020202020204" pitchFamily="34" charset="0"/>
              <a:buNone/>
            </a:pPr>
            <a:endParaRPr lang="en-CA" dirty="0">
              <a:effectLst/>
              <a:latin typeface="Helvetica Neue" panose="02000503000000020004" pitchFamily="2" charset="0"/>
            </a:endParaRPr>
          </a:p>
          <a:p>
            <a:endParaRPr lang="en-US" dirty="0"/>
          </a:p>
        </p:txBody>
      </p:sp>
    </p:spTree>
    <p:extLst>
      <p:ext uri="{BB962C8B-B14F-4D97-AF65-F5344CB8AC3E}">
        <p14:creationId xmlns:p14="http://schemas.microsoft.com/office/powerpoint/2010/main" val="302387746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CA" b="1" dirty="0">
                <a:effectLst/>
                <a:latin typeface="Helvetica Neue" panose="02000503000000020004" pitchFamily="2" charset="0"/>
              </a:rPr>
              <a:t>Slide 10: The Future - Combining Insights</a:t>
            </a:r>
            <a:endParaRPr lang="en-CA" dirty="0">
              <a:effectLst/>
              <a:latin typeface="Helvetica Neue" panose="02000503000000020004" pitchFamily="2" charset="0"/>
            </a:endParaRPr>
          </a:p>
          <a:p>
            <a:pPr>
              <a:buFont typeface="Arial" panose="020B0604020202020204" pitchFamily="34" charset="0"/>
              <a:buChar char="•"/>
            </a:pPr>
            <a:r>
              <a:rPr lang="en-CA" dirty="0">
                <a:effectLst/>
                <a:latin typeface="Helvetica Neue" panose="02000503000000020004" pitchFamily="2" charset="0"/>
              </a:rPr>
              <a:t>In the future, cognitive models will likely merge symbolic AI with connectionist, embodied, and dynamic systems approaches.</a:t>
            </a:r>
          </a:p>
          <a:p>
            <a:pPr marL="742950" lvl="1" indent="-285750">
              <a:buFont typeface="Arial" panose="020B0604020202020204" pitchFamily="34" charset="0"/>
              <a:buChar char="•"/>
            </a:pPr>
            <a:r>
              <a:rPr lang="en-CA" dirty="0">
                <a:effectLst/>
                <a:latin typeface="Helvetica Neue" panose="02000503000000020004" pitchFamily="2" charset="0"/>
              </a:rPr>
              <a:t>These new models will better reflect the parallel, distributed, and sometimes fragmentary nature of real neural processing.</a:t>
            </a:r>
          </a:p>
          <a:p>
            <a:pPr marL="742950" lvl="1" indent="-285750">
              <a:buFont typeface="Arial" panose="020B0604020202020204" pitchFamily="34" charset="0"/>
              <a:buChar char="•"/>
            </a:pPr>
            <a:r>
              <a:rPr lang="en-CA" dirty="0">
                <a:effectLst/>
                <a:latin typeface="Helvetica Neue" panose="02000503000000020004" pitchFamily="2" charset="0"/>
              </a:rPr>
              <a:t>The mind, instead of a single-purpose system, will be seen more like a Swiss army knife – a collection of specialized, flexible tools for navigating the world.</a:t>
            </a:r>
          </a:p>
          <a:p>
            <a:pPr marL="0" lvl="0" indent="0">
              <a:buFont typeface="Arial" panose="020B0604020202020204" pitchFamily="34" charset="0"/>
              <a:buNone/>
            </a:pPr>
            <a:endParaRPr lang="en-CA" b="1" dirty="0">
              <a:effectLst/>
              <a:latin typeface="Helvetica Neue" panose="02000503000000020004" pitchFamily="2" charset="0"/>
            </a:endParaRPr>
          </a:p>
          <a:p>
            <a:pPr marL="0" lvl="0" indent="0">
              <a:buFont typeface="Arial" panose="020B0604020202020204" pitchFamily="34" charset="0"/>
              <a:buNone/>
            </a:pPr>
            <a:r>
              <a:rPr lang="en-CA" b="1" dirty="0">
                <a:effectLst/>
                <a:latin typeface="Helvetica Neue" panose="02000503000000020004" pitchFamily="2" charset="0"/>
              </a:rPr>
              <a:t>Slide 11: Conclusion</a:t>
            </a:r>
            <a:endParaRPr lang="en-CA" dirty="0">
              <a:effectLst/>
              <a:latin typeface="Helvetica Neue" panose="02000503000000020004" pitchFamily="2" charset="0"/>
            </a:endParaRPr>
          </a:p>
          <a:p>
            <a:pPr>
              <a:buFont typeface="Arial" panose="020B0604020202020204" pitchFamily="34" charset="0"/>
              <a:buChar char="•"/>
            </a:pPr>
            <a:r>
              <a:rPr lang="en-CA" dirty="0">
                <a:effectLst/>
                <a:latin typeface="Helvetica Neue" panose="02000503000000020004" pitchFamily="2" charset="0"/>
              </a:rPr>
              <a:t>Functionalism provided a powerful framework for understanding the mind, but it falls short when we consider </a:t>
            </a:r>
            <a:r>
              <a:rPr lang="en-CA" b="1" u="sng" dirty="0">
                <a:effectLst/>
                <a:latin typeface="Helvetica Neue" panose="02000503000000020004" pitchFamily="2" charset="0"/>
              </a:rPr>
              <a:t>real-world fluency</a:t>
            </a:r>
            <a:r>
              <a:rPr lang="en-CA" dirty="0">
                <a:effectLst/>
                <a:latin typeface="Helvetica Neue" panose="02000503000000020004" pitchFamily="2" charset="0"/>
              </a:rPr>
              <a:t> and </a:t>
            </a:r>
            <a:r>
              <a:rPr lang="en-CA" b="1" u="sng" dirty="0">
                <a:effectLst/>
                <a:latin typeface="Helvetica Neue" panose="02000503000000020004" pitchFamily="2" charset="0"/>
              </a:rPr>
              <a:t>the intricacies of embodied thought.</a:t>
            </a:r>
          </a:p>
          <a:p>
            <a:pPr marL="742950" lvl="1" indent="-285750">
              <a:buFont typeface="Arial" panose="020B0604020202020204" pitchFamily="34" charset="0"/>
              <a:buChar char="•"/>
            </a:pPr>
            <a:r>
              <a:rPr lang="en-CA" dirty="0">
                <a:effectLst/>
                <a:latin typeface="Helvetica Neue" panose="02000503000000020004" pitchFamily="2" charset="0"/>
              </a:rPr>
              <a:t>As we integrate insights from connectionism and embodied cognition, we edge closer to understanding human cognition as </a:t>
            </a:r>
            <a:r>
              <a:rPr lang="en-CA" i="1" dirty="0">
                <a:effectLst/>
                <a:latin typeface="Helvetica Neue" panose="02000503000000020004" pitchFamily="2" charset="0"/>
              </a:rPr>
              <a:t>fine-grained, multipurpose, and deeply embodied</a:t>
            </a:r>
            <a:r>
              <a:rPr lang="en-CA" dirty="0">
                <a:effectLst/>
                <a:latin typeface="Helvetica Neue" panose="02000503000000020004" pitchFamily="2" charset="0"/>
              </a:rPr>
              <a:t>.</a:t>
            </a:r>
          </a:p>
          <a:p>
            <a:endParaRPr lang="en-US" dirty="0"/>
          </a:p>
        </p:txBody>
      </p:sp>
    </p:spTree>
    <p:extLst>
      <p:ext uri="{BB962C8B-B14F-4D97-AF65-F5344CB8AC3E}">
        <p14:creationId xmlns:p14="http://schemas.microsoft.com/office/powerpoint/2010/main" val="148366667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36993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mp; Subtitle">
  <p:cSld name="TITLE_1">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892969" y="863947"/>
            <a:ext cx="7358100" cy="1741200"/>
          </a:xfrm>
          <a:prstGeom prst="rect">
            <a:avLst/>
          </a:prstGeom>
          <a:noFill/>
          <a:ln>
            <a:noFill/>
          </a:ln>
        </p:spPr>
        <p:txBody>
          <a:bodyPr spcFirstLastPara="1" wrap="square" lIns="32750" tIns="32750" rIns="32750" bIns="32750" anchor="b" anchorCtr="0">
            <a:normAutofit/>
          </a:bodyPr>
          <a:lstStyle>
            <a:lvl1pPr lvl="0" algn="ctr" rtl="0">
              <a:lnSpc>
                <a:spcPct val="100000"/>
              </a:lnSpc>
              <a:spcBef>
                <a:spcPts val="0"/>
              </a:spcBef>
              <a:spcAft>
                <a:spcPts val="0"/>
              </a:spcAft>
              <a:buClr>
                <a:srgbClr val="000000"/>
              </a:buClr>
              <a:buSzPts val="1200"/>
              <a:buNone/>
              <a:defRPr/>
            </a:lvl1pPr>
            <a:lvl2pPr lvl="1" algn="ctr" rtl="0">
              <a:lnSpc>
                <a:spcPct val="100000"/>
              </a:lnSpc>
              <a:spcBef>
                <a:spcPts val="0"/>
              </a:spcBef>
              <a:spcAft>
                <a:spcPts val="0"/>
              </a:spcAft>
              <a:buClr>
                <a:srgbClr val="000000"/>
              </a:buClr>
              <a:buSzPts val="1200"/>
              <a:buNone/>
              <a:defRPr/>
            </a:lvl2pPr>
            <a:lvl3pPr lvl="2" algn="ctr" rtl="0">
              <a:lnSpc>
                <a:spcPct val="100000"/>
              </a:lnSpc>
              <a:spcBef>
                <a:spcPts val="0"/>
              </a:spcBef>
              <a:spcAft>
                <a:spcPts val="0"/>
              </a:spcAft>
              <a:buClr>
                <a:srgbClr val="000000"/>
              </a:buClr>
              <a:buSzPts val="1200"/>
              <a:buNone/>
              <a:defRPr/>
            </a:lvl3pPr>
            <a:lvl4pPr lvl="3" algn="ctr" rtl="0">
              <a:lnSpc>
                <a:spcPct val="100000"/>
              </a:lnSpc>
              <a:spcBef>
                <a:spcPts val="0"/>
              </a:spcBef>
              <a:spcAft>
                <a:spcPts val="0"/>
              </a:spcAft>
              <a:buClr>
                <a:srgbClr val="000000"/>
              </a:buClr>
              <a:buSzPts val="1200"/>
              <a:buNone/>
              <a:defRPr/>
            </a:lvl4pPr>
            <a:lvl5pPr lvl="4" algn="ctr" rtl="0">
              <a:lnSpc>
                <a:spcPct val="100000"/>
              </a:lnSpc>
              <a:spcBef>
                <a:spcPts val="0"/>
              </a:spcBef>
              <a:spcAft>
                <a:spcPts val="0"/>
              </a:spcAft>
              <a:buClr>
                <a:srgbClr val="000000"/>
              </a:buClr>
              <a:buSzPts val="1200"/>
              <a:buNone/>
              <a:defRPr/>
            </a:lvl5pPr>
            <a:lvl6pPr lvl="5" algn="ctr" rtl="0">
              <a:lnSpc>
                <a:spcPct val="100000"/>
              </a:lnSpc>
              <a:spcBef>
                <a:spcPts val="0"/>
              </a:spcBef>
              <a:spcAft>
                <a:spcPts val="0"/>
              </a:spcAft>
              <a:buClr>
                <a:srgbClr val="000000"/>
              </a:buClr>
              <a:buSzPts val="1200"/>
              <a:buNone/>
              <a:defRPr/>
            </a:lvl6pPr>
            <a:lvl7pPr lvl="6" algn="ctr" rtl="0">
              <a:lnSpc>
                <a:spcPct val="100000"/>
              </a:lnSpc>
              <a:spcBef>
                <a:spcPts val="0"/>
              </a:spcBef>
              <a:spcAft>
                <a:spcPts val="0"/>
              </a:spcAft>
              <a:buClr>
                <a:srgbClr val="000000"/>
              </a:buClr>
              <a:buSzPts val="1200"/>
              <a:buNone/>
              <a:defRPr/>
            </a:lvl7pPr>
            <a:lvl8pPr lvl="7" algn="ctr" rtl="0">
              <a:lnSpc>
                <a:spcPct val="100000"/>
              </a:lnSpc>
              <a:spcBef>
                <a:spcPts val="0"/>
              </a:spcBef>
              <a:spcAft>
                <a:spcPts val="0"/>
              </a:spcAft>
              <a:buClr>
                <a:srgbClr val="000000"/>
              </a:buClr>
              <a:buSzPts val="1200"/>
              <a:buNone/>
              <a:defRPr/>
            </a:lvl8pPr>
            <a:lvl9pPr lvl="8" algn="ctr" rtl="0">
              <a:lnSpc>
                <a:spcPct val="100000"/>
              </a:lnSpc>
              <a:spcBef>
                <a:spcPts val="0"/>
              </a:spcBef>
              <a:spcAft>
                <a:spcPts val="0"/>
              </a:spcAft>
              <a:buClr>
                <a:srgbClr val="000000"/>
              </a:buClr>
              <a:buSzPts val="1200"/>
              <a:buNone/>
              <a:defRPr/>
            </a:lvl9pPr>
          </a:lstStyle>
          <a:p>
            <a:endParaRPr/>
          </a:p>
        </p:txBody>
      </p:sp>
      <p:sp>
        <p:nvSpPr>
          <p:cNvPr id="52" name="Google Shape;52;p13"/>
          <p:cNvSpPr txBox="1">
            <a:spLocks noGrp="1"/>
          </p:cNvSpPr>
          <p:nvPr>
            <p:ph type="body" idx="1"/>
          </p:nvPr>
        </p:nvSpPr>
        <p:spPr>
          <a:xfrm>
            <a:off x="892969" y="2658814"/>
            <a:ext cx="7358100" cy="596100"/>
          </a:xfrm>
          <a:prstGeom prst="rect">
            <a:avLst/>
          </a:prstGeom>
          <a:noFill/>
          <a:ln>
            <a:noFill/>
          </a:ln>
        </p:spPr>
        <p:txBody>
          <a:bodyPr spcFirstLastPara="1" wrap="square" lIns="32750" tIns="32750" rIns="32750" bIns="32750" anchor="t" anchorCtr="0">
            <a:normAutofit/>
          </a:bodyPr>
          <a:lstStyle>
            <a:lvl1pPr marL="457200" lvl="0" indent="-228600" algn="ctr" rtl="0">
              <a:lnSpc>
                <a:spcPct val="100000"/>
              </a:lnSpc>
              <a:spcBef>
                <a:spcPts val="0"/>
              </a:spcBef>
              <a:spcAft>
                <a:spcPts val="0"/>
              </a:spcAft>
              <a:buClr>
                <a:srgbClr val="000000"/>
              </a:buClr>
              <a:buSzPts val="2400"/>
              <a:buFont typeface="Helvetica Neue"/>
              <a:buNone/>
              <a:defRPr sz="2400">
                <a:latin typeface="Helvetica Neue"/>
                <a:ea typeface="Helvetica Neue"/>
                <a:cs typeface="Helvetica Neue"/>
                <a:sym typeface="Helvetica Neue"/>
              </a:defRPr>
            </a:lvl1pPr>
            <a:lvl2pPr marL="914400" lvl="1" indent="-228600" algn="ctr" rtl="0">
              <a:lnSpc>
                <a:spcPct val="100000"/>
              </a:lnSpc>
              <a:spcBef>
                <a:spcPts val="0"/>
              </a:spcBef>
              <a:spcAft>
                <a:spcPts val="0"/>
              </a:spcAft>
              <a:buClr>
                <a:srgbClr val="000000"/>
              </a:buClr>
              <a:buSzPts val="2400"/>
              <a:buFont typeface="Helvetica Neue"/>
              <a:buNone/>
              <a:defRPr sz="2400">
                <a:latin typeface="Helvetica Neue"/>
                <a:ea typeface="Helvetica Neue"/>
                <a:cs typeface="Helvetica Neue"/>
                <a:sym typeface="Helvetica Neue"/>
              </a:defRPr>
            </a:lvl2pPr>
            <a:lvl3pPr marL="1371600" lvl="2" indent="-228600" algn="ctr" rtl="0">
              <a:lnSpc>
                <a:spcPct val="100000"/>
              </a:lnSpc>
              <a:spcBef>
                <a:spcPts val="0"/>
              </a:spcBef>
              <a:spcAft>
                <a:spcPts val="0"/>
              </a:spcAft>
              <a:buClr>
                <a:srgbClr val="000000"/>
              </a:buClr>
              <a:buSzPts val="2400"/>
              <a:buFont typeface="Helvetica Neue"/>
              <a:buNone/>
              <a:defRPr sz="2400">
                <a:latin typeface="Helvetica Neue"/>
                <a:ea typeface="Helvetica Neue"/>
                <a:cs typeface="Helvetica Neue"/>
                <a:sym typeface="Helvetica Neue"/>
              </a:defRPr>
            </a:lvl3pPr>
            <a:lvl4pPr marL="1828800" lvl="3" indent="-228600" algn="ctr" rtl="0">
              <a:lnSpc>
                <a:spcPct val="100000"/>
              </a:lnSpc>
              <a:spcBef>
                <a:spcPts val="0"/>
              </a:spcBef>
              <a:spcAft>
                <a:spcPts val="0"/>
              </a:spcAft>
              <a:buClr>
                <a:srgbClr val="000000"/>
              </a:buClr>
              <a:buSzPts val="2400"/>
              <a:buFont typeface="Helvetica Neue"/>
              <a:buNone/>
              <a:defRPr sz="2400">
                <a:latin typeface="Helvetica Neue"/>
                <a:ea typeface="Helvetica Neue"/>
                <a:cs typeface="Helvetica Neue"/>
                <a:sym typeface="Helvetica Neue"/>
              </a:defRPr>
            </a:lvl4pPr>
            <a:lvl5pPr marL="2286000" lvl="4" indent="-228600" algn="ctr" rtl="0">
              <a:lnSpc>
                <a:spcPct val="100000"/>
              </a:lnSpc>
              <a:spcBef>
                <a:spcPts val="0"/>
              </a:spcBef>
              <a:spcAft>
                <a:spcPts val="0"/>
              </a:spcAft>
              <a:buClr>
                <a:srgbClr val="000000"/>
              </a:buClr>
              <a:buSzPts val="2400"/>
              <a:buFont typeface="Helvetica Neue"/>
              <a:buNone/>
              <a:defRPr sz="2400">
                <a:latin typeface="Helvetica Neue"/>
                <a:ea typeface="Helvetica Neue"/>
                <a:cs typeface="Helvetica Neue"/>
                <a:sym typeface="Helvetica Neue"/>
              </a:defRPr>
            </a:lvl5pPr>
            <a:lvl6pPr marL="2743200" lvl="5" indent="-336550" algn="l" rtl="0">
              <a:lnSpc>
                <a:spcPct val="100000"/>
              </a:lnSpc>
              <a:spcBef>
                <a:spcPts val="2700"/>
              </a:spcBef>
              <a:spcAft>
                <a:spcPts val="0"/>
              </a:spcAft>
              <a:buClr>
                <a:srgbClr val="000000"/>
              </a:buClr>
              <a:buSzPts val="1700"/>
              <a:buChar char="■"/>
              <a:defRPr/>
            </a:lvl6pPr>
            <a:lvl7pPr marL="3200400" lvl="6" indent="-336550" algn="l" rtl="0">
              <a:lnSpc>
                <a:spcPct val="100000"/>
              </a:lnSpc>
              <a:spcBef>
                <a:spcPts val="2700"/>
              </a:spcBef>
              <a:spcAft>
                <a:spcPts val="0"/>
              </a:spcAft>
              <a:buClr>
                <a:srgbClr val="000000"/>
              </a:buClr>
              <a:buSzPts val="1700"/>
              <a:buChar char="●"/>
              <a:defRPr/>
            </a:lvl7pPr>
            <a:lvl8pPr marL="3657600" lvl="7" indent="-336550" algn="l" rtl="0">
              <a:lnSpc>
                <a:spcPct val="100000"/>
              </a:lnSpc>
              <a:spcBef>
                <a:spcPts val="2700"/>
              </a:spcBef>
              <a:spcAft>
                <a:spcPts val="0"/>
              </a:spcAft>
              <a:buClr>
                <a:srgbClr val="000000"/>
              </a:buClr>
              <a:buSzPts val="1700"/>
              <a:buChar char="○"/>
              <a:defRPr/>
            </a:lvl8pPr>
            <a:lvl9pPr marL="4114800" lvl="8" indent="-336550" algn="l" rtl="0">
              <a:lnSpc>
                <a:spcPct val="100000"/>
              </a:lnSpc>
              <a:spcBef>
                <a:spcPts val="2700"/>
              </a:spcBef>
              <a:spcAft>
                <a:spcPts val="0"/>
              </a:spcAft>
              <a:buClr>
                <a:srgbClr val="000000"/>
              </a:buClr>
              <a:buSzPts val="1700"/>
              <a:buChar char="■"/>
              <a:defRPr/>
            </a:lvl9pPr>
          </a:lstStyle>
          <a:p>
            <a:endParaRPr/>
          </a:p>
        </p:txBody>
      </p:sp>
      <p:sp>
        <p:nvSpPr>
          <p:cNvPr id="53" name="Google Shape;53;p13"/>
          <p:cNvSpPr txBox="1">
            <a:spLocks noGrp="1"/>
          </p:cNvSpPr>
          <p:nvPr>
            <p:ph type="sldNum" idx="12"/>
          </p:nvPr>
        </p:nvSpPr>
        <p:spPr>
          <a:xfrm>
            <a:off x="4449997" y="4902398"/>
            <a:ext cx="239100" cy="220200"/>
          </a:xfrm>
          <a:prstGeom prst="rect">
            <a:avLst/>
          </a:prstGeom>
          <a:noFill/>
          <a:ln>
            <a:noFill/>
          </a:ln>
        </p:spPr>
        <p:txBody>
          <a:bodyPr spcFirstLastPara="1" wrap="square" lIns="32750" tIns="32750" rIns="32750" bIns="32750" anchor="t" anchorCtr="0">
            <a:spAutoFit/>
          </a:bodyPr>
          <a:lstStyle>
            <a:lvl1pPr marL="0" marR="0" lvl="0" indent="0" algn="ctr" rtl="0">
              <a:lnSpc>
                <a:spcPct val="100000"/>
              </a:lnSpc>
              <a:spcBef>
                <a:spcPts val="0"/>
              </a:spcBef>
              <a:spcAft>
                <a:spcPts val="0"/>
              </a:spcAft>
              <a:buClr>
                <a:srgbClr val="000000"/>
              </a:buClr>
              <a:buSzPts val="1000"/>
              <a:buFont typeface="Helvetica Neue Light"/>
              <a:buNone/>
              <a:defRPr>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1000"/>
              <a:buFont typeface="Helvetica Neue Light"/>
              <a:buNone/>
              <a:defRPr>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1000"/>
              <a:buFont typeface="Helvetica Neue Light"/>
              <a:buNone/>
              <a:defRPr>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1000"/>
              <a:buFont typeface="Helvetica Neue Light"/>
              <a:buNone/>
              <a:defRPr>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1000"/>
              <a:buFont typeface="Helvetica Neue Light"/>
              <a:buNone/>
              <a:defRPr>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1000"/>
              <a:buFont typeface="Helvetica Neue Light"/>
              <a:buNone/>
              <a:defRPr>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1000"/>
              <a:buFont typeface="Helvetica Neue Light"/>
              <a:buNone/>
              <a:defRPr>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1000"/>
              <a:buFont typeface="Helvetica Neue Light"/>
              <a:buNone/>
              <a:defRPr>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1000"/>
              <a:buFont typeface="Helvetica Neue Light"/>
              <a:buNone/>
              <a:defRPr>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
              <a:t>‹#›</a:t>
            </a:fld>
            <a:endParaRPr>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1">
  <p:cSld name="TITLE_AND_BODY_1">
    <p:spTree>
      <p:nvGrpSpPr>
        <p:cNvPr id="1" name="Shape 54"/>
        <p:cNvGrpSpPr/>
        <p:nvPr/>
      </p:nvGrpSpPr>
      <p:grpSpPr>
        <a:xfrm>
          <a:off x="0" y="0"/>
          <a:ext cx="0" cy="0"/>
          <a:chOff x="0" y="0"/>
          <a:chExt cx="0" cy="0"/>
        </a:xfrm>
      </p:grpSpPr>
      <p:sp>
        <p:nvSpPr>
          <p:cNvPr id="55" name="Google Shape;55;p14"/>
          <p:cNvSpPr txBox="1">
            <a:spLocks noGrp="1"/>
          </p:cNvSpPr>
          <p:nvPr>
            <p:ph type="sldNum" idx="12"/>
          </p:nvPr>
        </p:nvSpPr>
        <p:spPr>
          <a:xfrm>
            <a:off x="4449997" y="4902398"/>
            <a:ext cx="239100" cy="220200"/>
          </a:xfrm>
          <a:prstGeom prst="rect">
            <a:avLst/>
          </a:prstGeom>
          <a:noFill/>
          <a:ln>
            <a:noFill/>
          </a:ln>
        </p:spPr>
        <p:txBody>
          <a:bodyPr spcFirstLastPara="1" wrap="square" lIns="32750" tIns="32750" rIns="32750" bIns="32750" anchor="t" anchorCtr="0">
            <a:spAutoFit/>
          </a:bodyPr>
          <a:lstStyle>
            <a:lvl1pPr marL="0" lvl="0" indent="0" algn="ctr" rtl="0">
              <a:lnSpc>
                <a:spcPct val="100000"/>
              </a:lnSpc>
              <a:spcBef>
                <a:spcPts val="0"/>
              </a:spcBef>
              <a:spcAft>
                <a:spcPts val="0"/>
              </a:spcAft>
              <a:buClr>
                <a:srgbClr val="000000"/>
              </a:buClr>
              <a:buSzPts val="1000"/>
              <a:buFont typeface="Helvetica Neue Light"/>
              <a:buNone/>
              <a:defRPr sz="1000" b="0">
                <a:latin typeface="Helvetica Neue Light"/>
                <a:ea typeface="Helvetica Neue Light"/>
                <a:cs typeface="Helvetica Neue Light"/>
                <a:sym typeface="Helvetica Neue Light"/>
              </a:defRPr>
            </a:lvl1pPr>
            <a:lvl2pPr marL="0" lvl="1" indent="0" algn="ctr" rtl="0">
              <a:lnSpc>
                <a:spcPct val="100000"/>
              </a:lnSpc>
              <a:spcBef>
                <a:spcPts val="0"/>
              </a:spcBef>
              <a:spcAft>
                <a:spcPts val="0"/>
              </a:spcAft>
              <a:buClr>
                <a:srgbClr val="000000"/>
              </a:buClr>
              <a:buSzPts val="1000"/>
              <a:buFont typeface="Helvetica Neue Light"/>
              <a:buNone/>
              <a:defRPr sz="1000" b="0">
                <a:latin typeface="Helvetica Neue Light"/>
                <a:ea typeface="Helvetica Neue Light"/>
                <a:cs typeface="Helvetica Neue Light"/>
                <a:sym typeface="Helvetica Neue Light"/>
              </a:defRPr>
            </a:lvl2pPr>
            <a:lvl3pPr marL="0" lvl="2" indent="0" algn="ctr" rtl="0">
              <a:lnSpc>
                <a:spcPct val="100000"/>
              </a:lnSpc>
              <a:spcBef>
                <a:spcPts val="0"/>
              </a:spcBef>
              <a:spcAft>
                <a:spcPts val="0"/>
              </a:spcAft>
              <a:buClr>
                <a:srgbClr val="000000"/>
              </a:buClr>
              <a:buSzPts val="1000"/>
              <a:buFont typeface="Helvetica Neue Light"/>
              <a:buNone/>
              <a:defRPr sz="1000" b="0">
                <a:latin typeface="Helvetica Neue Light"/>
                <a:ea typeface="Helvetica Neue Light"/>
                <a:cs typeface="Helvetica Neue Light"/>
                <a:sym typeface="Helvetica Neue Light"/>
              </a:defRPr>
            </a:lvl3pPr>
            <a:lvl4pPr marL="0" lvl="3" indent="0" algn="ctr" rtl="0">
              <a:lnSpc>
                <a:spcPct val="100000"/>
              </a:lnSpc>
              <a:spcBef>
                <a:spcPts val="0"/>
              </a:spcBef>
              <a:spcAft>
                <a:spcPts val="0"/>
              </a:spcAft>
              <a:buClr>
                <a:srgbClr val="000000"/>
              </a:buClr>
              <a:buSzPts val="1000"/>
              <a:buFont typeface="Helvetica Neue Light"/>
              <a:buNone/>
              <a:defRPr sz="1000" b="0">
                <a:latin typeface="Helvetica Neue Light"/>
                <a:ea typeface="Helvetica Neue Light"/>
                <a:cs typeface="Helvetica Neue Light"/>
                <a:sym typeface="Helvetica Neue Light"/>
              </a:defRPr>
            </a:lvl4pPr>
            <a:lvl5pPr marL="0" lvl="4" indent="0" algn="ctr" rtl="0">
              <a:lnSpc>
                <a:spcPct val="100000"/>
              </a:lnSpc>
              <a:spcBef>
                <a:spcPts val="0"/>
              </a:spcBef>
              <a:spcAft>
                <a:spcPts val="0"/>
              </a:spcAft>
              <a:buClr>
                <a:srgbClr val="000000"/>
              </a:buClr>
              <a:buSzPts val="1000"/>
              <a:buFont typeface="Helvetica Neue Light"/>
              <a:buNone/>
              <a:defRPr sz="1000" b="0">
                <a:latin typeface="Helvetica Neue Light"/>
                <a:ea typeface="Helvetica Neue Light"/>
                <a:cs typeface="Helvetica Neue Light"/>
                <a:sym typeface="Helvetica Neue Light"/>
              </a:defRPr>
            </a:lvl5pPr>
            <a:lvl6pPr marL="0" lvl="5" indent="0" algn="ctr" rtl="0">
              <a:lnSpc>
                <a:spcPct val="100000"/>
              </a:lnSpc>
              <a:spcBef>
                <a:spcPts val="0"/>
              </a:spcBef>
              <a:spcAft>
                <a:spcPts val="0"/>
              </a:spcAft>
              <a:buClr>
                <a:srgbClr val="000000"/>
              </a:buClr>
              <a:buSzPts val="1000"/>
              <a:buFont typeface="Helvetica Neue Light"/>
              <a:buNone/>
              <a:defRPr sz="1000" b="0">
                <a:latin typeface="Helvetica Neue Light"/>
                <a:ea typeface="Helvetica Neue Light"/>
                <a:cs typeface="Helvetica Neue Light"/>
                <a:sym typeface="Helvetica Neue Light"/>
              </a:defRPr>
            </a:lvl6pPr>
            <a:lvl7pPr marL="0" lvl="6" indent="0" algn="ctr" rtl="0">
              <a:lnSpc>
                <a:spcPct val="100000"/>
              </a:lnSpc>
              <a:spcBef>
                <a:spcPts val="0"/>
              </a:spcBef>
              <a:spcAft>
                <a:spcPts val="0"/>
              </a:spcAft>
              <a:buClr>
                <a:srgbClr val="000000"/>
              </a:buClr>
              <a:buSzPts val="1000"/>
              <a:buFont typeface="Helvetica Neue Light"/>
              <a:buNone/>
              <a:defRPr sz="1000" b="0">
                <a:latin typeface="Helvetica Neue Light"/>
                <a:ea typeface="Helvetica Neue Light"/>
                <a:cs typeface="Helvetica Neue Light"/>
                <a:sym typeface="Helvetica Neue Light"/>
              </a:defRPr>
            </a:lvl7pPr>
            <a:lvl8pPr marL="0" lvl="7" indent="0" algn="ctr" rtl="0">
              <a:lnSpc>
                <a:spcPct val="100000"/>
              </a:lnSpc>
              <a:spcBef>
                <a:spcPts val="0"/>
              </a:spcBef>
              <a:spcAft>
                <a:spcPts val="0"/>
              </a:spcAft>
              <a:buClr>
                <a:srgbClr val="000000"/>
              </a:buClr>
              <a:buSzPts val="1000"/>
              <a:buFont typeface="Helvetica Neue Light"/>
              <a:buNone/>
              <a:defRPr sz="1000" b="0">
                <a:latin typeface="Helvetica Neue Light"/>
                <a:ea typeface="Helvetica Neue Light"/>
                <a:cs typeface="Helvetica Neue Light"/>
                <a:sym typeface="Helvetica Neue Light"/>
              </a:defRPr>
            </a:lvl8pPr>
            <a:lvl9pPr marL="0" lvl="8" indent="0" algn="ctr" rtl="0">
              <a:lnSpc>
                <a:spcPct val="100000"/>
              </a:lnSpc>
              <a:spcBef>
                <a:spcPts val="0"/>
              </a:spcBef>
              <a:spcAft>
                <a:spcPts val="0"/>
              </a:spcAft>
              <a:buClr>
                <a:srgbClr val="000000"/>
              </a:buClr>
              <a:buSzPts val="1000"/>
              <a:buFont typeface="Helvetica Neue Light"/>
              <a:buNone/>
              <a:defRPr sz="1000" b="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
              <a:t>‹#›</a:t>
            </a:fld>
            <a:endParaRPr>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4222943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25.jpeg"/></Relationships>
</file>

<file path=ppt/slides/_rels/slide27.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26.gif"/></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28.jpeg"/></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3.xml"/><Relationship Id="rId5" Type="http://schemas.openxmlformats.org/officeDocument/2006/relationships/image" Target="../media/image32.png"/><Relationship Id="rId4" Type="http://schemas.openxmlformats.org/officeDocument/2006/relationships/image" Target="../media/image31.jpeg"/></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13.xml"/><Relationship Id="rId5" Type="http://schemas.openxmlformats.org/officeDocument/2006/relationships/image" Target="../media/image32.png"/><Relationship Id="rId4" Type="http://schemas.openxmlformats.org/officeDocument/2006/relationships/image" Target="../media/image31.jpeg"/></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13.xml"/><Relationship Id="rId5" Type="http://schemas.openxmlformats.org/officeDocument/2006/relationships/image" Target="../media/image32.png"/><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3.xml"/><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13.xml"/><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13.xml"/><Relationship Id="rId5" Type="http://schemas.openxmlformats.org/officeDocument/2006/relationships/image" Target="../media/image41.png"/><Relationship Id="rId4" Type="http://schemas.openxmlformats.org/officeDocument/2006/relationships/image" Target="../media/image40.png"/></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1.xml"/><Relationship Id="rId1" Type="http://schemas.openxmlformats.org/officeDocument/2006/relationships/slideLayout" Target="../slideLayouts/slideLayout13.xml"/><Relationship Id="rId4" Type="http://schemas.openxmlformats.org/officeDocument/2006/relationships/image" Target="../media/image43.jpeg"/></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13.xml"/><Relationship Id="rId5" Type="http://schemas.openxmlformats.org/officeDocument/2006/relationships/image" Target="../media/image43.jpeg"/><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3.xml"/><Relationship Id="rId7" Type="http://schemas.openxmlformats.org/officeDocument/2006/relationships/image" Target="../media/image45.jpeg"/><Relationship Id="rId2" Type="http://schemas.openxmlformats.org/officeDocument/2006/relationships/slideLayout" Target="../slideLayouts/slideLayout13.xml"/><Relationship Id="rId1" Type="http://schemas.openxmlformats.org/officeDocument/2006/relationships/video" Target="https://www.youtube.com/embed/z1BvJgW4p_0?feature=oembed" TargetMode="External"/><Relationship Id="rId6" Type="http://schemas.openxmlformats.org/officeDocument/2006/relationships/image" Target="../media/image43.jpeg"/><Relationship Id="rId5" Type="http://schemas.openxmlformats.org/officeDocument/2006/relationships/image" Target="../media/image42.png"/><Relationship Id="rId4" Type="http://schemas.openxmlformats.org/officeDocument/2006/relationships/image" Target="../media/image44.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3.xml"/><Relationship Id="rId1" Type="http://schemas.openxmlformats.org/officeDocument/2006/relationships/video" Target="https://www.youtube.com/embed/z1BvJgW4p_0?feature=oembed" TargetMode="External"/><Relationship Id="rId6" Type="http://schemas.openxmlformats.org/officeDocument/2006/relationships/image" Target="../media/image45.jpeg"/><Relationship Id="rId5" Type="http://schemas.openxmlformats.org/officeDocument/2006/relationships/image" Target="../media/image43.jpeg"/><Relationship Id="rId4" Type="http://schemas.openxmlformats.org/officeDocument/2006/relationships/image" Target="../media/image44.jpeg"/></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6.xml"/><Relationship Id="rId1" Type="http://schemas.openxmlformats.org/officeDocument/2006/relationships/slideLayout" Target="../slideLayouts/slideLayout13.xml"/><Relationship Id="rId4" Type="http://schemas.openxmlformats.org/officeDocument/2006/relationships/image" Target="../media/image47.jpeg"/></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7.xml"/><Relationship Id="rId1" Type="http://schemas.openxmlformats.org/officeDocument/2006/relationships/slideLayout" Target="../slideLayouts/slideLayout13.xml"/><Relationship Id="rId5" Type="http://schemas.openxmlformats.org/officeDocument/2006/relationships/image" Target="../media/image48.jpeg"/><Relationship Id="rId4" Type="http://schemas.openxmlformats.org/officeDocument/2006/relationships/image" Target="../media/image47.jpeg"/></Relationships>
</file>

<file path=ppt/slides/_rels/slide5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8.xml"/><Relationship Id="rId1" Type="http://schemas.openxmlformats.org/officeDocument/2006/relationships/slideLayout" Target="../slideLayouts/slideLayout1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1.xml"/><Relationship Id="rId1" Type="http://schemas.openxmlformats.org/officeDocument/2006/relationships/slideLayout" Target="../slideLayouts/slideLayout13.xml"/><Relationship Id="rId4" Type="http://schemas.openxmlformats.org/officeDocument/2006/relationships/image" Target="../media/image51.png"/></Relationships>
</file>

<file path=ppt/slides/_rels/slide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53.tif"/><Relationship Id="rId2" Type="http://schemas.openxmlformats.org/officeDocument/2006/relationships/notesSlide" Target="../notesSlides/notesSlide53.xml"/><Relationship Id="rId1" Type="http://schemas.openxmlformats.org/officeDocument/2006/relationships/slideLayout" Target="../slideLayouts/slideLayout14.xml"/><Relationship Id="rId4" Type="http://schemas.openxmlformats.org/officeDocument/2006/relationships/image" Target="../media/image54.tif"/></Relationships>
</file>

<file path=ppt/slides/_rels/slide59.xml.rels><?xml version="1.0" encoding="UTF-8" standalone="yes"?>
<Relationships xmlns="http://schemas.openxmlformats.org/package/2006/relationships"><Relationship Id="rId3" Type="http://schemas.openxmlformats.org/officeDocument/2006/relationships/image" Target="../media/image53.tif"/><Relationship Id="rId2" Type="http://schemas.openxmlformats.org/officeDocument/2006/relationships/notesSlide" Target="../notesSlides/notesSlide54.xml"/><Relationship Id="rId1" Type="http://schemas.openxmlformats.org/officeDocument/2006/relationships/slideLayout" Target="../slideLayouts/slideLayout14.xml"/><Relationship Id="rId4" Type="http://schemas.openxmlformats.org/officeDocument/2006/relationships/image" Target="../media/image54.tif"/></Relationships>
</file>

<file path=ppt/slides/_rels/slide60.xml.rels><?xml version="1.0" encoding="UTF-8" standalone="yes"?>
<Relationships xmlns="http://schemas.openxmlformats.org/package/2006/relationships"><Relationship Id="rId2" Type="http://schemas.openxmlformats.org/officeDocument/2006/relationships/image" Target="../media/image55.tif"/><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3" Type="http://schemas.openxmlformats.org/officeDocument/2006/relationships/image" Target="../media/image56.tif"/><Relationship Id="rId2" Type="http://schemas.openxmlformats.org/officeDocument/2006/relationships/image" Target="../media/image55.tif"/><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2" Type="http://schemas.openxmlformats.org/officeDocument/2006/relationships/image" Target="../media/image57.tif"/><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3" Type="http://schemas.openxmlformats.org/officeDocument/2006/relationships/image" Target="../media/image57.tif"/><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3" Type="http://schemas.openxmlformats.org/officeDocument/2006/relationships/image" Target="../media/image57.tif"/><Relationship Id="rId2" Type="http://schemas.openxmlformats.org/officeDocument/2006/relationships/notesSlide" Target="../notesSlides/notesSlide56.xml"/><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7.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8.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2.png"/></Relationships>
</file>

<file path=ppt/slides/_rels/slide77.xml.rels><?xml version="1.0" encoding="UTF-8" standalone="yes"?>
<Relationships xmlns="http://schemas.openxmlformats.org/package/2006/relationships"><Relationship Id="rId3" Type="http://schemas.openxmlformats.org/officeDocument/2006/relationships/image" Target="../media/image63.gif"/><Relationship Id="rId2" Type="http://schemas.openxmlformats.org/officeDocument/2006/relationships/notesSlide" Target="../notesSlides/notesSlide61.xml"/><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4.xml"/></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7.png"/></Relationships>
</file>

<file path=ppt/slides/_rels/slide9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4.xml"/></Relationships>
</file>

<file path=ppt/slides/_rels/slide9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4.xml"/><Relationship Id="rId1" Type="http://schemas.openxmlformats.org/officeDocument/2006/relationships/slideLayout" Target="../slideLayouts/slideLayout1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4.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4.xml"/></Relationships>
</file>

<file path=ppt/slides/_rels/slide10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4.xml"/></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3.mpg"/><Relationship Id="rId1" Type="http://schemas.microsoft.com/office/2007/relationships/media" Target="../media/media3.mpg"/><Relationship Id="rId4" Type="http://schemas.openxmlformats.org/officeDocument/2006/relationships/image" Target="../media/image70.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7.xml"/><Relationship Id="rId1" Type="http://schemas.openxmlformats.org/officeDocument/2006/relationships/slideLayout" Target="../slideLayouts/slideLayout14.xml"/><Relationship Id="rId4" Type="http://schemas.openxmlformats.org/officeDocument/2006/relationships/image" Target="../media/image72.jpeg"/></Relationships>
</file>

<file path=ppt/slides/_rels/slide10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8.xml"/><Relationship Id="rId1" Type="http://schemas.openxmlformats.org/officeDocument/2006/relationships/slideLayout" Target="../slideLayouts/slideLayout14.xml"/></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74.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5.mov"/><Relationship Id="rId1" Type="http://schemas.microsoft.com/office/2007/relationships/media" Target="../media/media5.mov"/><Relationship Id="rId4" Type="http://schemas.openxmlformats.org/officeDocument/2006/relationships/image" Target="../media/image75.png"/></Relationships>
</file>

<file path=ppt/slides/_rels/slide11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4.xml"/></Relationships>
</file>

<file path=ppt/slides/_rels/slide11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6.mov"/><Relationship Id="rId1" Type="http://schemas.microsoft.com/office/2007/relationships/media" Target="../media/media6.mov"/><Relationship Id="rId5" Type="http://schemas.openxmlformats.org/officeDocument/2006/relationships/image" Target="../media/image77.png"/><Relationship Id="rId4" Type="http://schemas.openxmlformats.org/officeDocument/2006/relationships/notesSlide" Target="../notesSlides/notesSlide69.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4.xml"/></Relationships>
</file>

<file path=ppt/slides/_rels/slide11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1.xml"/><Relationship Id="rId1" Type="http://schemas.openxmlformats.org/officeDocument/2006/relationships/slideLayout" Target="../slideLayouts/slideLayout14.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79.png"/></Relationships>
</file>

<file path=ppt/slides/_rels/slide12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80.png"/></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4.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4.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4.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4.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4.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4.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4.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4.xml"/></Relationships>
</file>

<file path=ppt/slides/_rels/slide13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3.xml"/><Relationship Id="rId1" Type="http://schemas.openxmlformats.org/officeDocument/2006/relationships/slideLayout" Target="../slideLayouts/slideLayout14.xml"/></Relationships>
</file>

<file path=ppt/slides/_rels/slide13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82.png"/><Relationship Id="rId4" Type="http://schemas.openxmlformats.org/officeDocument/2006/relationships/notesSlide" Target="../notesSlides/notesSlide84.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4.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4.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4.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0.mp4"/><Relationship Id="rId1" Type="http://schemas.microsoft.com/office/2007/relationships/media" Target="../media/media10.mp4"/><Relationship Id="rId4" Type="http://schemas.openxmlformats.org/officeDocument/2006/relationships/image" Target="../media/image83.png"/></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4.xml"/></Relationships>
</file>

<file path=ppt/slides/_rels/slide158.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4.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0.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4.xml"/></Relationships>
</file>

<file path=ppt/slides/_rels/slide161.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4.xml"/></Relationships>
</file>

<file path=ppt/slides/_rels/slide16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9.xml"/><Relationship Id="rId1" Type="http://schemas.openxmlformats.org/officeDocument/2006/relationships/slideLayout" Target="../slideLayouts/slideLayout14.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1.mp4"/><Relationship Id="rId1" Type="http://schemas.microsoft.com/office/2007/relationships/media" Target="../media/media11.mp4"/><Relationship Id="rId4" Type="http://schemas.openxmlformats.org/officeDocument/2006/relationships/image" Target="../media/image87.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4.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4.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4.xml"/></Relationships>
</file>

<file path=ppt/slides/_rels/slide176.xml.rels><?xml version="1.0" encoding="UTF-8" standalone="yes"?>
<Relationships xmlns="http://schemas.openxmlformats.org/package/2006/relationships"><Relationship Id="rId3" Type="http://schemas.openxmlformats.org/officeDocument/2006/relationships/image" Target="../media/image88.tif"/><Relationship Id="rId2" Type="http://schemas.openxmlformats.org/officeDocument/2006/relationships/notesSlide" Target="../notesSlides/notesSlide91.xml"/><Relationship Id="rId1" Type="http://schemas.openxmlformats.org/officeDocument/2006/relationships/slideLayout" Target="../slideLayouts/slideLayout14.xml"/></Relationships>
</file>

<file path=ppt/slides/_rels/slide177.xml.rels><?xml version="1.0" encoding="UTF-8" standalone="yes"?>
<Relationships xmlns="http://schemas.openxmlformats.org/package/2006/relationships"><Relationship Id="rId3" Type="http://schemas.openxmlformats.org/officeDocument/2006/relationships/image" Target="../media/image88.tif"/><Relationship Id="rId2" Type="http://schemas.openxmlformats.org/officeDocument/2006/relationships/notesSlide" Target="../notesSlides/notesSlide92.xml"/><Relationship Id="rId1" Type="http://schemas.openxmlformats.org/officeDocument/2006/relationships/slideLayout" Target="../slideLayouts/slideLayout14.xml"/></Relationships>
</file>

<file path=ppt/slides/_rels/slide178.xml.rels><?xml version="1.0" encoding="UTF-8" standalone="yes"?>
<Relationships xmlns="http://schemas.openxmlformats.org/package/2006/relationships"><Relationship Id="rId3" Type="http://schemas.openxmlformats.org/officeDocument/2006/relationships/image" Target="../media/image88.tif"/><Relationship Id="rId2" Type="http://schemas.openxmlformats.org/officeDocument/2006/relationships/notesSlide" Target="../notesSlides/notesSlide93.xml"/><Relationship Id="rId1" Type="http://schemas.openxmlformats.org/officeDocument/2006/relationships/slideLayout" Target="../slideLayouts/slideLayout14.xml"/></Relationships>
</file>

<file path=ppt/slides/_rels/slide179.xml.rels><?xml version="1.0" encoding="UTF-8" standalone="yes"?>
<Relationships xmlns="http://schemas.openxmlformats.org/package/2006/relationships"><Relationship Id="rId2" Type="http://schemas.openxmlformats.org/officeDocument/2006/relationships/image" Target="../media/image89.tif"/><Relationship Id="rId1" Type="http://schemas.openxmlformats.org/officeDocument/2006/relationships/slideLayout" Target="../slideLayouts/slideLayout14.xml"/></Relationships>
</file>

<file path=ppt/slides/_rels/slide180.xml.rels><?xml version="1.0" encoding="UTF-8" standalone="yes"?>
<Relationships xmlns="http://schemas.openxmlformats.org/package/2006/relationships"><Relationship Id="rId2" Type="http://schemas.openxmlformats.org/officeDocument/2006/relationships/image" Target="../media/image89.tif"/><Relationship Id="rId1" Type="http://schemas.openxmlformats.org/officeDocument/2006/relationships/slideLayout" Target="../slideLayouts/slideLayout14.xml"/></Relationships>
</file>

<file path=ppt/slides/_rels/slide18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2.mp4"/><Relationship Id="rId1" Type="http://schemas.microsoft.com/office/2007/relationships/media" Target="../media/media12.mp4"/><Relationship Id="rId4" Type="http://schemas.openxmlformats.org/officeDocument/2006/relationships/image" Target="../media/image90.png"/></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4.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4.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4.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8.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14.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4.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5.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4.xml"/></Relationships>
</file>

<file path=ppt/slides/_rels/slide19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98.xml"/><Relationship Id="rId1" Type="http://schemas.openxmlformats.org/officeDocument/2006/relationships/slideLayout" Target="../slideLayouts/slideLayout3.xml"/></Relationships>
</file>

<file path=ppt/slides/_rels/slide19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openxmlformats.org/officeDocument/2006/relationships/image" Target="../media/image9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60" name="Google Shape;60;p15"/>
          <p:cNvPicPr preferRelativeResize="0"/>
          <p:nvPr/>
        </p:nvPicPr>
        <p:blipFill>
          <a:blip r:embed="rId3">
            <a:alphaModFix/>
          </a:blip>
          <a:stretch>
            <a:fillRect/>
          </a:stretch>
        </p:blipFill>
        <p:spPr>
          <a:xfrm>
            <a:off x="0" y="0"/>
            <a:ext cx="10972805" cy="5143500"/>
          </a:xfrm>
          <a:prstGeom prst="rect">
            <a:avLst/>
          </a:prstGeom>
          <a:noFill/>
          <a:ln>
            <a:noFill/>
          </a:ln>
        </p:spPr>
      </p:pic>
      <p:sp>
        <p:nvSpPr>
          <p:cNvPr id="61" name="Google Shape;61;p15"/>
          <p:cNvSpPr txBox="1"/>
          <p:nvPr/>
        </p:nvSpPr>
        <p:spPr>
          <a:xfrm>
            <a:off x="174975" y="124950"/>
            <a:ext cx="5957100" cy="2493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5000" b="1">
                <a:solidFill>
                  <a:schemeClr val="lt1"/>
                </a:solidFill>
                <a:latin typeface="Roboto Mono"/>
                <a:ea typeface="Roboto Mono"/>
                <a:cs typeface="Roboto Mono"/>
                <a:sym typeface="Roboto Mono"/>
              </a:rPr>
              <a:t>Introduction to Cognitive Science</a:t>
            </a:r>
            <a:endParaRPr sz="5000" b="1">
              <a:solidFill>
                <a:srgbClr val="FFFFFF"/>
              </a:solidFill>
              <a:latin typeface="Roboto Mono"/>
              <a:ea typeface="Roboto Mono"/>
              <a:cs typeface="Roboto Mono"/>
              <a:sym typeface="Roboto Mono"/>
            </a:endParaRPr>
          </a:p>
        </p:txBody>
      </p:sp>
      <p:pic>
        <p:nvPicPr>
          <p:cNvPr id="62" name="Google Shape;62;p15"/>
          <p:cNvPicPr preferRelativeResize="0"/>
          <p:nvPr/>
        </p:nvPicPr>
        <p:blipFill>
          <a:blip r:embed="rId4">
            <a:alphaModFix/>
          </a:blip>
          <a:stretch>
            <a:fillRect/>
          </a:stretch>
        </p:blipFill>
        <p:spPr>
          <a:xfrm>
            <a:off x="174975" y="4634150"/>
            <a:ext cx="2516050" cy="362375"/>
          </a:xfrm>
          <a:prstGeom prst="rect">
            <a:avLst/>
          </a:prstGeom>
          <a:noFill/>
          <a:ln>
            <a:noFill/>
          </a:ln>
        </p:spPr>
      </p:pic>
      <p:sp>
        <p:nvSpPr>
          <p:cNvPr id="63" name="Google Shape;63;p15"/>
          <p:cNvSpPr txBox="1"/>
          <p:nvPr/>
        </p:nvSpPr>
        <p:spPr>
          <a:xfrm>
            <a:off x="174963" y="3922825"/>
            <a:ext cx="22749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500">
                <a:solidFill>
                  <a:srgbClr val="1695B2"/>
                </a:solidFill>
                <a:latin typeface="Times New Roman"/>
                <a:ea typeface="Times New Roman"/>
                <a:cs typeface="Times New Roman"/>
                <a:sym typeface="Times New Roman"/>
              </a:rPr>
              <a:t>Dr. Mark Miller</a:t>
            </a:r>
            <a:endParaRPr sz="2500">
              <a:solidFill>
                <a:srgbClr val="1695B2"/>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885013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pic>
        <p:nvPicPr>
          <p:cNvPr id="215" name="Google Shape;215;p40"/>
          <p:cNvPicPr preferRelativeResize="0"/>
          <p:nvPr/>
        </p:nvPicPr>
        <p:blipFill>
          <a:blip r:embed="rId3">
            <a:alphaModFix/>
          </a:blip>
          <a:stretch>
            <a:fillRect/>
          </a:stretch>
        </p:blipFill>
        <p:spPr>
          <a:xfrm>
            <a:off x="-118525" y="0"/>
            <a:ext cx="9262527" cy="5210180"/>
          </a:xfrm>
          <a:prstGeom prst="rect">
            <a:avLst/>
          </a:prstGeom>
          <a:noFill/>
          <a:ln>
            <a:noFill/>
          </a:ln>
        </p:spPr>
      </p:pic>
      <p:sp>
        <p:nvSpPr>
          <p:cNvPr id="216" name="Google Shape;216;p40"/>
          <p:cNvSpPr txBox="1"/>
          <p:nvPr/>
        </p:nvSpPr>
        <p:spPr>
          <a:xfrm>
            <a:off x="112650" y="1743188"/>
            <a:ext cx="8918700" cy="1723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0">
                <a:solidFill>
                  <a:schemeClr val="lt1"/>
                </a:solidFill>
              </a:rPr>
              <a:t>Housekeeping</a:t>
            </a:r>
            <a:endParaRPr sz="100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ow Was My Week? – DSbc">
            <a:extLst>
              <a:ext uri="{FF2B5EF4-FFF2-40B4-BE49-F238E27FC236}">
                <a16:creationId xmlns:a16="http://schemas.microsoft.com/office/drawing/2014/main" id="{D32259B1-90A5-8507-645E-89535B1F1A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76325"/>
            <a:ext cx="9144000" cy="2990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1885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36FBA-FA6A-1AA3-7165-281F5B5E792B}"/>
              </a:ext>
            </a:extLst>
          </p:cNvPr>
          <p:cNvSpPr>
            <a:spLocks noGrp="1"/>
          </p:cNvSpPr>
          <p:nvPr>
            <p:ph type="title"/>
          </p:nvPr>
        </p:nvSpPr>
        <p:spPr/>
        <p:txBody>
          <a:bodyPr/>
          <a:lstStyle/>
          <a:p>
            <a:endParaRPr lang="en-US"/>
          </a:p>
        </p:txBody>
      </p:sp>
      <p:pic>
        <p:nvPicPr>
          <p:cNvPr id="45058" name="Picture 2" descr="Test Anxiety: 4 Ways Teachers Can Help Students Under Pressure">
            <a:extLst>
              <a:ext uri="{FF2B5EF4-FFF2-40B4-BE49-F238E27FC236}">
                <a16:creationId xmlns:a16="http://schemas.microsoft.com/office/drawing/2014/main" id="{07924029-0A79-35F6-3E27-D85C7519B4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434" y="0"/>
            <a:ext cx="10287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124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lant Intelligence Vectors &amp; Illustrations for Free Download">
            <a:extLst>
              <a:ext uri="{FF2B5EF4-FFF2-40B4-BE49-F238E27FC236}">
                <a16:creationId xmlns:a16="http://schemas.microsoft.com/office/drawing/2014/main" id="{C71987E7-04A7-4C60-A447-F3E664890F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2055" y="1107474"/>
            <a:ext cx="2928551" cy="292855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Key Insights From The Soul of an Octopus: A Surprising Exploration into the  Wonder of Consciousness | Thinkr">
            <a:extLst>
              <a:ext uri="{FF2B5EF4-FFF2-40B4-BE49-F238E27FC236}">
                <a16:creationId xmlns:a16="http://schemas.microsoft.com/office/drawing/2014/main" id="{8AD042A5-C4F6-769D-AF88-338CFBDF76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1238" y="1107474"/>
            <a:ext cx="3086382" cy="169751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nsect intelligence | Princeton University Press">
            <a:extLst>
              <a:ext uri="{FF2B5EF4-FFF2-40B4-BE49-F238E27FC236}">
                <a16:creationId xmlns:a16="http://schemas.microsoft.com/office/drawing/2014/main" id="{618D7295-9AD6-DBB0-7B33-E9F1324015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680" y="1066334"/>
            <a:ext cx="2195991" cy="2927988"/>
          </a:xfrm>
          <a:prstGeom prst="rect">
            <a:avLst/>
          </a:prstGeom>
          <a:noFill/>
          <a:extLst>
            <a:ext uri="{909E8E84-426E-40DD-AFC4-6F175D3DCCD1}">
              <a14:hiddenFill xmlns:a14="http://schemas.microsoft.com/office/drawing/2010/main">
                <a:solidFill>
                  <a:srgbClr val="FFFFFF"/>
                </a:solidFill>
              </a14:hiddenFill>
            </a:ext>
          </a:extLst>
        </p:spPr>
      </p:pic>
      <p:pic>
        <p:nvPicPr>
          <p:cNvPr id="57346" name="Picture 2">
            <a:extLst>
              <a:ext uri="{FF2B5EF4-FFF2-40B4-BE49-F238E27FC236}">
                <a16:creationId xmlns:a16="http://schemas.microsoft.com/office/drawing/2014/main" id="{0FD6B1ED-66A4-F315-C397-CD6AC9A321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0181" y="2926816"/>
            <a:ext cx="2528495" cy="1067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9609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Google Shape;122;p24"/>
          <p:cNvPicPr preferRelativeResize="0"/>
          <p:nvPr/>
        </p:nvPicPr>
        <p:blipFill>
          <a:blip r:embed="rId3">
            <a:alphaModFix/>
          </a:blip>
          <a:stretch>
            <a:fillRect/>
          </a:stretch>
        </p:blipFill>
        <p:spPr>
          <a:xfrm>
            <a:off x="0" y="0"/>
            <a:ext cx="9144000" cy="5143505"/>
          </a:xfrm>
          <a:prstGeom prst="rect">
            <a:avLst/>
          </a:prstGeom>
          <a:noFill/>
          <a:ln>
            <a:noFill/>
          </a:ln>
        </p:spPr>
      </p:pic>
    </p:spTree>
    <p:extLst>
      <p:ext uri="{BB962C8B-B14F-4D97-AF65-F5344CB8AC3E}">
        <p14:creationId xmlns:p14="http://schemas.microsoft.com/office/powerpoint/2010/main" val="3011901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pic>
        <p:nvPicPr>
          <p:cNvPr id="480" name="Google Shape;480;p73"/>
          <p:cNvPicPr preferRelativeResize="0"/>
          <p:nvPr/>
        </p:nvPicPr>
        <p:blipFill>
          <a:blip r:embed="rId3">
            <a:alphaModFix/>
          </a:blip>
          <a:stretch>
            <a:fillRect/>
          </a:stretch>
        </p:blipFill>
        <p:spPr>
          <a:xfrm>
            <a:off x="152401" y="152400"/>
            <a:ext cx="4600074" cy="2419350"/>
          </a:xfrm>
          <a:prstGeom prst="rect">
            <a:avLst/>
          </a:prstGeom>
          <a:noFill/>
          <a:ln>
            <a:noFill/>
          </a:ln>
        </p:spPr>
      </p:pic>
      <p:sp>
        <p:nvSpPr>
          <p:cNvPr id="3" name="TextBox 2">
            <a:extLst>
              <a:ext uri="{FF2B5EF4-FFF2-40B4-BE49-F238E27FC236}">
                <a16:creationId xmlns:a16="http://schemas.microsoft.com/office/drawing/2014/main" id="{FF1AD90F-D406-48FF-E5F0-B11134403AF0}"/>
              </a:ext>
            </a:extLst>
          </p:cNvPr>
          <p:cNvSpPr txBox="1"/>
          <p:nvPr/>
        </p:nvSpPr>
        <p:spPr>
          <a:xfrm>
            <a:off x="180474" y="2786650"/>
            <a:ext cx="7841308" cy="434734"/>
          </a:xfrm>
          <a:prstGeom prst="rect">
            <a:avLst/>
          </a:prstGeom>
          <a:noFill/>
        </p:spPr>
        <p:txBody>
          <a:bodyPr wrap="square">
            <a:spAutoFit/>
          </a:bodyPr>
          <a:lstStyle/>
          <a:p>
            <a:pPr marL="0" lvl="0" indent="0" algn="l" rtl="0">
              <a:lnSpc>
                <a:spcPct val="115000"/>
              </a:lnSpc>
              <a:spcBef>
                <a:spcPts val="0"/>
              </a:spcBef>
              <a:spcAft>
                <a:spcPts val="0"/>
              </a:spcAft>
              <a:buNone/>
            </a:pPr>
            <a:r>
              <a:rPr lang="en-CA" sz="2000" dirty="0">
                <a:solidFill>
                  <a:schemeClr val="dk1"/>
                </a:solidFill>
                <a:latin typeface="Avenir Next" panose="020B0503020202020204" pitchFamily="34" charset="0"/>
                <a:ea typeface="Helvetica Neue"/>
                <a:cs typeface="Helvetica Neue"/>
                <a:sym typeface="Helvetica Neue"/>
              </a:rPr>
              <a:t>Are these systems </a:t>
            </a:r>
            <a:r>
              <a:rPr lang="en-CA" sz="2000" b="1" dirty="0">
                <a:solidFill>
                  <a:schemeClr val="accent5"/>
                </a:solidFill>
                <a:latin typeface="Avenir Next" panose="020B0503020202020204" pitchFamily="34" charset="0"/>
                <a:ea typeface="Helvetica Neue"/>
                <a:cs typeface="Helvetica Neue"/>
                <a:sym typeface="Helvetica Neue"/>
              </a:rPr>
              <a:t>truly intelligent</a:t>
            </a:r>
            <a:r>
              <a:rPr lang="en-CA" sz="2000" dirty="0">
                <a:solidFill>
                  <a:schemeClr val="dk1"/>
                </a:solidFill>
                <a:latin typeface="Avenir Next" panose="020B0503020202020204" pitchFamily="34" charset="0"/>
                <a:ea typeface="Helvetica Neue"/>
                <a:cs typeface="Helvetica Neue"/>
                <a:sym typeface="Helvetica Neue"/>
              </a:rPr>
              <a:t>? </a:t>
            </a:r>
          </a:p>
        </p:txBody>
      </p:sp>
    </p:spTree>
    <p:extLst>
      <p:ext uri="{BB962C8B-B14F-4D97-AF65-F5344CB8AC3E}">
        <p14:creationId xmlns:p14="http://schemas.microsoft.com/office/powerpoint/2010/main" val="3070617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pic>
        <p:nvPicPr>
          <p:cNvPr id="480" name="Google Shape;480;p73"/>
          <p:cNvPicPr preferRelativeResize="0"/>
          <p:nvPr/>
        </p:nvPicPr>
        <p:blipFill>
          <a:blip r:embed="rId3">
            <a:alphaModFix/>
          </a:blip>
          <a:stretch>
            <a:fillRect/>
          </a:stretch>
        </p:blipFill>
        <p:spPr>
          <a:xfrm>
            <a:off x="152401" y="152400"/>
            <a:ext cx="4600074" cy="2419350"/>
          </a:xfrm>
          <a:prstGeom prst="rect">
            <a:avLst/>
          </a:prstGeom>
          <a:noFill/>
          <a:ln>
            <a:noFill/>
          </a:ln>
        </p:spPr>
      </p:pic>
      <p:sp>
        <p:nvSpPr>
          <p:cNvPr id="3" name="TextBox 2">
            <a:extLst>
              <a:ext uri="{FF2B5EF4-FFF2-40B4-BE49-F238E27FC236}">
                <a16:creationId xmlns:a16="http://schemas.microsoft.com/office/drawing/2014/main" id="{FF1AD90F-D406-48FF-E5F0-B11134403AF0}"/>
              </a:ext>
            </a:extLst>
          </p:cNvPr>
          <p:cNvSpPr txBox="1"/>
          <p:nvPr/>
        </p:nvSpPr>
        <p:spPr>
          <a:xfrm>
            <a:off x="180474" y="2786650"/>
            <a:ext cx="7841308" cy="434734"/>
          </a:xfrm>
          <a:prstGeom prst="rect">
            <a:avLst/>
          </a:prstGeom>
          <a:noFill/>
        </p:spPr>
        <p:txBody>
          <a:bodyPr wrap="square">
            <a:spAutoFit/>
          </a:bodyPr>
          <a:lstStyle/>
          <a:p>
            <a:pPr marL="0" lvl="0" indent="0" algn="l" rtl="0">
              <a:lnSpc>
                <a:spcPct val="115000"/>
              </a:lnSpc>
              <a:spcBef>
                <a:spcPts val="0"/>
              </a:spcBef>
              <a:spcAft>
                <a:spcPts val="0"/>
              </a:spcAft>
              <a:buNone/>
            </a:pPr>
            <a:r>
              <a:rPr lang="en-CA" sz="2000" dirty="0">
                <a:solidFill>
                  <a:schemeClr val="dk1"/>
                </a:solidFill>
                <a:latin typeface="Avenir Next" panose="020B0503020202020204" pitchFamily="34" charset="0"/>
                <a:ea typeface="Helvetica Neue"/>
                <a:cs typeface="Helvetica Neue"/>
                <a:sym typeface="Helvetica Neue"/>
              </a:rPr>
              <a:t>Are these systems </a:t>
            </a:r>
            <a:r>
              <a:rPr lang="en-CA" sz="2000" b="1" dirty="0">
                <a:solidFill>
                  <a:schemeClr val="accent5"/>
                </a:solidFill>
                <a:latin typeface="Avenir Next" panose="020B0503020202020204" pitchFamily="34" charset="0"/>
                <a:ea typeface="Helvetica Neue"/>
                <a:cs typeface="Helvetica Neue"/>
                <a:sym typeface="Helvetica Neue"/>
              </a:rPr>
              <a:t>truly intelligent</a:t>
            </a:r>
            <a:r>
              <a:rPr lang="en-CA" sz="2000" dirty="0">
                <a:solidFill>
                  <a:schemeClr val="dk1"/>
                </a:solidFill>
                <a:latin typeface="Avenir Next" panose="020B0503020202020204" pitchFamily="34" charset="0"/>
                <a:ea typeface="Helvetica Neue"/>
                <a:cs typeface="Helvetica Neue"/>
                <a:sym typeface="Helvetica Neue"/>
              </a:rPr>
              <a:t>? </a:t>
            </a:r>
          </a:p>
        </p:txBody>
      </p:sp>
      <p:pic>
        <p:nvPicPr>
          <p:cNvPr id="4" name="Google Shape;481;p73">
            <a:extLst>
              <a:ext uri="{FF2B5EF4-FFF2-40B4-BE49-F238E27FC236}">
                <a16:creationId xmlns:a16="http://schemas.microsoft.com/office/drawing/2014/main" id="{EE09F0BF-5416-10A2-59C4-AFA93392D303}"/>
              </a:ext>
            </a:extLst>
          </p:cNvPr>
          <p:cNvPicPr preferRelativeResize="0"/>
          <p:nvPr/>
        </p:nvPicPr>
        <p:blipFill>
          <a:blip r:embed="rId4">
            <a:alphaModFix/>
          </a:blip>
          <a:stretch>
            <a:fillRect/>
          </a:stretch>
        </p:blipFill>
        <p:spPr>
          <a:xfrm>
            <a:off x="5137814" y="543050"/>
            <a:ext cx="3753524" cy="1608228"/>
          </a:xfrm>
          <a:prstGeom prst="rect">
            <a:avLst/>
          </a:prstGeom>
          <a:noFill/>
          <a:ln>
            <a:noFill/>
          </a:ln>
        </p:spPr>
      </p:pic>
    </p:spTree>
    <p:extLst>
      <p:ext uri="{BB962C8B-B14F-4D97-AF65-F5344CB8AC3E}">
        <p14:creationId xmlns:p14="http://schemas.microsoft.com/office/powerpoint/2010/main" val="2448185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pic>
        <p:nvPicPr>
          <p:cNvPr id="480" name="Google Shape;480;p73"/>
          <p:cNvPicPr preferRelativeResize="0"/>
          <p:nvPr/>
        </p:nvPicPr>
        <p:blipFill>
          <a:blip r:embed="rId3">
            <a:alphaModFix/>
          </a:blip>
          <a:stretch>
            <a:fillRect/>
          </a:stretch>
        </p:blipFill>
        <p:spPr>
          <a:xfrm>
            <a:off x="152401" y="152400"/>
            <a:ext cx="4600074" cy="2419350"/>
          </a:xfrm>
          <a:prstGeom prst="rect">
            <a:avLst/>
          </a:prstGeom>
          <a:noFill/>
          <a:ln>
            <a:noFill/>
          </a:ln>
        </p:spPr>
      </p:pic>
      <p:pic>
        <p:nvPicPr>
          <p:cNvPr id="481" name="Google Shape;481;p73"/>
          <p:cNvPicPr preferRelativeResize="0"/>
          <p:nvPr/>
        </p:nvPicPr>
        <p:blipFill>
          <a:blip r:embed="rId4">
            <a:alphaModFix/>
          </a:blip>
          <a:stretch>
            <a:fillRect/>
          </a:stretch>
        </p:blipFill>
        <p:spPr>
          <a:xfrm>
            <a:off x="5137814" y="543050"/>
            <a:ext cx="3753524" cy="1608228"/>
          </a:xfrm>
          <a:prstGeom prst="rect">
            <a:avLst/>
          </a:prstGeom>
          <a:noFill/>
          <a:ln>
            <a:noFill/>
          </a:ln>
        </p:spPr>
      </p:pic>
      <p:pic>
        <p:nvPicPr>
          <p:cNvPr id="483" name="Google Shape;483;p73"/>
          <p:cNvPicPr preferRelativeResize="0"/>
          <p:nvPr/>
        </p:nvPicPr>
        <p:blipFill>
          <a:blip r:embed="rId5">
            <a:alphaModFix/>
          </a:blip>
          <a:stretch>
            <a:fillRect/>
          </a:stretch>
        </p:blipFill>
        <p:spPr>
          <a:xfrm>
            <a:off x="5061787" y="2680034"/>
            <a:ext cx="3905577" cy="2264945"/>
          </a:xfrm>
          <a:prstGeom prst="rect">
            <a:avLst/>
          </a:prstGeom>
          <a:noFill/>
          <a:ln>
            <a:noFill/>
          </a:ln>
        </p:spPr>
      </p:pic>
    </p:spTree>
    <p:extLst>
      <p:ext uri="{BB962C8B-B14F-4D97-AF65-F5344CB8AC3E}">
        <p14:creationId xmlns:p14="http://schemas.microsoft.com/office/powerpoint/2010/main" val="2001392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pic>
        <p:nvPicPr>
          <p:cNvPr id="480" name="Google Shape;480;p73"/>
          <p:cNvPicPr preferRelativeResize="0"/>
          <p:nvPr/>
        </p:nvPicPr>
        <p:blipFill>
          <a:blip r:embed="rId3">
            <a:alphaModFix/>
          </a:blip>
          <a:stretch>
            <a:fillRect/>
          </a:stretch>
        </p:blipFill>
        <p:spPr>
          <a:xfrm>
            <a:off x="152401" y="152400"/>
            <a:ext cx="4600074" cy="2419350"/>
          </a:xfrm>
          <a:prstGeom prst="rect">
            <a:avLst/>
          </a:prstGeom>
          <a:noFill/>
          <a:ln>
            <a:noFill/>
          </a:ln>
        </p:spPr>
      </p:pic>
      <p:pic>
        <p:nvPicPr>
          <p:cNvPr id="481" name="Google Shape;481;p73"/>
          <p:cNvPicPr preferRelativeResize="0"/>
          <p:nvPr/>
        </p:nvPicPr>
        <p:blipFill>
          <a:blip r:embed="rId4">
            <a:alphaModFix/>
          </a:blip>
          <a:stretch>
            <a:fillRect/>
          </a:stretch>
        </p:blipFill>
        <p:spPr>
          <a:xfrm>
            <a:off x="5137814" y="543050"/>
            <a:ext cx="3753524" cy="1608228"/>
          </a:xfrm>
          <a:prstGeom prst="rect">
            <a:avLst/>
          </a:prstGeom>
          <a:noFill/>
          <a:ln>
            <a:noFill/>
          </a:ln>
        </p:spPr>
      </p:pic>
      <p:pic>
        <p:nvPicPr>
          <p:cNvPr id="483" name="Google Shape;483;p73"/>
          <p:cNvPicPr preferRelativeResize="0"/>
          <p:nvPr/>
        </p:nvPicPr>
        <p:blipFill>
          <a:blip r:embed="rId5">
            <a:alphaModFix/>
          </a:blip>
          <a:stretch>
            <a:fillRect/>
          </a:stretch>
        </p:blipFill>
        <p:spPr>
          <a:xfrm>
            <a:off x="5061787" y="2680034"/>
            <a:ext cx="3905577" cy="2264945"/>
          </a:xfrm>
          <a:prstGeom prst="rect">
            <a:avLst/>
          </a:prstGeom>
          <a:noFill/>
          <a:ln>
            <a:noFill/>
          </a:ln>
        </p:spPr>
      </p:pic>
      <p:pic>
        <p:nvPicPr>
          <p:cNvPr id="18434" name="Picture 2" descr="Sensorimotor Control and Learning ...">
            <a:extLst>
              <a:ext uri="{FF2B5EF4-FFF2-40B4-BE49-F238E27FC236}">
                <a16:creationId xmlns:a16="http://schemas.microsoft.com/office/drawing/2014/main" id="{E9276BAB-FD8B-A8F0-E901-65253739C5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21288" y="2742836"/>
            <a:ext cx="2375460" cy="2202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8960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2F4564-4F21-D6D1-6695-1B77EA1FAD55}"/>
              </a:ext>
            </a:extLst>
          </p:cNvPr>
          <p:cNvPicPr>
            <a:picLocks noChangeAspect="1"/>
          </p:cNvPicPr>
          <p:nvPr/>
        </p:nvPicPr>
        <p:blipFill>
          <a:blip r:embed="rId3"/>
          <a:stretch>
            <a:fillRect/>
          </a:stretch>
        </p:blipFill>
        <p:spPr>
          <a:xfrm>
            <a:off x="112104" y="0"/>
            <a:ext cx="4180927" cy="4801020"/>
          </a:xfrm>
          <a:prstGeom prst="rect">
            <a:avLst/>
          </a:prstGeom>
        </p:spPr>
      </p:pic>
    </p:spTree>
    <p:extLst>
      <p:ext uri="{BB962C8B-B14F-4D97-AF65-F5344CB8AC3E}">
        <p14:creationId xmlns:p14="http://schemas.microsoft.com/office/powerpoint/2010/main" val="162122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2F4564-4F21-D6D1-6695-1B77EA1FAD55}"/>
              </a:ext>
            </a:extLst>
          </p:cNvPr>
          <p:cNvPicPr>
            <a:picLocks noChangeAspect="1"/>
          </p:cNvPicPr>
          <p:nvPr/>
        </p:nvPicPr>
        <p:blipFill>
          <a:blip r:embed="rId3"/>
          <a:stretch>
            <a:fillRect/>
          </a:stretch>
        </p:blipFill>
        <p:spPr>
          <a:xfrm>
            <a:off x="112104" y="0"/>
            <a:ext cx="4180927" cy="4801020"/>
          </a:xfrm>
          <a:prstGeom prst="rect">
            <a:avLst/>
          </a:prstGeom>
        </p:spPr>
      </p:pic>
      <p:sp>
        <p:nvSpPr>
          <p:cNvPr id="6" name="TextBox 5">
            <a:extLst>
              <a:ext uri="{FF2B5EF4-FFF2-40B4-BE49-F238E27FC236}">
                <a16:creationId xmlns:a16="http://schemas.microsoft.com/office/drawing/2014/main" id="{F9E2ECCF-B8EB-1D00-DA7C-9746715EEB0D}"/>
              </a:ext>
            </a:extLst>
          </p:cNvPr>
          <p:cNvSpPr txBox="1"/>
          <p:nvPr/>
        </p:nvSpPr>
        <p:spPr>
          <a:xfrm>
            <a:off x="4293031" y="1048256"/>
            <a:ext cx="4602996" cy="2800767"/>
          </a:xfrm>
          <a:prstGeom prst="rect">
            <a:avLst/>
          </a:prstGeom>
          <a:noFill/>
        </p:spPr>
        <p:txBody>
          <a:bodyPr wrap="square">
            <a:spAutoFit/>
          </a:bodyPr>
          <a:lstStyle/>
          <a:p>
            <a:pPr algn="l" rtl="0" fontAlgn="base">
              <a:spcBef>
                <a:spcPts val="1200"/>
              </a:spcBef>
              <a:spcAft>
                <a:spcPts val="0"/>
              </a:spcAft>
              <a:buFont typeface="+mj-lt"/>
              <a:buAutoNum type="arabicPeriod"/>
            </a:pPr>
            <a:r>
              <a:rPr lang="en-CA" sz="1600" i="0" u="none" strike="noStrike" dirty="0">
                <a:solidFill>
                  <a:srgbClr val="000000"/>
                </a:solidFill>
                <a:effectLst/>
                <a:latin typeface="Arial" panose="020B0604020202020204" pitchFamily="34" charset="0"/>
              </a:rPr>
              <a:t>Measure the Speed of the Flywheel</a:t>
            </a:r>
          </a:p>
          <a:p>
            <a:pPr algn="l" rtl="0" fontAlgn="base">
              <a:spcBef>
                <a:spcPts val="0"/>
              </a:spcBef>
              <a:spcAft>
                <a:spcPts val="0"/>
              </a:spcAft>
              <a:buFont typeface="+mj-lt"/>
              <a:buAutoNum type="arabicPeriod"/>
            </a:pPr>
            <a:r>
              <a:rPr lang="en-CA" sz="1600" i="0" u="none" strike="noStrike" dirty="0">
                <a:solidFill>
                  <a:srgbClr val="000000"/>
                </a:solidFill>
                <a:effectLst/>
                <a:latin typeface="Arial" panose="020B0604020202020204" pitchFamily="34" charset="0"/>
              </a:rPr>
              <a:t>Compare Actual Speed with Desired Speed</a:t>
            </a:r>
          </a:p>
          <a:p>
            <a:pPr marL="742950" lvl="1" indent="-285750" algn="l" rtl="0" fontAlgn="base">
              <a:spcBef>
                <a:spcPts val="0"/>
              </a:spcBef>
              <a:spcAft>
                <a:spcPts val="0"/>
              </a:spcAft>
              <a:buFont typeface="Arial" panose="020B0604020202020204" pitchFamily="34" charset="0"/>
              <a:buChar char="•"/>
            </a:pPr>
            <a:r>
              <a:rPr lang="en-CA" sz="1600" i="0" u="none" strike="noStrike" dirty="0">
                <a:solidFill>
                  <a:srgbClr val="000000"/>
                </a:solidFill>
                <a:effectLst/>
                <a:latin typeface="Arial" panose="020B0604020202020204" pitchFamily="34" charset="0"/>
              </a:rPr>
              <a:t>If no discrepancy, return to step 1.</a:t>
            </a:r>
          </a:p>
          <a:p>
            <a:pPr marL="742950" lvl="1" indent="-285750" algn="l" rtl="0" fontAlgn="base">
              <a:spcBef>
                <a:spcPts val="0"/>
              </a:spcBef>
              <a:spcAft>
                <a:spcPts val="0"/>
              </a:spcAft>
              <a:buFont typeface="Arial" panose="020B0604020202020204" pitchFamily="34" charset="0"/>
              <a:buChar char="•"/>
            </a:pPr>
            <a:r>
              <a:rPr lang="en-CA" sz="1600" i="0" u="none" strike="noStrike" dirty="0">
                <a:solidFill>
                  <a:srgbClr val="000000"/>
                </a:solidFill>
                <a:effectLst/>
                <a:latin typeface="Arial" panose="020B0604020202020204" pitchFamily="34" charset="0"/>
              </a:rPr>
              <a:t>If there’s a discrepancy, proceed with:</a:t>
            </a:r>
          </a:p>
          <a:p>
            <a:pPr marL="1143000" lvl="2" indent="-228600" algn="l" rtl="0" fontAlgn="base">
              <a:spcBef>
                <a:spcPts val="0"/>
              </a:spcBef>
              <a:spcAft>
                <a:spcPts val="0"/>
              </a:spcAft>
              <a:buFont typeface="Arial" panose="020B0604020202020204" pitchFamily="34" charset="0"/>
              <a:buChar char="•"/>
            </a:pPr>
            <a:r>
              <a:rPr lang="en-CA" sz="1600" i="0" u="none" strike="noStrike" dirty="0">
                <a:solidFill>
                  <a:srgbClr val="000000"/>
                </a:solidFill>
                <a:effectLst/>
                <a:latin typeface="Arial" panose="020B0604020202020204" pitchFamily="34" charset="0"/>
              </a:rPr>
              <a:t>a. Measure Current Steam Pressure</a:t>
            </a:r>
          </a:p>
          <a:p>
            <a:pPr marL="1143000" lvl="2" indent="-228600" algn="l" rtl="0" fontAlgn="base">
              <a:spcBef>
                <a:spcPts val="0"/>
              </a:spcBef>
              <a:spcAft>
                <a:spcPts val="0"/>
              </a:spcAft>
              <a:buFont typeface="Arial" panose="020B0604020202020204" pitchFamily="34" charset="0"/>
              <a:buChar char="•"/>
            </a:pPr>
            <a:r>
              <a:rPr lang="en-CA" sz="1600" i="0" u="none" strike="noStrike" dirty="0">
                <a:solidFill>
                  <a:srgbClr val="000000"/>
                </a:solidFill>
                <a:effectLst/>
                <a:latin typeface="Arial" panose="020B0604020202020204" pitchFamily="34" charset="0"/>
              </a:rPr>
              <a:t>b. Calculate the Desired Change in Steam Pressure</a:t>
            </a:r>
          </a:p>
          <a:p>
            <a:pPr marL="1143000" lvl="2" indent="-228600" algn="l" rtl="0" fontAlgn="base">
              <a:spcBef>
                <a:spcPts val="0"/>
              </a:spcBef>
              <a:spcAft>
                <a:spcPts val="0"/>
              </a:spcAft>
              <a:buFont typeface="Arial" panose="020B0604020202020204" pitchFamily="34" charset="0"/>
              <a:buChar char="•"/>
            </a:pPr>
            <a:r>
              <a:rPr lang="en-CA" sz="1600" i="0" u="none" strike="noStrike" dirty="0">
                <a:solidFill>
                  <a:srgbClr val="000000"/>
                </a:solidFill>
                <a:effectLst/>
                <a:latin typeface="Arial" panose="020B0604020202020204" pitchFamily="34" charset="0"/>
              </a:rPr>
              <a:t>c. Calculate the Necessary Throttle Valve Adjustment</a:t>
            </a:r>
          </a:p>
          <a:p>
            <a:pPr algn="l" rtl="0" fontAlgn="base">
              <a:spcBef>
                <a:spcPts val="0"/>
              </a:spcBef>
              <a:spcAft>
                <a:spcPts val="0"/>
              </a:spcAft>
              <a:buFont typeface="+mj-lt"/>
              <a:buAutoNum type="arabicPeriod"/>
            </a:pPr>
            <a:r>
              <a:rPr lang="en-CA" sz="1600" i="0" u="none" strike="noStrike" dirty="0">
                <a:solidFill>
                  <a:srgbClr val="000000"/>
                </a:solidFill>
                <a:effectLst/>
                <a:latin typeface="Arial" panose="020B0604020202020204" pitchFamily="34" charset="0"/>
              </a:rPr>
              <a:t>Adjust the Throttle Valve</a:t>
            </a:r>
          </a:p>
          <a:p>
            <a:pPr algn="l" rtl="0" fontAlgn="base">
              <a:spcBef>
                <a:spcPts val="0"/>
              </a:spcBef>
              <a:spcAft>
                <a:spcPts val="1200"/>
              </a:spcAft>
              <a:buFont typeface="+mj-lt"/>
              <a:buAutoNum type="arabicPeriod"/>
            </a:pPr>
            <a:r>
              <a:rPr lang="en-CA" sz="1600" i="0" u="none" strike="noStrike" dirty="0">
                <a:solidFill>
                  <a:srgbClr val="000000"/>
                </a:solidFill>
                <a:effectLst/>
                <a:latin typeface="Arial" panose="020B0604020202020204" pitchFamily="34" charset="0"/>
              </a:rPr>
              <a:t>Repeat the Cycle</a:t>
            </a:r>
          </a:p>
        </p:txBody>
      </p:sp>
    </p:spTree>
    <p:extLst>
      <p:ext uri="{BB962C8B-B14F-4D97-AF65-F5344CB8AC3E}">
        <p14:creationId xmlns:p14="http://schemas.microsoft.com/office/powerpoint/2010/main" val="2013828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2F4564-4F21-D6D1-6695-1B77EA1FAD55}"/>
              </a:ext>
            </a:extLst>
          </p:cNvPr>
          <p:cNvPicPr>
            <a:picLocks noChangeAspect="1"/>
          </p:cNvPicPr>
          <p:nvPr/>
        </p:nvPicPr>
        <p:blipFill>
          <a:blip r:embed="rId3"/>
          <a:stretch>
            <a:fillRect/>
          </a:stretch>
        </p:blipFill>
        <p:spPr>
          <a:xfrm>
            <a:off x="112104" y="0"/>
            <a:ext cx="4180927" cy="4801020"/>
          </a:xfrm>
          <a:prstGeom prst="rect">
            <a:avLst/>
          </a:prstGeom>
        </p:spPr>
      </p:pic>
      <p:sp>
        <p:nvSpPr>
          <p:cNvPr id="6" name="TextBox 5">
            <a:extLst>
              <a:ext uri="{FF2B5EF4-FFF2-40B4-BE49-F238E27FC236}">
                <a16:creationId xmlns:a16="http://schemas.microsoft.com/office/drawing/2014/main" id="{F9E2ECCF-B8EB-1D00-DA7C-9746715EEB0D}"/>
              </a:ext>
            </a:extLst>
          </p:cNvPr>
          <p:cNvSpPr txBox="1"/>
          <p:nvPr/>
        </p:nvSpPr>
        <p:spPr>
          <a:xfrm>
            <a:off x="4293031" y="399815"/>
            <a:ext cx="4602996" cy="4401205"/>
          </a:xfrm>
          <a:prstGeom prst="rect">
            <a:avLst/>
          </a:prstGeom>
          <a:noFill/>
        </p:spPr>
        <p:txBody>
          <a:bodyPr wrap="square">
            <a:spAutoFit/>
          </a:bodyPr>
          <a:lstStyle/>
          <a:p>
            <a:pPr marL="158750" indent="0" algn="l" rtl="0">
              <a:spcBef>
                <a:spcPts val="1200"/>
              </a:spcBef>
              <a:spcAft>
                <a:spcPts val="1200"/>
              </a:spcAft>
              <a:buNone/>
            </a:pPr>
            <a:r>
              <a:rPr lang="en-CA" sz="2000" b="0" i="0" u="none" strike="noStrike" dirty="0">
                <a:solidFill>
                  <a:srgbClr val="000000"/>
                </a:solidFill>
                <a:effectLst/>
                <a:latin typeface="Arial" panose="020B0604020202020204" pitchFamily="34" charset="0"/>
              </a:rPr>
              <a:t>However, the true behavior of the Watt governor is not rooted in algorithmic computation. </a:t>
            </a:r>
          </a:p>
          <a:p>
            <a:pPr marL="158750" indent="0" algn="l" rtl="0">
              <a:spcBef>
                <a:spcPts val="1200"/>
              </a:spcBef>
              <a:spcAft>
                <a:spcPts val="1200"/>
              </a:spcAft>
              <a:buNone/>
            </a:pPr>
            <a:r>
              <a:rPr lang="en-CA" sz="2000" b="0" i="0" u="none" strike="noStrike" dirty="0">
                <a:solidFill>
                  <a:srgbClr val="000000"/>
                </a:solidFill>
                <a:effectLst/>
                <a:latin typeface="Arial" panose="020B0604020202020204" pitchFamily="34" charset="0"/>
              </a:rPr>
              <a:t>Instead, it embodies a </a:t>
            </a:r>
            <a:r>
              <a:rPr lang="en-CA" sz="2000" b="1" i="0" u="none" strike="noStrike" dirty="0">
                <a:solidFill>
                  <a:srgbClr val="000000"/>
                </a:solidFill>
                <a:effectLst/>
                <a:latin typeface="Arial" panose="020B0604020202020204" pitchFamily="34" charset="0"/>
              </a:rPr>
              <a:t>dynamical solution</a:t>
            </a:r>
            <a:r>
              <a:rPr lang="en-CA" sz="2000" b="0" i="0" u="none" strike="noStrike" dirty="0">
                <a:solidFill>
                  <a:srgbClr val="000000"/>
                </a:solidFill>
                <a:effectLst/>
                <a:latin typeface="Arial" panose="020B0604020202020204" pitchFamily="34" charset="0"/>
              </a:rPr>
              <a:t> where the interacting forces constantly adjust in real time. </a:t>
            </a:r>
          </a:p>
          <a:p>
            <a:pPr marL="158750" indent="0" algn="l" rtl="0">
              <a:spcBef>
                <a:spcPts val="1200"/>
              </a:spcBef>
              <a:spcAft>
                <a:spcPts val="1200"/>
              </a:spcAft>
              <a:buNone/>
            </a:pPr>
            <a:r>
              <a:rPr lang="en-CA" sz="2000" b="0" i="0" u="none" strike="noStrike" dirty="0">
                <a:solidFill>
                  <a:srgbClr val="000000"/>
                </a:solidFill>
                <a:effectLst/>
                <a:latin typeface="Arial" panose="020B0604020202020204" pitchFamily="34" charset="0"/>
              </a:rPr>
              <a:t>Rather than relying on </a:t>
            </a:r>
            <a:r>
              <a:rPr lang="en-CA" sz="2000" b="1" i="0" u="none" strike="noStrike" dirty="0">
                <a:solidFill>
                  <a:srgbClr val="000000"/>
                </a:solidFill>
                <a:effectLst/>
                <a:latin typeface="Arial" panose="020B0604020202020204" pitchFamily="34" charset="0"/>
              </a:rPr>
              <a:t>discrete steps </a:t>
            </a:r>
            <a:r>
              <a:rPr lang="en-CA" sz="2000" b="0" i="0" u="none" strike="noStrike" dirty="0">
                <a:solidFill>
                  <a:srgbClr val="000000"/>
                </a:solidFill>
                <a:effectLst/>
                <a:latin typeface="Arial" panose="020B0604020202020204" pitchFamily="34" charset="0"/>
              </a:rPr>
              <a:t>or stored </a:t>
            </a:r>
            <a:r>
              <a:rPr lang="en-CA" sz="2000" b="1" i="0" u="none" strike="noStrike" dirty="0">
                <a:solidFill>
                  <a:srgbClr val="000000"/>
                </a:solidFill>
                <a:effectLst/>
                <a:latin typeface="Arial" panose="020B0604020202020204" pitchFamily="34" charset="0"/>
              </a:rPr>
              <a:t>representations</a:t>
            </a:r>
            <a:r>
              <a:rPr lang="en-CA" sz="2000" b="0" i="0" u="none" strike="noStrike" dirty="0">
                <a:solidFill>
                  <a:srgbClr val="000000"/>
                </a:solidFill>
                <a:effectLst/>
                <a:latin typeface="Arial" panose="020B0604020202020204" pitchFamily="34" charset="0"/>
              </a:rPr>
              <a:t>, the governor responds dynamically to physical forces, aligning with the principles of </a:t>
            </a:r>
            <a:r>
              <a:rPr lang="en-CA" sz="2000" b="1" i="0" u="none" strike="noStrike" dirty="0">
                <a:solidFill>
                  <a:srgbClr val="000000"/>
                </a:solidFill>
                <a:effectLst/>
                <a:latin typeface="Arial" panose="020B0604020202020204" pitchFamily="34" charset="0"/>
              </a:rPr>
              <a:t>Dynamical Systems Theory (DST)</a:t>
            </a:r>
            <a:r>
              <a:rPr lang="en-CA" sz="2000" b="0" i="0" u="none" strike="noStrike" dirty="0">
                <a:solidFill>
                  <a:srgbClr val="000000"/>
                </a:solidFill>
                <a:effectLst/>
                <a:latin typeface="Arial" panose="020B0604020202020204" pitchFamily="34" charset="0"/>
              </a:rPr>
              <a:t>.</a:t>
            </a:r>
            <a:endParaRPr lang="en-CA" sz="2000" b="0" i="0" u="none" strike="noStrike" dirty="0">
              <a:solidFill>
                <a:srgbClr val="000000"/>
              </a:solidFill>
              <a:effectLst/>
            </a:endParaRPr>
          </a:p>
        </p:txBody>
      </p:sp>
    </p:spTree>
    <p:extLst>
      <p:ext uri="{BB962C8B-B14F-4D97-AF65-F5344CB8AC3E}">
        <p14:creationId xmlns:p14="http://schemas.microsoft.com/office/powerpoint/2010/main" val="3273553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1026" name="Picture 2" descr="5.1 What is a Dynamical System?">
            <a:extLst>
              <a:ext uri="{FF2B5EF4-FFF2-40B4-BE49-F238E27FC236}">
                <a16:creationId xmlns:a16="http://schemas.microsoft.com/office/drawing/2014/main" id="{E44D38EC-2E25-EBFA-9ED5-6F62AF718632}"/>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ffectLst>
            <a:outerShdw dist="50800" dir="5400000" algn="ctr" rotWithShape="0">
              <a:srgbClr val="000000"/>
            </a:outerShdw>
            <a:reflection stA="0" endPos="65000" dist="508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0480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5.1 What is a Dynamical System?">
            <a:extLst>
              <a:ext uri="{FF2B5EF4-FFF2-40B4-BE49-F238E27FC236}">
                <a16:creationId xmlns:a16="http://schemas.microsoft.com/office/drawing/2014/main" id="{E44D38EC-2E25-EBFA-9ED5-6F62AF718632}"/>
              </a:ext>
            </a:extLst>
          </p:cNvPr>
          <p:cNvPicPr>
            <a:picLocks noChangeAspect="1" noChangeArrowheads="1"/>
          </p:cNvPicPr>
          <p:nvPr/>
        </p:nvPicPr>
        <p:blipFill>
          <a:blip r:embed="rId3">
            <a:alphaModFix amt="32000"/>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ffectLst>
            <a:outerShdw dist="50800" dir="5400000" algn="ctr" rotWithShape="0">
              <a:srgbClr val="000000"/>
            </a:outerShdw>
            <a:reflection stA="0" endPos="65000" dist="50800" dir="5400000" sy="-100000" algn="bl" rotWithShape="0"/>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0B3E533-3656-B36E-EB0D-7BCA57FAC18B}"/>
              </a:ext>
            </a:extLst>
          </p:cNvPr>
          <p:cNvSpPr txBox="1"/>
          <p:nvPr/>
        </p:nvSpPr>
        <p:spPr>
          <a:xfrm>
            <a:off x="1160172" y="1602254"/>
            <a:ext cx="7128456" cy="1938992"/>
          </a:xfrm>
          <a:prstGeom prst="rect">
            <a:avLst/>
          </a:prstGeom>
          <a:noFill/>
        </p:spPr>
        <p:txBody>
          <a:bodyPr wrap="square">
            <a:spAutoFit/>
          </a:bodyPr>
          <a:lstStyle/>
          <a:p>
            <a:r>
              <a:rPr lang="en-CA" sz="2000" b="1" dirty="0"/>
              <a:t>Dynamical Systems Theory (DST)</a:t>
            </a:r>
            <a:r>
              <a:rPr lang="en-CA" sz="2000" dirty="0"/>
              <a:t> is the study of systems that change over time, focusing on how variables interact continuously to produce patterns, stability, and sometimes chaos. It models these changes through concepts like state space, trajectories, and attractors, often using differential equations to describe how the system evolves in real time.</a:t>
            </a:r>
            <a:endParaRPr lang="en-US" sz="2000" dirty="0"/>
          </a:p>
        </p:txBody>
      </p:sp>
    </p:spTree>
    <p:extLst>
      <p:ext uri="{BB962C8B-B14F-4D97-AF65-F5344CB8AC3E}">
        <p14:creationId xmlns:p14="http://schemas.microsoft.com/office/powerpoint/2010/main" val="20695583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9E82339-A895-BEB7-C169-D5632DF4A03A}"/>
              </a:ext>
            </a:extLst>
          </p:cNvPr>
          <p:cNvSpPr txBox="1"/>
          <p:nvPr/>
        </p:nvSpPr>
        <p:spPr>
          <a:xfrm>
            <a:off x="152400" y="265925"/>
            <a:ext cx="4572000" cy="4144724"/>
          </a:xfrm>
          <a:prstGeom prst="rect">
            <a:avLst/>
          </a:prstGeom>
          <a:noFill/>
        </p:spPr>
        <p:txBody>
          <a:bodyPr wrap="square">
            <a:spAutoFit/>
          </a:bodyPr>
          <a:lstStyle/>
          <a:p>
            <a:pPr marL="158750" indent="0" algn="l" rtl="0">
              <a:spcBef>
                <a:spcPts val="1400"/>
              </a:spcBef>
              <a:spcAft>
                <a:spcPts val="400"/>
              </a:spcAft>
              <a:buNone/>
            </a:pPr>
            <a:r>
              <a:rPr lang="en-CA" sz="1400" b="1" i="0" u="none" strike="noStrike" dirty="0">
                <a:solidFill>
                  <a:srgbClr val="000000"/>
                </a:solidFill>
                <a:effectLst/>
                <a:latin typeface="Arial" panose="020B0604020202020204" pitchFamily="34" charset="0"/>
              </a:rPr>
              <a:t>1. State Space – Mapping Out Possibilities</a:t>
            </a:r>
            <a:endParaRPr lang="en-CA" b="1" i="0" u="none" strike="noStrike" dirty="0">
              <a:solidFill>
                <a:srgbClr val="000000"/>
              </a:solidFill>
              <a:effectLst/>
            </a:endParaRP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Imagine you’re trying to describe the temperature and humidity inside a greenhouse. These are the two key </a:t>
            </a:r>
            <a:r>
              <a:rPr lang="en-CA" sz="1400" b="1" i="0" u="none" strike="noStrike" dirty="0">
                <a:solidFill>
                  <a:srgbClr val="000000"/>
                </a:solidFill>
                <a:effectLst/>
                <a:latin typeface="Arial" panose="020B0604020202020204" pitchFamily="34" charset="0"/>
              </a:rPr>
              <a:t>variables</a:t>
            </a:r>
            <a:r>
              <a:rPr lang="en-CA" sz="1400" b="0" i="0" u="none" strike="noStrike" dirty="0">
                <a:solidFill>
                  <a:srgbClr val="000000"/>
                </a:solidFill>
                <a:effectLst/>
                <a:latin typeface="Arial" panose="020B0604020202020204" pitchFamily="34" charset="0"/>
              </a:rPr>
              <a:t> that influence how well the plants grow. </a:t>
            </a: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The state space is a </a:t>
            </a:r>
            <a:r>
              <a:rPr lang="en-CA" sz="1400" b="1" i="0" u="none" strike="noStrike" dirty="0">
                <a:solidFill>
                  <a:srgbClr val="000000"/>
                </a:solidFill>
                <a:effectLst/>
                <a:latin typeface="Arial" panose="020B0604020202020204" pitchFamily="34" charset="0"/>
              </a:rPr>
              <a:t>graph</a:t>
            </a:r>
            <a:r>
              <a:rPr lang="en-CA" sz="1400" b="0" i="0" u="none" strike="noStrike" dirty="0">
                <a:solidFill>
                  <a:srgbClr val="000000"/>
                </a:solidFill>
                <a:effectLst/>
                <a:latin typeface="Arial" panose="020B0604020202020204" pitchFamily="34" charset="0"/>
              </a:rPr>
              <a:t> where each dimension (axis) represents one of these variables: one axis for temperature, the other for humidity. Every combination of temperature and humidity corresponds to a specific point in this space.</a:t>
            </a:r>
            <a:endParaRPr lang="en-CA" b="0" i="0" u="none" strike="noStrike" dirty="0">
              <a:solidFill>
                <a:srgbClr val="000000"/>
              </a:solidFill>
              <a:effectLst/>
            </a:endParaRP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So, if today the greenhouse is 75°F with 50% humidity, that’s a point in this state space. Tomorrow, if the temperature is 80°F and humidity is 55%, it’s a different point. This space is simply a way to represent all the potential conditions the greenhouse could experience.</a:t>
            </a:r>
            <a:endParaRPr lang="en-CA" b="0" i="0" u="none" strike="noStrike" dirty="0">
              <a:solidFill>
                <a:srgbClr val="000000"/>
              </a:solidFill>
              <a:effectLst/>
            </a:endParaRPr>
          </a:p>
        </p:txBody>
      </p:sp>
      <p:pic>
        <p:nvPicPr>
          <p:cNvPr id="3074" name="Picture 2" descr="Greenhouse | Definition, Types, &amp; Uses | Britannica">
            <a:extLst>
              <a:ext uri="{FF2B5EF4-FFF2-40B4-BE49-F238E27FC236}">
                <a16:creationId xmlns:a16="http://schemas.microsoft.com/office/drawing/2014/main" id="{DECA848A-5EE0-28D7-9DE7-36C56C9237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0392" y="406354"/>
            <a:ext cx="2736488" cy="205236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lotting a single point (x, y, z) in three dimensional space using R -  Stack Overflow">
            <a:extLst>
              <a:ext uri="{FF2B5EF4-FFF2-40B4-BE49-F238E27FC236}">
                <a16:creationId xmlns:a16="http://schemas.microsoft.com/office/drawing/2014/main" id="{77F8E6F4-EC95-D678-314C-58CD84E082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8153" y="2458720"/>
            <a:ext cx="3377116" cy="2434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6544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57BC58-3BAE-DC23-2CFC-054EEA9A865B}"/>
              </a:ext>
            </a:extLst>
          </p:cNvPr>
          <p:cNvSpPr txBox="1"/>
          <p:nvPr/>
        </p:nvSpPr>
        <p:spPr>
          <a:xfrm>
            <a:off x="195943" y="531034"/>
            <a:ext cx="4572000" cy="3713837"/>
          </a:xfrm>
          <a:prstGeom prst="rect">
            <a:avLst/>
          </a:prstGeom>
          <a:noFill/>
        </p:spPr>
        <p:txBody>
          <a:bodyPr wrap="square">
            <a:spAutoFit/>
          </a:bodyPr>
          <a:lstStyle/>
          <a:p>
            <a:pPr marL="158750" indent="0" algn="l" rtl="0">
              <a:spcBef>
                <a:spcPts val="1400"/>
              </a:spcBef>
              <a:spcAft>
                <a:spcPts val="400"/>
              </a:spcAft>
              <a:buNone/>
            </a:pPr>
            <a:r>
              <a:rPr lang="en-CA" sz="1400" b="1" i="0" u="none" strike="noStrike" dirty="0">
                <a:solidFill>
                  <a:srgbClr val="000000"/>
                </a:solidFill>
                <a:effectLst/>
                <a:latin typeface="Arial" panose="020B0604020202020204" pitchFamily="34" charset="0"/>
              </a:rPr>
              <a:t>2. Trajectory – Tracing Changes Over Time</a:t>
            </a:r>
            <a:endParaRPr lang="en-CA" b="1" i="0" u="none" strike="noStrike" dirty="0">
              <a:solidFill>
                <a:srgbClr val="000000"/>
              </a:solidFill>
              <a:effectLst/>
            </a:endParaRP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Let’s say you’re tracking the greenhouse’s conditions throughout the day. You might record temperature and humidity at different times. As these values change, you can plot them, creating a </a:t>
            </a:r>
            <a:r>
              <a:rPr lang="en-CA" sz="1400" b="1" i="0" u="none" strike="noStrike" dirty="0">
                <a:solidFill>
                  <a:srgbClr val="000000"/>
                </a:solidFill>
                <a:effectLst/>
                <a:latin typeface="Arial" panose="020B0604020202020204" pitchFamily="34" charset="0"/>
              </a:rPr>
              <a:t>trajectory</a:t>
            </a:r>
            <a:r>
              <a:rPr lang="en-CA" sz="1400" b="0" i="0" u="none" strike="noStrike" dirty="0">
                <a:solidFill>
                  <a:srgbClr val="000000"/>
                </a:solidFill>
                <a:effectLst/>
                <a:latin typeface="Arial" panose="020B0604020202020204" pitchFamily="34" charset="0"/>
              </a:rPr>
              <a:t> or a </a:t>
            </a:r>
            <a:r>
              <a:rPr lang="en-CA" sz="1400" b="1" i="0" u="none" strike="noStrike" dirty="0">
                <a:solidFill>
                  <a:srgbClr val="000000"/>
                </a:solidFill>
                <a:effectLst/>
                <a:latin typeface="Arial" panose="020B0604020202020204" pitchFamily="34" charset="0"/>
              </a:rPr>
              <a:t>path</a:t>
            </a:r>
            <a:r>
              <a:rPr lang="en-CA" sz="1400" b="0" i="0" u="none" strike="noStrike" dirty="0">
                <a:solidFill>
                  <a:srgbClr val="000000"/>
                </a:solidFill>
                <a:effectLst/>
                <a:latin typeface="Arial" panose="020B0604020202020204" pitchFamily="34" charset="0"/>
              </a:rPr>
              <a:t> that shows how conditions change over time.</a:t>
            </a:r>
            <a:endParaRPr lang="en-CA" b="0" i="0" u="none" strike="noStrike" dirty="0">
              <a:solidFill>
                <a:srgbClr val="000000"/>
              </a:solidFill>
              <a:effectLst/>
            </a:endParaRP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For instance, from morning to noon, the temperature gradually rises, so the path (trajectory) moves in one direction. When you cool things down in the afternoon, the path shifts. </a:t>
            </a: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Over days or weeks, you’d see a </a:t>
            </a:r>
            <a:r>
              <a:rPr lang="en-CA" sz="1400" b="1" i="0" u="none" strike="noStrike" dirty="0">
                <a:solidFill>
                  <a:srgbClr val="000000"/>
                </a:solidFill>
                <a:effectLst/>
                <a:latin typeface="Arial" panose="020B0604020202020204" pitchFamily="34" charset="0"/>
              </a:rPr>
              <a:t>winding trail </a:t>
            </a:r>
            <a:r>
              <a:rPr lang="en-CA" sz="1400" b="0" i="0" u="none" strike="noStrike" dirty="0">
                <a:solidFill>
                  <a:srgbClr val="000000"/>
                </a:solidFill>
                <a:effectLst/>
                <a:latin typeface="Arial" panose="020B0604020202020204" pitchFamily="34" charset="0"/>
              </a:rPr>
              <a:t>that shows the </a:t>
            </a:r>
            <a:r>
              <a:rPr lang="en-CA" sz="1400" b="1" i="0" u="none" strike="noStrike" dirty="0">
                <a:solidFill>
                  <a:srgbClr val="000000"/>
                </a:solidFill>
                <a:effectLst/>
                <a:latin typeface="Arial" panose="020B0604020202020204" pitchFamily="34" charset="0"/>
              </a:rPr>
              <a:t>“story” of the greenhouse’s environment through time.</a:t>
            </a:r>
            <a:endParaRPr lang="en-CA" b="1" i="0" u="none" strike="noStrike" dirty="0">
              <a:solidFill>
                <a:srgbClr val="000000"/>
              </a:solidFill>
              <a:effectLst/>
            </a:endParaRPr>
          </a:p>
        </p:txBody>
      </p:sp>
      <p:pic>
        <p:nvPicPr>
          <p:cNvPr id="4" name="Picture 3">
            <a:extLst>
              <a:ext uri="{FF2B5EF4-FFF2-40B4-BE49-F238E27FC236}">
                <a16:creationId xmlns:a16="http://schemas.microsoft.com/office/drawing/2014/main" id="{5DF0AB54-2FF8-465B-7AB4-10D2FD2DBDD1}"/>
              </a:ext>
            </a:extLst>
          </p:cNvPr>
          <p:cNvPicPr>
            <a:picLocks noChangeAspect="1"/>
          </p:cNvPicPr>
          <p:nvPr/>
        </p:nvPicPr>
        <p:blipFill>
          <a:blip r:embed="rId3"/>
          <a:stretch>
            <a:fillRect/>
          </a:stretch>
        </p:blipFill>
        <p:spPr>
          <a:xfrm>
            <a:off x="4767943" y="818257"/>
            <a:ext cx="4066112" cy="2903394"/>
          </a:xfrm>
          <a:prstGeom prst="rect">
            <a:avLst/>
          </a:prstGeom>
        </p:spPr>
      </p:pic>
    </p:spTree>
    <p:extLst>
      <p:ext uri="{BB962C8B-B14F-4D97-AF65-F5344CB8AC3E}">
        <p14:creationId xmlns:p14="http://schemas.microsoft.com/office/powerpoint/2010/main" val="371237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7127C8-1DBA-4D6F-D157-79B1D1088C2F}"/>
              </a:ext>
            </a:extLst>
          </p:cNvPr>
          <p:cNvSpPr txBox="1"/>
          <p:nvPr/>
        </p:nvSpPr>
        <p:spPr>
          <a:xfrm>
            <a:off x="239486" y="597484"/>
            <a:ext cx="4572000" cy="3713837"/>
          </a:xfrm>
          <a:prstGeom prst="rect">
            <a:avLst/>
          </a:prstGeom>
          <a:noFill/>
        </p:spPr>
        <p:txBody>
          <a:bodyPr wrap="square">
            <a:spAutoFit/>
          </a:bodyPr>
          <a:lstStyle/>
          <a:p>
            <a:pPr marL="158750" indent="0" algn="l" rtl="0">
              <a:spcBef>
                <a:spcPts val="1400"/>
              </a:spcBef>
              <a:spcAft>
                <a:spcPts val="400"/>
              </a:spcAft>
              <a:buNone/>
            </a:pPr>
            <a:r>
              <a:rPr lang="en-CA" sz="1400" b="1" i="0" u="none" strike="noStrike" dirty="0">
                <a:solidFill>
                  <a:srgbClr val="000000"/>
                </a:solidFill>
                <a:effectLst/>
                <a:latin typeface="Arial" panose="020B0604020202020204" pitchFamily="34" charset="0"/>
              </a:rPr>
              <a:t>3. Attractors – Where Things Tend to Settle</a:t>
            </a:r>
            <a:endParaRPr lang="en-CA" b="1" i="0" u="none" strike="noStrike" dirty="0">
              <a:solidFill>
                <a:srgbClr val="000000"/>
              </a:solidFill>
              <a:effectLst/>
            </a:endParaRP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Now, imagine that the greenhouse naturally tends to stabilize at 75°F with 50% humidity. Even if the conditions start off differently, they might </a:t>
            </a:r>
            <a:r>
              <a:rPr lang="en-CA" sz="1400" b="1" i="0" u="none" strike="noStrike" dirty="0">
                <a:solidFill>
                  <a:srgbClr val="000000"/>
                </a:solidFill>
                <a:effectLst/>
                <a:latin typeface="Arial" panose="020B0604020202020204" pitchFamily="34" charset="0"/>
              </a:rPr>
              <a:t>evolve</a:t>
            </a:r>
            <a:r>
              <a:rPr lang="en-CA" sz="1400" b="0" i="0" u="none" strike="noStrike" dirty="0">
                <a:solidFill>
                  <a:srgbClr val="000000"/>
                </a:solidFill>
                <a:effectLst/>
                <a:latin typeface="Arial" panose="020B0604020202020204" pitchFamily="34" charset="0"/>
              </a:rPr>
              <a:t> or settle toward this combination. </a:t>
            </a: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This is an </a:t>
            </a:r>
            <a:r>
              <a:rPr lang="en-CA" sz="1400" b="1" i="0" u="none" strike="noStrike" dirty="0">
                <a:solidFill>
                  <a:srgbClr val="000000"/>
                </a:solidFill>
                <a:effectLst/>
                <a:latin typeface="Arial" panose="020B0604020202020204" pitchFamily="34" charset="0"/>
              </a:rPr>
              <a:t>attractor</a:t>
            </a:r>
            <a:r>
              <a:rPr lang="en-CA" sz="1400" b="0" i="0" u="none" strike="noStrike" dirty="0">
                <a:solidFill>
                  <a:srgbClr val="000000"/>
                </a:solidFill>
                <a:effectLst/>
                <a:latin typeface="Arial" panose="020B0604020202020204" pitchFamily="34" charset="0"/>
              </a:rPr>
              <a:t>—a point or area in the state space that the system keeps gravitating toward.</a:t>
            </a:r>
            <a:endParaRPr lang="en-CA" b="0" i="0" u="none" strike="noStrike" dirty="0">
              <a:solidFill>
                <a:srgbClr val="000000"/>
              </a:solidFill>
              <a:effectLst/>
            </a:endParaRP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In other words, regardless of where the temperature and humidity start, they’ll eventually end up around 75°F and 50% humidity due to the greenhouse’s setup. This "tendency to settle" creates an attractor in the state space, like a </a:t>
            </a:r>
            <a:r>
              <a:rPr lang="en-CA" sz="1400" b="1" i="0" u="none" strike="noStrike" dirty="0">
                <a:solidFill>
                  <a:srgbClr val="000000"/>
                </a:solidFill>
                <a:effectLst/>
                <a:latin typeface="Arial" panose="020B0604020202020204" pitchFamily="34" charset="0"/>
              </a:rPr>
              <a:t>magnet</a:t>
            </a:r>
            <a:r>
              <a:rPr lang="en-CA" sz="1400" b="0" i="0" u="none" strike="noStrike" dirty="0">
                <a:solidFill>
                  <a:srgbClr val="000000"/>
                </a:solidFill>
                <a:effectLst/>
                <a:latin typeface="Arial" panose="020B0604020202020204" pitchFamily="34" charset="0"/>
              </a:rPr>
              <a:t> that pulls different starting conditions toward this stable state.</a:t>
            </a:r>
            <a:endParaRPr lang="en-CA" b="0" i="0" u="none" strike="noStrike" dirty="0">
              <a:solidFill>
                <a:srgbClr val="000000"/>
              </a:solidFill>
              <a:effectLst/>
            </a:endParaRPr>
          </a:p>
        </p:txBody>
      </p:sp>
      <p:pic>
        <p:nvPicPr>
          <p:cNvPr id="4" name="Picture 3">
            <a:extLst>
              <a:ext uri="{FF2B5EF4-FFF2-40B4-BE49-F238E27FC236}">
                <a16:creationId xmlns:a16="http://schemas.microsoft.com/office/drawing/2014/main" id="{D5FC7484-60FE-D423-BF62-50A2131DC09F}"/>
              </a:ext>
            </a:extLst>
          </p:cNvPr>
          <p:cNvPicPr>
            <a:picLocks noChangeAspect="1"/>
          </p:cNvPicPr>
          <p:nvPr/>
        </p:nvPicPr>
        <p:blipFill>
          <a:blip r:embed="rId3"/>
          <a:stretch>
            <a:fillRect/>
          </a:stretch>
        </p:blipFill>
        <p:spPr>
          <a:xfrm>
            <a:off x="5108027" y="175585"/>
            <a:ext cx="3018721" cy="2618705"/>
          </a:xfrm>
          <a:prstGeom prst="rect">
            <a:avLst/>
          </a:prstGeom>
        </p:spPr>
      </p:pic>
      <p:pic>
        <p:nvPicPr>
          <p:cNvPr id="5" name="Picture 4">
            <a:extLst>
              <a:ext uri="{FF2B5EF4-FFF2-40B4-BE49-F238E27FC236}">
                <a16:creationId xmlns:a16="http://schemas.microsoft.com/office/drawing/2014/main" id="{6EDA62D6-4851-6424-D7DB-A81ECD2D947D}"/>
              </a:ext>
            </a:extLst>
          </p:cNvPr>
          <p:cNvPicPr>
            <a:picLocks noChangeAspect="1"/>
          </p:cNvPicPr>
          <p:nvPr/>
        </p:nvPicPr>
        <p:blipFill>
          <a:blip r:embed="rId4"/>
          <a:stretch>
            <a:fillRect/>
          </a:stretch>
        </p:blipFill>
        <p:spPr>
          <a:xfrm>
            <a:off x="5108027" y="2902379"/>
            <a:ext cx="2301421" cy="1962792"/>
          </a:xfrm>
          <a:prstGeom prst="rect">
            <a:avLst/>
          </a:prstGeom>
        </p:spPr>
      </p:pic>
    </p:spTree>
    <p:extLst>
      <p:ext uri="{BB962C8B-B14F-4D97-AF65-F5344CB8AC3E}">
        <p14:creationId xmlns:p14="http://schemas.microsoft.com/office/powerpoint/2010/main" val="865416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216C3BE-671D-59E7-5493-DC1EC41E0826}"/>
              </a:ext>
            </a:extLst>
          </p:cNvPr>
          <p:cNvSpPr txBox="1"/>
          <p:nvPr/>
        </p:nvSpPr>
        <p:spPr>
          <a:xfrm>
            <a:off x="2946401" y="145143"/>
            <a:ext cx="5994399" cy="1169551"/>
          </a:xfrm>
          <a:prstGeom prst="rect">
            <a:avLst/>
          </a:prstGeom>
          <a:noFill/>
        </p:spPr>
        <p:txBody>
          <a:bodyPr wrap="square">
            <a:spAutoFit/>
          </a:bodyPr>
          <a:lstStyle/>
          <a:p>
            <a:pPr algn="l" rtl="0">
              <a:spcBef>
                <a:spcPts val="1200"/>
              </a:spcBef>
              <a:spcAft>
                <a:spcPts val="0"/>
              </a:spcAft>
            </a:pPr>
            <a:r>
              <a:rPr lang="en-CA" b="1" i="0" u="none" strike="noStrike" dirty="0">
                <a:solidFill>
                  <a:srgbClr val="231F20"/>
                </a:solidFill>
                <a:effectLst/>
                <a:latin typeface="Arial" panose="020B0604020202020204" pitchFamily="34" charset="0"/>
              </a:rPr>
              <a:t>Dynamical system</a:t>
            </a:r>
            <a:r>
              <a:rPr lang="en-CA" b="0" i="0" u="none" strike="noStrike" dirty="0">
                <a:solidFill>
                  <a:srgbClr val="231F20"/>
                </a:solidFill>
                <a:effectLst/>
                <a:latin typeface="Arial" panose="020B0604020202020204" pitchFamily="34" charset="0"/>
              </a:rPr>
              <a:t>: It is relatively straightforward to write a differential equation that will specify how the arm angle changes as a function of the engine speed. The system is a typical dynamical system because these equations have a small number of variables.</a:t>
            </a:r>
            <a:endParaRPr lang="en-CA" b="0" i="0" u="none" strike="noStrike" dirty="0">
              <a:solidFill>
                <a:srgbClr val="000000"/>
              </a:solidFill>
              <a:effectLst/>
            </a:endParaRPr>
          </a:p>
          <a:p>
            <a:pPr algn="l" rtl="0">
              <a:spcBef>
                <a:spcPts val="0"/>
              </a:spcBef>
              <a:spcAft>
                <a:spcPts val="0"/>
              </a:spcAft>
            </a:pPr>
            <a:endParaRPr lang="en-CA" b="0" i="0" u="none" strike="noStrike" dirty="0">
              <a:solidFill>
                <a:srgbClr val="231F20"/>
              </a:solidFill>
              <a:effectLst/>
              <a:latin typeface="Arial" panose="020B0604020202020204" pitchFamily="34" charset="0"/>
            </a:endParaRPr>
          </a:p>
        </p:txBody>
      </p:sp>
      <p:pic>
        <p:nvPicPr>
          <p:cNvPr id="7" name="Picture 6">
            <a:extLst>
              <a:ext uri="{FF2B5EF4-FFF2-40B4-BE49-F238E27FC236}">
                <a16:creationId xmlns:a16="http://schemas.microsoft.com/office/drawing/2014/main" id="{89B5A685-3A48-2772-412A-A53C3CCF69B0}"/>
              </a:ext>
            </a:extLst>
          </p:cNvPr>
          <p:cNvPicPr>
            <a:picLocks noChangeAspect="1"/>
          </p:cNvPicPr>
          <p:nvPr/>
        </p:nvPicPr>
        <p:blipFill>
          <a:blip r:embed="rId3"/>
          <a:stretch>
            <a:fillRect/>
          </a:stretch>
        </p:blipFill>
        <p:spPr>
          <a:xfrm>
            <a:off x="0" y="812511"/>
            <a:ext cx="2726574" cy="3130965"/>
          </a:xfrm>
          <a:prstGeom prst="rect">
            <a:avLst/>
          </a:prstGeom>
        </p:spPr>
      </p:pic>
    </p:spTree>
    <p:extLst>
      <p:ext uri="{BB962C8B-B14F-4D97-AF65-F5344CB8AC3E}">
        <p14:creationId xmlns:p14="http://schemas.microsoft.com/office/powerpoint/2010/main" val="81982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216C3BE-671D-59E7-5493-DC1EC41E0826}"/>
              </a:ext>
            </a:extLst>
          </p:cNvPr>
          <p:cNvSpPr txBox="1"/>
          <p:nvPr/>
        </p:nvSpPr>
        <p:spPr>
          <a:xfrm>
            <a:off x="2946401" y="145143"/>
            <a:ext cx="5994399" cy="2462213"/>
          </a:xfrm>
          <a:prstGeom prst="rect">
            <a:avLst/>
          </a:prstGeom>
          <a:noFill/>
        </p:spPr>
        <p:txBody>
          <a:bodyPr wrap="square">
            <a:spAutoFit/>
          </a:bodyPr>
          <a:lstStyle/>
          <a:p>
            <a:pPr algn="l" rtl="0">
              <a:spcBef>
                <a:spcPts val="1200"/>
              </a:spcBef>
              <a:spcAft>
                <a:spcPts val="0"/>
              </a:spcAft>
            </a:pPr>
            <a:r>
              <a:rPr lang="en-CA" b="1" i="0" u="none" strike="noStrike" dirty="0">
                <a:solidFill>
                  <a:srgbClr val="231F20"/>
                </a:solidFill>
                <a:effectLst/>
                <a:latin typeface="Arial" panose="020B0604020202020204" pitchFamily="34" charset="0"/>
              </a:rPr>
              <a:t>Dynamical system</a:t>
            </a:r>
            <a:r>
              <a:rPr lang="en-CA" b="0" i="0" u="none" strike="noStrike" dirty="0">
                <a:solidFill>
                  <a:srgbClr val="231F20"/>
                </a:solidFill>
                <a:effectLst/>
                <a:latin typeface="Arial" panose="020B0604020202020204" pitchFamily="34" charset="0"/>
              </a:rPr>
              <a:t>: It is relatively straightforward to write a differential equation that will specify how the arm angle changes as a function of the engine speed. The system is a typical dynamical system because these equations have a small number of variables.</a:t>
            </a:r>
            <a:endParaRPr lang="en-CA" b="0" i="0" u="none" strike="noStrike" dirty="0">
              <a:solidFill>
                <a:srgbClr val="000000"/>
              </a:solidFill>
              <a:effectLst/>
            </a:endParaRPr>
          </a:p>
          <a:p>
            <a:pPr algn="l" rtl="0">
              <a:spcBef>
                <a:spcPts val="0"/>
              </a:spcBef>
              <a:spcAft>
                <a:spcPts val="0"/>
              </a:spcAft>
            </a:pPr>
            <a:endParaRPr lang="en-CA" b="0" i="0" u="none" strike="noStrike" dirty="0">
              <a:solidFill>
                <a:srgbClr val="231F20"/>
              </a:solidFill>
              <a:effectLst/>
              <a:latin typeface="Arial" panose="020B0604020202020204" pitchFamily="34" charset="0"/>
            </a:endParaRPr>
          </a:p>
          <a:p>
            <a:pPr algn="l" rtl="0">
              <a:spcBef>
                <a:spcPts val="0"/>
              </a:spcBef>
              <a:spcAft>
                <a:spcPts val="0"/>
              </a:spcAft>
            </a:pPr>
            <a:r>
              <a:rPr lang="en-CA" b="1" i="0" u="none" strike="noStrike" dirty="0">
                <a:solidFill>
                  <a:srgbClr val="231F20"/>
                </a:solidFill>
                <a:effectLst/>
                <a:latin typeface="Arial" panose="020B0604020202020204" pitchFamily="34" charset="0"/>
              </a:rPr>
              <a:t>Time-sensitivity</a:t>
            </a:r>
            <a:r>
              <a:rPr lang="en-CA" b="0" i="0" u="none" strike="noStrike" dirty="0">
                <a:solidFill>
                  <a:srgbClr val="231F20"/>
                </a:solidFill>
                <a:effectLst/>
                <a:latin typeface="Arial" panose="020B0604020202020204" pitchFamily="34" charset="0"/>
              </a:rPr>
              <a:t>: The Watt governor is all about timing. It works because fluctuations in the speed of the flywheel are almost instantly followed by variation in the arm angle. The differential equations governing the evolution of the system track the relation over time between flywheel speed and arm angle.</a:t>
            </a:r>
          </a:p>
          <a:p>
            <a:pPr algn="l" rtl="0">
              <a:spcBef>
                <a:spcPts val="0"/>
              </a:spcBef>
              <a:spcAft>
                <a:spcPts val="0"/>
              </a:spcAft>
            </a:pPr>
            <a:endParaRPr lang="en-CA" b="0" i="0" u="none" strike="noStrike" dirty="0">
              <a:solidFill>
                <a:srgbClr val="000000"/>
              </a:solidFill>
              <a:effectLst/>
            </a:endParaRPr>
          </a:p>
        </p:txBody>
      </p:sp>
      <p:pic>
        <p:nvPicPr>
          <p:cNvPr id="7" name="Picture 6">
            <a:extLst>
              <a:ext uri="{FF2B5EF4-FFF2-40B4-BE49-F238E27FC236}">
                <a16:creationId xmlns:a16="http://schemas.microsoft.com/office/drawing/2014/main" id="{89B5A685-3A48-2772-412A-A53C3CCF69B0}"/>
              </a:ext>
            </a:extLst>
          </p:cNvPr>
          <p:cNvPicPr>
            <a:picLocks noChangeAspect="1"/>
          </p:cNvPicPr>
          <p:nvPr/>
        </p:nvPicPr>
        <p:blipFill>
          <a:blip r:embed="rId3"/>
          <a:stretch>
            <a:fillRect/>
          </a:stretch>
        </p:blipFill>
        <p:spPr>
          <a:xfrm>
            <a:off x="0" y="812511"/>
            <a:ext cx="2726574" cy="3130965"/>
          </a:xfrm>
          <a:prstGeom prst="rect">
            <a:avLst/>
          </a:prstGeom>
        </p:spPr>
      </p:pic>
    </p:spTree>
    <p:extLst>
      <p:ext uri="{BB962C8B-B14F-4D97-AF65-F5344CB8AC3E}">
        <p14:creationId xmlns:p14="http://schemas.microsoft.com/office/powerpoint/2010/main" val="3248304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216C3BE-671D-59E7-5493-DC1EC41E0826}"/>
              </a:ext>
            </a:extLst>
          </p:cNvPr>
          <p:cNvSpPr txBox="1"/>
          <p:nvPr/>
        </p:nvSpPr>
        <p:spPr>
          <a:xfrm>
            <a:off x="2946401" y="145143"/>
            <a:ext cx="5994399" cy="3970318"/>
          </a:xfrm>
          <a:prstGeom prst="rect">
            <a:avLst/>
          </a:prstGeom>
          <a:noFill/>
        </p:spPr>
        <p:txBody>
          <a:bodyPr wrap="square">
            <a:spAutoFit/>
          </a:bodyPr>
          <a:lstStyle/>
          <a:p>
            <a:pPr algn="l" rtl="0">
              <a:spcBef>
                <a:spcPts val="1200"/>
              </a:spcBef>
              <a:spcAft>
                <a:spcPts val="0"/>
              </a:spcAft>
            </a:pPr>
            <a:r>
              <a:rPr lang="en-CA" b="1" i="0" u="none" strike="noStrike" dirty="0">
                <a:solidFill>
                  <a:srgbClr val="231F20"/>
                </a:solidFill>
                <a:effectLst/>
                <a:latin typeface="Arial" panose="020B0604020202020204" pitchFamily="34" charset="0"/>
              </a:rPr>
              <a:t>Dynamical system</a:t>
            </a:r>
            <a:r>
              <a:rPr lang="en-CA" b="0" i="0" u="none" strike="noStrike" dirty="0">
                <a:solidFill>
                  <a:srgbClr val="231F20"/>
                </a:solidFill>
                <a:effectLst/>
                <a:latin typeface="Arial" panose="020B0604020202020204" pitchFamily="34" charset="0"/>
              </a:rPr>
              <a:t>: It is relatively straightforward to write a differential equation that will specify how the arm angle changes as a function of the engine speed. The system is a typical dynamical system because these equations have a small number of variables.</a:t>
            </a:r>
            <a:endParaRPr lang="en-CA" b="0" i="0" u="none" strike="noStrike" dirty="0">
              <a:solidFill>
                <a:srgbClr val="000000"/>
              </a:solidFill>
              <a:effectLst/>
            </a:endParaRPr>
          </a:p>
          <a:p>
            <a:pPr algn="l" rtl="0">
              <a:spcBef>
                <a:spcPts val="0"/>
              </a:spcBef>
              <a:spcAft>
                <a:spcPts val="0"/>
              </a:spcAft>
            </a:pPr>
            <a:endParaRPr lang="en-CA" b="0" i="0" u="none" strike="noStrike" dirty="0">
              <a:solidFill>
                <a:srgbClr val="231F20"/>
              </a:solidFill>
              <a:effectLst/>
              <a:latin typeface="Arial" panose="020B0604020202020204" pitchFamily="34" charset="0"/>
            </a:endParaRPr>
          </a:p>
          <a:p>
            <a:pPr algn="l" rtl="0">
              <a:spcBef>
                <a:spcPts val="0"/>
              </a:spcBef>
              <a:spcAft>
                <a:spcPts val="0"/>
              </a:spcAft>
            </a:pPr>
            <a:r>
              <a:rPr lang="en-CA" b="1" i="0" u="none" strike="noStrike" dirty="0">
                <a:solidFill>
                  <a:srgbClr val="231F20"/>
                </a:solidFill>
                <a:effectLst/>
                <a:latin typeface="Arial" panose="020B0604020202020204" pitchFamily="34" charset="0"/>
              </a:rPr>
              <a:t>Time-sensitivity</a:t>
            </a:r>
            <a:r>
              <a:rPr lang="en-CA" b="0" i="0" u="none" strike="noStrike" dirty="0">
                <a:solidFill>
                  <a:srgbClr val="231F20"/>
                </a:solidFill>
                <a:effectLst/>
                <a:latin typeface="Arial" panose="020B0604020202020204" pitchFamily="34" charset="0"/>
              </a:rPr>
              <a:t>: The Watt governor is all about timing. It works because fluctuations in the speed of the flywheel are almost instantly followed by variation in the arm angle. The differential equations governing the evolution of the system track the relation over time between flywheel speed and arm angle.</a:t>
            </a:r>
          </a:p>
          <a:p>
            <a:pPr algn="l" rtl="0">
              <a:spcBef>
                <a:spcPts val="0"/>
              </a:spcBef>
              <a:spcAft>
                <a:spcPts val="0"/>
              </a:spcAft>
            </a:pPr>
            <a:endParaRPr lang="en-CA" b="0" i="0" u="none" strike="noStrike" dirty="0">
              <a:solidFill>
                <a:srgbClr val="000000"/>
              </a:solidFill>
              <a:effectLst/>
            </a:endParaRPr>
          </a:p>
          <a:p>
            <a:pPr algn="l" rtl="0">
              <a:spcBef>
                <a:spcPts val="0"/>
              </a:spcBef>
              <a:spcAft>
                <a:spcPts val="0"/>
              </a:spcAft>
            </a:pPr>
            <a:r>
              <a:rPr lang="en-CA" b="1" i="0" u="none" strike="noStrike" dirty="0">
                <a:solidFill>
                  <a:srgbClr val="231F20"/>
                </a:solidFill>
                <a:effectLst/>
                <a:latin typeface="Arial" panose="020B0604020202020204" pitchFamily="34" charset="0"/>
              </a:rPr>
              <a:t>Coupling</a:t>
            </a:r>
            <a:r>
              <a:rPr lang="en-CA" b="0" i="0" u="none" strike="noStrike" dirty="0">
                <a:solidFill>
                  <a:srgbClr val="231F20"/>
                </a:solidFill>
                <a:effectLst/>
                <a:latin typeface="Arial" panose="020B0604020202020204" pitchFamily="34" charset="0"/>
              </a:rPr>
              <a:t>: The Watt governor works because the arm angle, the throttle valve, and the speed of the flywheel are all interdependent. The arm angle is a parameter fixing the speed of the flywheel. But the speed of the flywheel is equally a parameter fixing the angle of the arm. The system as a whole is what dynamical systems theorists call a coupled system characterized by feedback loops.</a:t>
            </a:r>
          </a:p>
          <a:p>
            <a:pPr algn="l" rtl="0">
              <a:spcBef>
                <a:spcPts val="0"/>
              </a:spcBef>
              <a:spcAft>
                <a:spcPts val="0"/>
              </a:spcAft>
            </a:pPr>
            <a:endParaRPr lang="en-CA" b="0" i="0" u="none" strike="noStrike" dirty="0">
              <a:solidFill>
                <a:srgbClr val="000000"/>
              </a:solidFill>
              <a:effectLst/>
            </a:endParaRPr>
          </a:p>
        </p:txBody>
      </p:sp>
      <p:pic>
        <p:nvPicPr>
          <p:cNvPr id="7" name="Picture 6">
            <a:extLst>
              <a:ext uri="{FF2B5EF4-FFF2-40B4-BE49-F238E27FC236}">
                <a16:creationId xmlns:a16="http://schemas.microsoft.com/office/drawing/2014/main" id="{89B5A685-3A48-2772-412A-A53C3CCF69B0}"/>
              </a:ext>
            </a:extLst>
          </p:cNvPr>
          <p:cNvPicPr>
            <a:picLocks noChangeAspect="1"/>
          </p:cNvPicPr>
          <p:nvPr/>
        </p:nvPicPr>
        <p:blipFill>
          <a:blip r:embed="rId3"/>
          <a:stretch>
            <a:fillRect/>
          </a:stretch>
        </p:blipFill>
        <p:spPr>
          <a:xfrm>
            <a:off x="0" y="812511"/>
            <a:ext cx="2726574" cy="3130965"/>
          </a:xfrm>
          <a:prstGeom prst="rect">
            <a:avLst/>
          </a:prstGeom>
        </p:spPr>
      </p:pic>
    </p:spTree>
    <p:extLst>
      <p:ext uri="{BB962C8B-B14F-4D97-AF65-F5344CB8AC3E}">
        <p14:creationId xmlns:p14="http://schemas.microsoft.com/office/powerpoint/2010/main" val="37854264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216C3BE-671D-59E7-5493-DC1EC41E0826}"/>
              </a:ext>
            </a:extLst>
          </p:cNvPr>
          <p:cNvSpPr txBox="1"/>
          <p:nvPr/>
        </p:nvSpPr>
        <p:spPr>
          <a:xfrm>
            <a:off x="2946401" y="145143"/>
            <a:ext cx="5994399" cy="4832092"/>
          </a:xfrm>
          <a:prstGeom prst="rect">
            <a:avLst/>
          </a:prstGeom>
          <a:noFill/>
        </p:spPr>
        <p:txBody>
          <a:bodyPr wrap="square">
            <a:spAutoFit/>
          </a:bodyPr>
          <a:lstStyle/>
          <a:p>
            <a:pPr algn="l" rtl="0">
              <a:spcBef>
                <a:spcPts val="1200"/>
              </a:spcBef>
              <a:spcAft>
                <a:spcPts val="0"/>
              </a:spcAft>
            </a:pPr>
            <a:r>
              <a:rPr lang="en-CA" b="1" i="0" u="none" strike="noStrike" dirty="0">
                <a:solidFill>
                  <a:srgbClr val="231F20"/>
                </a:solidFill>
                <a:effectLst/>
                <a:latin typeface="Arial" panose="020B0604020202020204" pitchFamily="34" charset="0"/>
              </a:rPr>
              <a:t>Dynamical system</a:t>
            </a:r>
            <a:r>
              <a:rPr lang="en-CA" b="0" i="0" u="none" strike="noStrike" dirty="0">
                <a:solidFill>
                  <a:srgbClr val="231F20"/>
                </a:solidFill>
                <a:effectLst/>
                <a:latin typeface="Arial" panose="020B0604020202020204" pitchFamily="34" charset="0"/>
              </a:rPr>
              <a:t>: It is relatively straightforward to write a differential equation that will specify how the arm angle changes as a function of the engine speed. The system is a typical dynamical system because these equations have a small number of variables.</a:t>
            </a:r>
            <a:endParaRPr lang="en-CA" b="0" i="0" u="none" strike="noStrike" dirty="0">
              <a:solidFill>
                <a:srgbClr val="000000"/>
              </a:solidFill>
              <a:effectLst/>
            </a:endParaRPr>
          </a:p>
          <a:p>
            <a:pPr algn="l" rtl="0">
              <a:spcBef>
                <a:spcPts val="0"/>
              </a:spcBef>
              <a:spcAft>
                <a:spcPts val="0"/>
              </a:spcAft>
            </a:pPr>
            <a:endParaRPr lang="en-CA" b="0" i="0" u="none" strike="noStrike" dirty="0">
              <a:solidFill>
                <a:srgbClr val="231F20"/>
              </a:solidFill>
              <a:effectLst/>
              <a:latin typeface="Arial" panose="020B0604020202020204" pitchFamily="34" charset="0"/>
            </a:endParaRPr>
          </a:p>
          <a:p>
            <a:pPr algn="l" rtl="0">
              <a:spcBef>
                <a:spcPts val="0"/>
              </a:spcBef>
              <a:spcAft>
                <a:spcPts val="0"/>
              </a:spcAft>
            </a:pPr>
            <a:r>
              <a:rPr lang="en-CA" b="1" i="0" u="none" strike="noStrike" dirty="0">
                <a:solidFill>
                  <a:srgbClr val="231F20"/>
                </a:solidFill>
                <a:effectLst/>
                <a:latin typeface="Arial" panose="020B0604020202020204" pitchFamily="34" charset="0"/>
              </a:rPr>
              <a:t>Time-sensitivity</a:t>
            </a:r>
            <a:r>
              <a:rPr lang="en-CA" b="0" i="0" u="none" strike="noStrike" dirty="0">
                <a:solidFill>
                  <a:srgbClr val="231F20"/>
                </a:solidFill>
                <a:effectLst/>
                <a:latin typeface="Arial" panose="020B0604020202020204" pitchFamily="34" charset="0"/>
              </a:rPr>
              <a:t>: The Watt governor is all about timing. It works because fluctuations in the speed of the flywheel are almost instantly followed by variation in the arm angle. The differential equations governing the evolution of the system track the relation over time between flywheel speed and arm angle.</a:t>
            </a:r>
          </a:p>
          <a:p>
            <a:pPr algn="l" rtl="0">
              <a:spcBef>
                <a:spcPts val="0"/>
              </a:spcBef>
              <a:spcAft>
                <a:spcPts val="0"/>
              </a:spcAft>
            </a:pPr>
            <a:endParaRPr lang="en-CA" b="0" i="0" u="none" strike="noStrike" dirty="0">
              <a:solidFill>
                <a:srgbClr val="000000"/>
              </a:solidFill>
              <a:effectLst/>
            </a:endParaRPr>
          </a:p>
          <a:p>
            <a:pPr algn="l" rtl="0">
              <a:spcBef>
                <a:spcPts val="0"/>
              </a:spcBef>
              <a:spcAft>
                <a:spcPts val="0"/>
              </a:spcAft>
            </a:pPr>
            <a:r>
              <a:rPr lang="en-CA" b="1" i="0" u="none" strike="noStrike" dirty="0">
                <a:solidFill>
                  <a:srgbClr val="231F20"/>
                </a:solidFill>
                <a:effectLst/>
                <a:latin typeface="Arial" panose="020B0604020202020204" pitchFamily="34" charset="0"/>
              </a:rPr>
              <a:t>Coupling</a:t>
            </a:r>
            <a:r>
              <a:rPr lang="en-CA" b="0" i="0" u="none" strike="noStrike" dirty="0">
                <a:solidFill>
                  <a:srgbClr val="231F20"/>
                </a:solidFill>
                <a:effectLst/>
                <a:latin typeface="Arial" panose="020B0604020202020204" pitchFamily="34" charset="0"/>
              </a:rPr>
              <a:t>: The Watt governor works because the arm angle, the throttle valve, and the speed of the flywheel are all interdependent. The arm angle is a parameter fixing the speed of the flywheel. But the speed of the flywheel is equally a parameter fixing the angle of the arm. The system as a whole is what dynamical systems theorists call a coupled system characterized by feedback loops.</a:t>
            </a:r>
          </a:p>
          <a:p>
            <a:pPr algn="l" rtl="0">
              <a:spcBef>
                <a:spcPts val="0"/>
              </a:spcBef>
              <a:spcAft>
                <a:spcPts val="0"/>
              </a:spcAft>
            </a:pPr>
            <a:endParaRPr lang="en-CA" b="0" i="0" u="none" strike="noStrike" dirty="0">
              <a:solidFill>
                <a:srgbClr val="000000"/>
              </a:solidFill>
              <a:effectLst/>
            </a:endParaRPr>
          </a:p>
          <a:p>
            <a:pPr algn="l" rtl="0">
              <a:spcBef>
                <a:spcPts val="0"/>
              </a:spcBef>
              <a:spcAft>
                <a:spcPts val="0"/>
              </a:spcAft>
            </a:pPr>
            <a:r>
              <a:rPr lang="en-CA" b="1" i="0" u="none" strike="noStrike" dirty="0">
                <a:solidFill>
                  <a:srgbClr val="231F20"/>
                </a:solidFill>
                <a:effectLst/>
                <a:latin typeface="Arial" panose="020B0604020202020204" pitchFamily="34" charset="0"/>
              </a:rPr>
              <a:t>Attractor dynamics</a:t>
            </a:r>
            <a:r>
              <a:rPr lang="en-CA" b="0" i="0" u="none" strike="noStrike" dirty="0">
                <a:solidFill>
                  <a:srgbClr val="231F20"/>
                </a:solidFill>
                <a:effectLst/>
                <a:latin typeface="Arial" panose="020B0604020202020204" pitchFamily="34" charset="0"/>
              </a:rPr>
              <a:t>: For any given engine speed there is an equilibrium arm angle – an angle that will allow the engine to continue at that speed. We can think about this equilibrium arm angle as an attractor – a point in state space to which many different trajectories will converge.</a:t>
            </a:r>
            <a:endParaRPr lang="en-CA" dirty="0"/>
          </a:p>
        </p:txBody>
      </p:sp>
      <p:pic>
        <p:nvPicPr>
          <p:cNvPr id="7" name="Picture 6">
            <a:extLst>
              <a:ext uri="{FF2B5EF4-FFF2-40B4-BE49-F238E27FC236}">
                <a16:creationId xmlns:a16="http://schemas.microsoft.com/office/drawing/2014/main" id="{89B5A685-3A48-2772-412A-A53C3CCF69B0}"/>
              </a:ext>
            </a:extLst>
          </p:cNvPr>
          <p:cNvPicPr>
            <a:picLocks noChangeAspect="1"/>
          </p:cNvPicPr>
          <p:nvPr/>
        </p:nvPicPr>
        <p:blipFill>
          <a:blip r:embed="rId3"/>
          <a:stretch>
            <a:fillRect/>
          </a:stretch>
        </p:blipFill>
        <p:spPr>
          <a:xfrm>
            <a:off x="0" y="812511"/>
            <a:ext cx="2726574" cy="3130965"/>
          </a:xfrm>
          <a:prstGeom prst="rect">
            <a:avLst/>
          </a:prstGeom>
        </p:spPr>
      </p:pic>
    </p:spTree>
    <p:extLst>
      <p:ext uri="{BB962C8B-B14F-4D97-AF65-F5344CB8AC3E}">
        <p14:creationId xmlns:p14="http://schemas.microsoft.com/office/powerpoint/2010/main" val="2365364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Watt Governor - Theory of Machine">
            <a:extLst>
              <a:ext uri="{FF2B5EF4-FFF2-40B4-BE49-F238E27FC236}">
                <a16:creationId xmlns:a16="http://schemas.microsoft.com/office/drawing/2014/main" id="{E9E58639-A439-DF01-8A60-F71A067AFA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686" y="1175656"/>
            <a:ext cx="4267200" cy="24003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Leonardo/ISAST - Image: The residency's key visual, the STEAM-brain. A  fusion of anatomical and functional MR imaging shows the brain areas that  are activated while a person listens to music, although the">
            <a:extLst>
              <a:ext uri="{FF2B5EF4-FFF2-40B4-BE49-F238E27FC236}">
                <a16:creationId xmlns:a16="http://schemas.microsoft.com/office/drawing/2014/main" id="{C96A4E1E-9E5E-558F-8FBC-D8519409F0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0943" y="1175656"/>
            <a:ext cx="4286250" cy="2400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81712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CF7358-68B9-5EAE-F8E8-0835BE64FD11}"/>
              </a:ext>
            </a:extLst>
          </p:cNvPr>
          <p:cNvSpPr txBox="1"/>
          <p:nvPr/>
        </p:nvSpPr>
        <p:spPr>
          <a:xfrm>
            <a:off x="0" y="137001"/>
            <a:ext cx="4796852" cy="2021066"/>
          </a:xfrm>
          <a:prstGeom prst="rect">
            <a:avLst/>
          </a:prstGeom>
          <a:noFill/>
        </p:spPr>
        <p:txBody>
          <a:bodyPr wrap="square">
            <a:spAutoFit/>
          </a:bodyPr>
          <a:lstStyle/>
          <a:p>
            <a:pPr marL="158750" indent="0" algn="l" rtl="0">
              <a:spcBef>
                <a:spcPts val="1400"/>
              </a:spcBef>
              <a:spcAft>
                <a:spcPts val="400"/>
              </a:spcAft>
              <a:buNone/>
            </a:pPr>
            <a:r>
              <a:rPr lang="en-CA" sz="1400" b="1" i="0" u="none" strike="noStrike" dirty="0">
                <a:solidFill>
                  <a:srgbClr val="000000"/>
                </a:solidFill>
                <a:effectLst/>
                <a:latin typeface="Arial" panose="020B0604020202020204" pitchFamily="34" charset="0"/>
              </a:rPr>
              <a:t>1. State Space in Cognition – Mapping Mental States</a:t>
            </a:r>
            <a:endParaRPr lang="en-CA" sz="14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In the brain, a </a:t>
            </a:r>
            <a:r>
              <a:rPr lang="en-CA" sz="1400" b="1" i="0" u="none" strike="noStrike" dirty="0">
                <a:solidFill>
                  <a:srgbClr val="000000"/>
                </a:solidFill>
                <a:effectLst/>
                <a:latin typeface="Arial" panose="020B0604020202020204" pitchFamily="34" charset="0"/>
              </a:rPr>
              <a:t>state space</a:t>
            </a:r>
            <a:r>
              <a:rPr lang="en-CA" sz="1400" b="0" i="0" u="none" strike="noStrike" dirty="0">
                <a:solidFill>
                  <a:srgbClr val="000000"/>
                </a:solidFill>
                <a:effectLst/>
                <a:latin typeface="Arial" panose="020B0604020202020204" pitchFamily="34" charset="0"/>
              </a:rPr>
              <a:t> can represent all possible combinations of brain activity across different regions. Each "dimension" in this space could correspond to an aspect of brain function, such as the activity level in a particular brain region. Just as we mapped temperature and humidity in the greenhouse, here we might map out different neural states.</a:t>
            </a:r>
          </a:p>
        </p:txBody>
      </p:sp>
      <p:pic>
        <p:nvPicPr>
          <p:cNvPr id="5122" name="Picture 2" descr="The Bayesian Brain and Meditation | Centre for Eudaimonia and Human  Flourishing">
            <a:extLst>
              <a:ext uri="{FF2B5EF4-FFF2-40B4-BE49-F238E27FC236}">
                <a16:creationId xmlns:a16="http://schemas.microsoft.com/office/drawing/2014/main" id="{93AE85B3-A198-8D00-FE4E-E0D42605DD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2872" y="137001"/>
            <a:ext cx="4113268" cy="231228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Jhourney">
            <a:extLst>
              <a:ext uri="{FF2B5EF4-FFF2-40B4-BE49-F238E27FC236}">
                <a16:creationId xmlns:a16="http://schemas.microsoft.com/office/drawing/2014/main" id="{614650FC-BFAA-D693-1D4D-37F100A6EF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3893" y="2571750"/>
            <a:ext cx="2312285" cy="2312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95236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CF7358-68B9-5EAE-F8E8-0835BE64FD11}"/>
              </a:ext>
            </a:extLst>
          </p:cNvPr>
          <p:cNvSpPr txBox="1"/>
          <p:nvPr/>
        </p:nvSpPr>
        <p:spPr>
          <a:xfrm>
            <a:off x="0" y="137001"/>
            <a:ext cx="4796852" cy="3621504"/>
          </a:xfrm>
          <a:prstGeom prst="rect">
            <a:avLst/>
          </a:prstGeom>
          <a:noFill/>
        </p:spPr>
        <p:txBody>
          <a:bodyPr wrap="square">
            <a:spAutoFit/>
          </a:bodyPr>
          <a:lstStyle/>
          <a:p>
            <a:pPr marL="158750" indent="0" algn="l" rtl="0">
              <a:spcBef>
                <a:spcPts val="1400"/>
              </a:spcBef>
              <a:spcAft>
                <a:spcPts val="400"/>
              </a:spcAft>
              <a:buNone/>
            </a:pPr>
            <a:r>
              <a:rPr lang="en-CA" sz="1400" b="1" i="0" u="none" strike="noStrike" dirty="0">
                <a:solidFill>
                  <a:srgbClr val="000000"/>
                </a:solidFill>
                <a:effectLst/>
                <a:latin typeface="Arial" panose="020B0604020202020204" pitchFamily="34" charset="0"/>
              </a:rPr>
              <a:t>1. State Space in Cognition – Mapping Mental States</a:t>
            </a:r>
            <a:endParaRPr lang="en-CA" sz="14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In the brain, a </a:t>
            </a:r>
            <a:r>
              <a:rPr lang="en-CA" sz="1400" b="1" i="0" u="none" strike="noStrike" dirty="0">
                <a:solidFill>
                  <a:srgbClr val="000000"/>
                </a:solidFill>
                <a:effectLst/>
                <a:latin typeface="Arial" panose="020B0604020202020204" pitchFamily="34" charset="0"/>
              </a:rPr>
              <a:t>state space</a:t>
            </a:r>
            <a:r>
              <a:rPr lang="en-CA" sz="1400" b="0" i="0" u="none" strike="noStrike" dirty="0">
                <a:solidFill>
                  <a:srgbClr val="000000"/>
                </a:solidFill>
                <a:effectLst/>
                <a:latin typeface="Arial" panose="020B0604020202020204" pitchFamily="34" charset="0"/>
              </a:rPr>
              <a:t> can represent all possible combinations of brain activity across different regions. Each "dimension" in this space could correspond to an aspect of brain function, such as the activity level in a particular brain region. Just as we mapped temperature and humidity in the greenhouse, here we might map out different neural states.</a:t>
            </a: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For instance, suppose we’re measuring a few key variables in the brain when you’re focusing, like </a:t>
            </a:r>
            <a:r>
              <a:rPr lang="en-CA" sz="1400" b="1" i="0" u="none" strike="noStrike" dirty="0">
                <a:solidFill>
                  <a:srgbClr val="000000"/>
                </a:solidFill>
                <a:effectLst/>
                <a:latin typeface="Arial" panose="020B0604020202020204" pitchFamily="34" charset="0"/>
              </a:rPr>
              <a:t>attention</a:t>
            </a:r>
            <a:r>
              <a:rPr lang="en-CA" sz="1400" b="0" i="0" u="none" strike="noStrike" dirty="0">
                <a:solidFill>
                  <a:srgbClr val="000000"/>
                </a:solidFill>
                <a:effectLst/>
                <a:latin typeface="Arial" panose="020B0604020202020204" pitchFamily="34" charset="0"/>
              </a:rPr>
              <a:t> level and </a:t>
            </a:r>
            <a:r>
              <a:rPr lang="en-CA" sz="1400" b="1" i="0" u="none" strike="noStrike" dirty="0">
                <a:solidFill>
                  <a:srgbClr val="000000"/>
                </a:solidFill>
                <a:effectLst/>
                <a:latin typeface="Arial" panose="020B0604020202020204" pitchFamily="34" charset="0"/>
              </a:rPr>
              <a:t>stress</a:t>
            </a:r>
            <a:r>
              <a:rPr lang="en-CA" sz="1400" b="0" i="0" u="none" strike="noStrike" dirty="0">
                <a:solidFill>
                  <a:srgbClr val="000000"/>
                </a:solidFill>
                <a:effectLst/>
                <a:latin typeface="Arial" panose="020B0604020202020204" pitchFamily="34" charset="0"/>
              </a:rPr>
              <a:t> level. These variables could make up the dimensions of a cognitive state space. At any moment, your brain's "location" in this state space would indicate your current level of focus and calm.</a:t>
            </a:r>
            <a:endParaRPr lang="en-CA" b="0" i="0" u="none" strike="noStrike" dirty="0">
              <a:solidFill>
                <a:srgbClr val="000000"/>
              </a:solidFill>
              <a:effectLst/>
            </a:endParaRPr>
          </a:p>
        </p:txBody>
      </p:sp>
      <p:pic>
        <p:nvPicPr>
          <p:cNvPr id="5122" name="Picture 2" descr="The Bayesian Brain and Meditation | Centre for Eudaimonia and Human  Flourishing">
            <a:extLst>
              <a:ext uri="{FF2B5EF4-FFF2-40B4-BE49-F238E27FC236}">
                <a16:creationId xmlns:a16="http://schemas.microsoft.com/office/drawing/2014/main" id="{93AE85B3-A198-8D00-FE4E-E0D42605DD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2872" y="137001"/>
            <a:ext cx="4113268" cy="231228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Jhourney">
            <a:extLst>
              <a:ext uri="{FF2B5EF4-FFF2-40B4-BE49-F238E27FC236}">
                <a16:creationId xmlns:a16="http://schemas.microsoft.com/office/drawing/2014/main" id="{614650FC-BFAA-D693-1D4D-37F100A6EF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3893" y="2571750"/>
            <a:ext cx="2312285" cy="2312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9156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CF7358-68B9-5EAE-F8E8-0835BE64FD11}"/>
              </a:ext>
            </a:extLst>
          </p:cNvPr>
          <p:cNvSpPr txBox="1"/>
          <p:nvPr/>
        </p:nvSpPr>
        <p:spPr>
          <a:xfrm>
            <a:off x="0" y="137001"/>
            <a:ext cx="4796852" cy="4575612"/>
          </a:xfrm>
          <a:prstGeom prst="rect">
            <a:avLst/>
          </a:prstGeom>
          <a:noFill/>
        </p:spPr>
        <p:txBody>
          <a:bodyPr wrap="square">
            <a:spAutoFit/>
          </a:bodyPr>
          <a:lstStyle/>
          <a:p>
            <a:pPr marL="158750" indent="0" algn="l" rtl="0">
              <a:spcBef>
                <a:spcPts val="1400"/>
              </a:spcBef>
              <a:spcAft>
                <a:spcPts val="400"/>
              </a:spcAft>
              <a:buNone/>
            </a:pPr>
            <a:r>
              <a:rPr lang="en-CA" sz="1400" b="1" i="0" u="none" strike="noStrike" dirty="0">
                <a:solidFill>
                  <a:srgbClr val="000000"/>
                </a:solidFill>
                <a:effectLst/>
                <a:latin typeface="Arial" panose="020B0604020202020204" pitchFamily="34" charset="0"/>
              </a:rPr>
              <a:t>1. State Space in Cognition – Mapping Mental States</a:t>
            </a:r>
            <a:endParaRPr lang="en-CA" sz="1400" b="0" i="0" u="none" strike="noStrike" dirty="0">
              <a:solidFill>
                <a:srgbClr val="000000"/>
              </a:solidFill>
              <a:effectLst/>
              <a:latin typeface="Arial" panose="020B0604020202020204" pitchFamily="34" charset="0"/>
            </a:endParaRP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In the brain, a </a:t>
            </a:r>
            <a:r>
              <a:rPr lang="en-CA" sz="1400" b="1" i="0" u="none" strike="noStrike" dirty="0">
                <a:solidFill>
                  <a:srgbClr val="000000"/>
                </a:solidFill>
                <a:effectLst/>
                <a:latin typeface="Arial" panose="020B0604020202020204" pitchFamily="34" charset="0"/>
              </a:rPr>
              <a:t>state space</a:t>
            </a:r>
            <a:r>
              <a:rPr lang="en-CA" sz="1400" b="0" i="0" u="none" strike="noStrike" dirty="0">
                <a:solidFill>
                  <a:srgbClr val="000000"/>
                </a:solidFill>
                <a:effectLst/>
                <a:latin typeface="Arial" panose="020B0604020202020204" pitchFamily="34" charset="0"/>
              </a:rPr>
              <a:t> can represent all possible combinations of brain activity across different regions. Each "dimension" in this space could correspond to an aspect of brain function, such as the activity level in a particular brain region. Just as we mapped temperature and humidity in the greenhouse, here we might map out different neural states.</a:t>
            </a: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For instance, suppose we’re measuring a few key variables in the brain when you’re focusing, like </a:t>
            </a:r>
            <a:r>
              <a:rPr lang="en-CA" sz="1400" b="1" i="0" u="none" strike="noStrike" dirty="0">
                <a:solidFill>
                  <a:srgbClr val="000000"/>
                </a:solidFill>
                <a:effectLst/>
                <a:latin typeface="Arial" panose="020B0604020202020204" pitchFamily="34" charset="0"/>
              </a:rPr>
              <a:t>attention</a:t>
            </a:r>
            <a:r>
              <a:rPr lang="en-CA" sz="1400" b="0" i="0" u="none" strike="noStrike" dirty="0">
                <a:solidFill>
                  <a:srgbClr val="000000"/>
                </a:solidFill>
                <a:effectLst/>
                <a:latin typeface="Arial" panose="020B0604020202020204" pitchFamily="34" charset="0"/>
              </a:rPr>
              <a:t> level and </a:t>
            </a:r>
            <a:r>
              <a:rPr lang="en-CA" sz="1400" b="1" i="0" u="none" strike="noStrike" dirty="0">
                <a:solidFill>
                  <a:srgbClr val="000000"/>
                </a:solidFill>
                <a:effectLst/>
                <a:latin typeface="Arial" panose="020B0604020202020204" pitchFamily="34" charset="0"/>
              </a:rPr>
              <a:t>stress</a:t>
            </a:r>
            <a:r>
              <a:rPr lang="en-CA" sz="1400" b="0" i="0" u="none" strike="noStrike" dirty="0">
                <a:solidFill>
                  <a:srgbClr val="000000"/>
                </a:solidFill>
                <a:effectLst/>
                <a:latin typeface="Arial" panose="020B0604020202020204" pitchFamily="34" charset="0"/>
              </a:rPr>
              <a:t> level. These variables could make up the dimensions of a cognitive state space. At any moment, your brain's "location" in this state space would indicate your current level of focus and calm.</a:t>
            </a:r>
            <a:endParaRPr lang="en-CA" b="0" i="0" u="none" strike="noStrike" dirty="0">
              <a:solidFill>
                <a:srgbClr val="000000"/>
              </a:solidFill>
              <a:effectLst/>
            </a:endParaRP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This helps us visualize and analyze </a:t>
            </a:r>
            <a:r>
              <a:rPr lang="en-CA" sz="1400" b="1" i="0" u="none" strike="noStrike" dirty="0">
                <a:solidFill>
                  <a:srgbClr val="000000"/>
                </a:solidFill>
                <a:effectLst/>
                <a:latin typeface="Arial" panose="020B0604020202020204" pitchFamily="34" charset="0"/>
              </a:rPr>
              <a:t>mental states</a:t>
            </a:r>
            <a:r>
              <a:rPr lang="en-CA" sz="1400" b="0" i="0" u="none" strike="noStrike" dirty="0">
                <a:solidFill>
                  <a:srgbClr val="000000"/>
                </a:solidFill>
                <a:effectLst/>
                <a:latin typeface="Arial" panose="020B0604020202020204" pitchFamily="34" charset="0"/>
              </a:rPr>
              <a:t> as points in a space, where each state represents a unique pattern of brain activity</a:t>
            </a:r>
            <a:endParaRPr lang="en-US" dirty="0"/>
          </a:p>
        </p:txBody>
      </p:sp>
      <p:pic>
        <p:nvPicPr>
          <p:cNvPr id="5122" name="Picture 2" descr="The Bayesian Brain and Meditation | Centre for Eudaimonia and Human  Flourishing">
            <a:extLst>
              <a:ext uri="{FF2B5EF4-FFF2-40B4-BE49-F238E27FC236}">
                <a16:creationId xmlns:a16="http://schemas.microsoft.com/office/drawing/2014/main" id="{93AE85B3-A198-8D00-FE4E-E0D42605DD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2872" y="137001"/>
            <a:ext cx="4113268" cy="231228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Jhourney">
            <a:extLst>
              <a:ext uri="{FF2B5EF4-FFF2-40B4-BE49-F238E27FC236}">
                <a16:creationId xmlns:a16="http://schemas.microsoft.com/office/drawing/2014/main" id="{614650FC-BFAA-D693-1D4D-37F100A6EF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3893" y="2571750"/>
            <a:ext cx="2312285" cy="2312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52963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CF7358-68B9-5EAE-F8E8-0835BE64FD11}"/>
              </a:ext>
            </a:extLst>
          </p:cNvPr>
          <p:cNvSpPr txBox="1"/>
          <p:nvPr/>
        </p:nvSpPr>
        <p:spPr>
          <a:xfrm>
            <a:off x="0" y="310621"/>
            <a:ext cx="4980370" cy="2544286"/>
          </a:xfrm>
          <a:prstGeom prst="rect">
            <a:avLst/>
          </a:prstGeom>
          <a:noFill/>
        </p:spPr>
        <p:txBody>
          <a:bodyPr wrap="square">
            <a:spAutoFit/>
          </a:bodyPr>
          <a:lstStyle/>
          <a:p>
            <a:pPr marL="158750" indent="0" algn="l" rtl="0">
              <a:spcBef>
                <a:spcPts val="1400"/>
              </a:spcBef>
              <a:spcAft>
                <a:spcPts val="400"/>
              </a:spcAft>
              <a:buNone/>
            </a:pPr>
            <a:r>
              <a:rPr lang="en-CA" sz="1400" b="1" i="0" u="none" strike="noStrike" dirty="0">
                <a:solidFill>
                  <a:srgbClr val="000000"/>
                </a:solidFill>
                <a:effectLst/>
                <a:latin typeface="Arial" panose="020B0604020202020204" pitchFamily="34" charset="0"/>
              </a:rPr>
              <a:t>2. Trajectories in Cognition – How Mental States Change Over Time</a:t>
            </a:r>
            <a:endParaRPr lang="en-CA" b="1" i="0" u="none" strike="noStrike" dirty="0">
              <a:solidFill>
                <a:srgbClr val="000000"/>
              </a:solidFill>
              <a:effectLst/>
            </a:endParaRP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Just as conditions in the greenhouse change over a day, your mental state also evolves continuously. For example:</a:t>
            </a:r>
          </a:p>
          <a:p>
            <a:pPr marL="158750" indent="0" algn="l" rtl="0" fontAlgn="base">
              <a:spcBef>
                <a:spcPts val="1200"/>
              </a:spcBef>
              <a:spcAft>
                <a:spcPts val="0"/>
              </a:spcAft>
              <a:buFont typeface="Arial" panose="020B0604020202020204" pitchFamily="34" charset="0"/>
              <a:buNone/>
            </a:pPr>
            <a:r>
              <a:rPr lang="en-CA" sz="1400" b="0" i="0" u="none" strike="noStrike" dirty="0">
                <a:solidFill>
                  <a:srgbClr val="000000"/>
                </a:solidFill>
                <a:effectLst/>
                <a:latin typeface="Arial" panose="020B0604020202020204" pitchFamily="34" charset="0"/>
              </a:rPr>
              <a:t>When you start learning a challenging skill, your brain state might reflect </a:t>
            </a:r>
            <a:r>
              <a:rPr lang="en-CA" sz="1400" b="1" i="0" u="none" strike="noStrike" dirty="0">
                <a:solidFill>
                  <a:srgbClr val="000000"/>
                </a:solidFill>
                <a:effectLst/>
                <a:latin typeface="Arial" panose="020B0604020202020204" pitchFamily="34" charset="0"/>
              </a:rPr>
              <a:t>high stress </a:t>
            </a:r>
            <a:r>
              <a:rPr lang="en-CA" sz="1400" b="0" i="0" u="none" strike="noStrike" dirty="0">
                <a:solidFill>
                  <a:srgbClr val="000000"/>
                </a:solidFill>
                <a:effectLst/>
                <a:latin typeface="Arial" panose="020B0604020202020204" pitchFamily="34" charset="0"/>
              </a:rPr>
              <a:t>and </a:t>
            </a:r>
            <a:r>
              <a:rPr lang="en-CA" sz="1400" b="1" i="0" u="none" strike="noStrike" dirty="0">
                <a:solidFill>
                  <a:srgbClr val="000000"/>
                </a:solidFill>
                <a:effectLst/>
                <a:latin typeface="Arial" panose="020B0604020202020204" pitchFamily="34" charset="0"/>
              </a:rPr>
              <a:t>low confidence.</a:t>
            </a:r>
          </a:p>
          <a:p>
            <a:pPr marL="158750" indent="0" algn="l" rtl="0" fontAlgn="base">
              <a:spcBef>
                <a:spcPts val="0"/>
              </a:spcBef>
              <a:spcAft>
                <a:spcPts val="1200"/>
              </a:spcAft>
              <a:buFont typeface="Arial" panose="020B0604020202020204" pitchFamily="34" charset="0"/>
              <a:buNone/>
            </a:pPr>
            <a:r>
              <a:rPr lang="en-CA" sz="1400" b="0" i="0" u="none" strike="noStrike" dirty="0">
                <a:solidFill>
                  <a:srgbClr val="000000"/>
                </a:solidFill>
                <a:effectLst/>
                <a:latin typeface="Arial" panose="020B0604020202020204" pitchFamily="34" charset="0"/>
              </a:rPr>
              <a:t>As you become more proficient, your trajectory in state space would move to a different region—one that represents </a:t>
            </a:r>
            <a:r>
              <a:rPr lang="en-CA" sz="1400" b="1" i="0" u="none" strike="noStrike" dirty="0">
                <a:solidFill>
                  <a:srgbClr val="000000"/>
                </a:solidFill>
                <a:effectLst/>
                <a:latin typeface="Arial" panose="020B0604020202020204" pitchFamily="34" charset="0"/>
              </a:rPr>
              <a:t>higher confidence </a:t>
            </a:r>
            <a:r>
              <a:rPr lang="en-CA" sz="1400" b="0" i="0" u="none" strike="noStrike" dirty="0">
                <a:solidFill>
                  <a:srgbClr val="000000"/>
                </a:solidFill>
                <a:effectLst/>
                <a:latin typeface="Arial" panose="020B0604020202020204" pitchFamily="34" charset="0"/>
              </a:rPr>
              <a:t>and </a:t>
            </a:r>
            <a:r>
              <a:rPr lang="en-CA" sz="1400" b="1" i="0" u="none" strike="noStrike" dirty="0">
                <a:solidFill>
                  <a:srgbClr val="000000"/>
                </a:solidFill>
                <a:effectLst/>
                <a:latin typeface="Arial" panose="020B0604020202020204" pitchFamily="34" charset="0"/>
              </a:rPr>
              <a:t>lower stress</a:t>
            </a:r>
            <a:r>
              <a:rPr lang="en-CA" sz="1400" b="0" i="0" u="none" strike="noStrike" dirty="0">
                <a:solidFill>
                  <a:srgbClr val="000000"/>
                </a:solidFill>
                <a:effectLst/>
                <a:latin typeface="Arial" panose="020B0604020202020204" pitchFamily="34" charset="0"/>
              </a:rPr>
              <a:t>.</a:t>
            </a:r>
          </a:p>
        </p:txBody>
      </p:sp>
      <p:pic>
        <p:nvPicPr>
          <p:cNvPr id="6148" name="Picture 4" descr="Details are in the caption following the image">
            <a:extLst>
              <a:ext uri="{FF2B5EF4-FFF2-40B4-BE49-F238E27FC236}">
                <a16:creationId xmlns:a16="http://schemas.microsoft.com/office/drawing/2014/main" id="{7675AA14-55FB-09E5-0809-69BB0F7F47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0370" y="2571750"/>
            <a:ext cx="2228396" cy="2110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37895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CF7358-68B9-5EAE-F8E8-0835BE64FD11}"/>
              </a:ext>
            </a:extLst>
          </p:cNvPr>
          <p:cNvSpPr txBox="1"/>
          <p:nvPr/>
        </p:nvSpPr>
        <p:spPr>
          <a:xfrm>
            <a:off x="0" y="310621"/>
            <a:ext cx="4980370" cy="3929281"/>
          </a:xfrm>
          <a:prstGeom prst="rect">
            <a:avLst/>
          </a:prstGeom>
          <a:noFill/>
        </p:spPr>
        <p:txBody>
          <a:bodyPr wrap="square">
            <a:spAutoFit/>
          </a:bodyPr>
          <a:lstStyle/>
          <a:p>
            <a:pPr marL="158750" indent="0" algn="l" rtl="0">
              <a:spcBef>
                <a:spcPts val="1400"/>
              </a:spcBef>
              <a:spcAft>
                <a:spcPts val="400"/>
              </a:spcAft>
              <a:buNone/>
            </a:pPr>
            <a:r>
              <a:rPr lang="en-CA" sz="1400" b="1" i="0" u="none" strike="noStrike" dirty="0">
                <a:solidFill>
                  <a:srgbClr val="000000"/>
                </a:solidFill>
                <a:effectLst/>
                <a:latin typeface="Arial" panose="020B0604020202020204" pitchFamily="34" charset="0"/>
              </a:rPr>
              <a:t>2. Trajectories in Cognition – How Mental States Change Over Time</a:t>
            </a:r>
            <a:endParaRPr lang="en-CA" b="1" i="0" u="none" strike="noStrike" dirty="0">
              <a:solidFill>
                <a:srgbClr val="000000"/>
              </a:solidFill>
              <a:effectLst/>
            </a:endParaRP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Just as conditions in the greenhouse change over a day, your mental state also evolves continuously. For example:</a:t>
            </a:r>
            <a:endParaRPr lang="en-CA" b="0" i="0" u="none" strike="noStrike" dirty="0">
              <a:solidFill>
                <a:srgbClr val="000000"/>
              </a:solidFill>
              <a:effectLst/>
            </a:endParaRPr>
          </a:p>
          <a:p>
            <a:pPr marL="158750" indent="0" algn="l" rtl="0" fontAlgn="base">
              <a:spcBef>
                <a:spcPts val="1200"/>
              </a:spcBef>
              <a:spcAft>
                <a:spcPts val="0"/>
              </a:spcAft>
              <a:buFont typeface="Arial" panose="020B0604020202020204" pitchFamily="34" charset="0"/>
              <a:buNone/>
            </a:pPr>
            <a:r>
              <a:rPr lang="en-CA" sz="1400" b="0" i="0" u="none" strike="noStrike" dirty="0">
                <a:solidFill>
                  <a:srgbClr val="000000"/>
                </a:solidFill>
                <a:effectLst/>
                <a:latin typeface="Arial" panose="020B0604020202020204" pitchFamily="34" charset="0"/>
              </a:rPr>
              <a:t>When you start learning a challenging skill, your brain state might reflect </a:t>
            </a:r>
            <a:r>
              <a:rPr lang="en-CA" sz="1400" b="1" i="0" u="none" strike="noStrike" dirty="0">
                <a:solidFill>
                  <a:srgbClr val="000000"/>
                </a:solidFill>
                <a:effectLst/>
                <a:latin typeface="Arial" panose="020B0604020202020204" pitchFamily="34" charset="0"/>
              </a:rPr>
              <a:t>high stress </a:t>
            </a:r>
            <a:r>
              <a:rPr lang="en-CA" sz="1400" b="0" i="0" u="none" strike="noStrike" dirty="0">
                <a:solidFill>
                  <a:srgbClr val="000000"/>
                </a:solidFill>
                <a:effectLst/>
                <a:latin typeface="Arial" panose="020B0604020202020204" pitchFamily="34" charset="0"/>
              </a:rPr>
              <a:t>and </a:t>
            </a:r>
            <a:r>
              <a:rPr lang="en-CA" sz="1400" b="1" i="0" u="none" strike="noStrike" dirty="0">
                <a:solidFill>
                  <a:srgbClr val="000000"/>
                </a:solidFill>
                <a:effectLst/>
                <a:latin typeface="Arial" panose="020B0604020202020204" pitchFamily="34" charset="0"/>
              </a:rPr>
              <a:t>low confidence.</a:t>
            </a:r>
          </a:p>
          <a:p>
            <a:pPr marL="158750" indent="0" algn="l" rtl="0" fontAlgn="base">
              <a:spcBef>
                <a:spcPts val="0"/>
              </a:spcBef>
              <a:spcAft>
                <a:spcPts val="1200"/>
              </a:spcAft>
              <a:buFont typeface="Arial" panose="020B0604020202020204" pitchFamily="34" charset="0"/>
              <a:buNone/>
            </a:pPr>
            <a:r>
              <a:rPr lang="en-CA" sz="1400" b="0" i="0" u="none" strike="noStrike" dirty="0">
                <a:solidFill>
                  <a:srgbClr val="000000"/>
                </a:solidFill>
                <a:effectLst/>
                <a:latin typeface="Arial" panose="020B0604020202020204" pitchFamily="34" charset="0"/>
              </a:rPr>
              <a:t>As you become more proficient, your trajectory in state space would move to a different region—one that represents </a:t>
            </a:r>
            <a:r>
              <a:rPr lang="en-CA" sz="1400" b="1" i="0" u="none" strike="noStrike" dirty="0">
                <a:solidFill>
                  <a:srgbClr val="000000"/>
                </a:solidFill>
                <a:effectLst/>
                <a:latin typeface="Arial" panose="020B0604020202020204" pitchFamily="34" charset="0"/>
              </a:rPr>
              <a:t>higher confidence </a:t>
            </a:r>
            <a:r>
              <a:rPr lang="en-CA" sz="1400" b="0" i="0" u="none" strike="noStrike" dirty="0">
                <a:solidFill>
                  <a:srgbClr val="000000"/>
                </a:solidFill>
                <a:effectLst/>
                <a:latin typeface="Arial" panose="020B0604020202020204" pitchFamily="34" charset="0"/>
              </a:rPr>
              <a:t>and </a:t>
            </a:r>
            <a:r>
              <a:rPr lang="en-CA" sz="1400" b="1" i="0" u="none" strike="noStrike" dirty="0">
                <a:solidFill>
                  <a:srgbClr val="000000"/>
                </a:solidFill>
                <a:effectLst/>
                <a:latin typeface="Arial" panose="020B0604020202020204" pitchFamily="34" charset="0"/>
              </a:rPr>
              <a:t>lower stress</a:t>
            </a:r>
            <a:r>
              <a:rPr lang="en-CA" sz="1400" b="0" i="0" u="none" strike="noStrike" dirty="0">
                <a:solidFill>
                  <a:srgbClr val="000000"/>
                </a:solidFill>
                <a:effectLst/>
                <a:latin typeface="Arial" panose="020B0604020202020204" pitchFamily="34" charset="0"/>
              </a:rPr>
              <a:t>.</a:t>
            </a: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The </a:t>
            </a:r>
            <a:r>
              <a:rPr lang="en-CA" sz="1400" b="1" i="0" u="none" strike="noStrike" dirty="0">
                <a:solidFill>
                  <a:srgbClr val="000000"/>
                </a:solidFill>
                <a:effectLst/>
                <a:latin typeface="Arial" panose="020B0604020202020204" pitchFamily="34" charset="0"/>
              </a:rPr>
              <a:t>trajectory</a:t>
            </a:r>
            <a:r>
              <a:rPr lang="en-CA" sz="1400" b="0" i="0" u="none" strike="noStrike" dirty="0">
                <a:solidFill>
                  <a:srgbClr val="000000"/>
                </a:solidFill>
                <a:effectLst/>
                <a:latin typeface="Arial" panose="020B0604020202020204" pitchFamily="34" charset="0"/>
              </a:rPr>
              <a:t> of your mental states reflects how you move through different cognitive conditions as you learn, solve problems, or adapt to new situations. For instance, when you're engaged in an easy or difficult task this trajectory may differ.</a:t>
            </a:r>
            <a:endParaRPr lang="en-CA" b="0" i="0" u="none" strike="noStrike" dirty="0">
              <a:solidFill>
                <a:srgbClr val="000000"/>
              </a:solidFill>
              <a:effectLst/>
            </a:endParaRPr>
          </a:p>
        </p:txBody>
      </p:sp>
      <p:pic>
        <p:nvPicPr>
          <p:cNvPr id="6146" name="Picture 2" descr="A Study of Stress : Part One - Tuition Rewards by SAGE Scholars">
            <a:extLst>
              <a:ext uri="{FF2B5EF4-FFF2-40B4-BE49-F238E27FC236}">
                <a16:creationId xmlns:a16="http://schemas.microsoft.com/office/drawing/2014/main" id="{32AB0438-97E8-1565-7C29-BCBEE4FE38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0370" y="227216"/>
            <a:ext cx="3354419" cy="216673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Details are in the caption following the image">
            <a:extLst>
              <a:ext uri="{FF2B5EF4-FFF2-40B4-BE49-F238E27FC236}">
                <a16:creationId xmlns:a16="http://schemas.microsoft.com/office/drawing/2014/main" id="{7675AA14-55FB-09E5-0809-69BB0F7F47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0370" y="2571750"/>
            <a:ext cx="2228396" cy="2110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1930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CF7358-68B9-5EAE-F8E8-0835BE64FD11}"/>
              </a:ext>
            </a:extLst>
          </p:cNvPr>
          <p:cNvSpPr txBox="1"/>
          <p:nvPr/>
        </p:nvSpPr>
        <p:spPr>
          <a:xfrm>
            <a:off x="0" y="137001"/>
            <a:ext cx="5727032" cy="2544286"/>
          </a:xfrm>
          <a:prstGeom prst="rect">
            <a:avLst/>
          </a:prstGeom>
          <a:noFill/>
        </p:spPr>
        <p:txBody>
          <a:bodyPr wrap="square">
            <a:spAutoFit/>
          </a:bodyPr>
          <a:lstStyle/>
          <a:p>
            <a:pPr marL="158750" indent="0" algn="l" rtl="0">
              <a:spcBef>
                <a:spcPts val="1400"/>
              </a:spcBef>
              <a:spcAft>
                <a:spcPts val="400"/>
              </a:spcAft>
              <a:buNone/>
            </a:pPr>
            <a:r>
              <a:rPr lang="en-CA" sz="1400" b="1" i="0" u="none" strike="noStrike" dirty="0">
                <a:solidFill>
                  <a:srgbClr val="000000"/>
                </a:solidFill>
                <a:effectLst/>
                <a:latin typeface="Arial" panose="020B0604020202020204" pitchFamily="34" charset="0"/>
              </a:rPr>
              <a:t>3. Attractors in Cognition – Stable Mental States or Patterns</a:t>
            </a:r>
            <a:endParaRPr lang="en-CA" b="1" i="0" u="none" strike="noStrike" dirty="0">
              <a:solidFill>
                <a:srgbClr val="000000"/>
              </a:solidFill>
              <a:effectLst/>
            </a:endParaRP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In the brain, certain </a:t>
            </a:r>
            <a:r>
              <a:rPr lang="en-CA" sz="1400" b="1" i="0" u="none" strike="noStrike" dirty="0">
                <a:solidFill>
                  <a:srgbClr val="000000"/>
                </a:solidFill>
                <a:effectLst/>
                <a:latin typeface="Arial" panose="020B0604020202020204" pitchFamily="34" charset="0"/>
              </a:rPr>
              <a:t>mental states</a:t>
            </a:r>
            <a:r>
              <a:rPr lang="en-CA" sz="1400" b="0" i="0" u="none" strike="noStrike" dirty="0">
                <a:solidFill>
                  <a:srgbClr val="000000"/>
                </a:solidFill>
                <a:effectLst/>
                <a:latin typeface="Arial" panose="020B0604020202020204" pitchFamily="34" charset="0"/>
              </a:rPr>
              <a:t> act like </a:t>
            </a:r>
            <a:r>
              <a:rPr lang="en-CA" sz="1400" b="1" i="0" u="none" strike="noStrike" dirty="0">
                <a:solidFill>
                  <a:srgbClr val="000000"/>
                </a:solidFill>
                <a:effectLst/>
                <a:latin typeface="Arial" panose="020B0604020202020204" pitchFamily="34" charset="0"/>
              </a:rPr>
              <a:t>attractors</a:t>
            </a:r>
            <a:r>
              <a:rPr lang="en-CA" sz="1400" b="0" i="0" u="none" strike="noStrike" dirty="0">
                <a:solidFill>
                  <a:srgbClr val="000000"/>
                </a:solidFill>
                <a:effectLst/>
                <a:latin typeface="Arial" panose="020B0604020202020204" pitchFamily="34" charset="0"/>
              </a:rPr>
              <a:t>. Just as the greenhouse naturally stabilizes at a certain temperature and humidity, the brain tends to stabilize in certain patterns of thought or behavior.</a:t>
            </a:r>
            <a:endParaRPr lang="en-CA" sz="1000" b="0" i="0" u="none" strike="noStrike" dirty="0">
              <a:solidFill>
                <a:srgbClr val="000000"/>
              </a:solidFill>
              <a:effectLst/>
              <a:latin typeface="Arial"/>
            </a:endParaRP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For example:</a:t>
            </a:r>
            <a:r>
              <a:rPr lang="en-CA" sz="1000" b="0" i="0" u="none" strike="noStrike" dirty="0">
                <a:solidFill>
                  <a:srgbClr val="000000"/>
                </a:solidFill>
                <a:effectLst/>
                <a:latin typeface="Arial"/>
              </a:rPr>
              <a:t> </a:t>
            </a:r>
            <a:r>
              <a:rPr lang="en-CA" sz="1400" b="0" i="0" u="none" strike="noStrike" dirty="0">
                <a:solidFill>
                  <a:srgbClr val="000000"/>
                </a:solidFill>
                <a:effectLst/>
                <a:latin typeface="Arial" panose="020B0604020202020204" pitchFamily="34" charset="0"/>
              </a:rPr>
              <a:t>A </a:t>
            </a:r>
            <a:r>
              <a:rPr lang="en-CA" sz="1400" b="1" i="0" u="none" strike="noStrike" dirty="0">
                <a:solidFill>
                  <a:srgbClr val="000000"/>
                </a:solidFill>
                <a:effectLst/>
                <a:latin typeface="Arial" panose="020B0604020202020204" pitchFamily="34" charset="0"/>
              </a:rPr>
              <a:t>habitual thought pattern</a:t>
            </a:r>
            <a:r>
              <a:rPr lang="en-CA" sz="1400" b="0" i="0" u="none" strike="noStrike" dirty="0">
                <a:solidFill>
                  <a:srgbClr val="000000"/>
                </a:solidFill>
                <a:effectLst/>
                <a:latin typeface="Arial" panose="020B0604020202020204" pitchFamily="34" charset="0"/>
              </a:rPr>
              <a:t> can become an attractor. If someone has a tendency toward anxious thinking, this state may become a cognitive attractor—one they return to easily, even from different starting points.</a:t>
            </a:r>
          </a:p>
        </p:txBody>
      </p:sp>
      <p:pic>
        <p:nvPicPr>
          <p:cNvPr id="7174" name="Picture 6" descr="Cognition as a dynamic system: Principles from embodiment">
            <a:extLst>
              <a:ext uri="{FF2B5EF4-FFF2-40B4-BE49-F238E27FC236}">
                <a16:creationId xmlns:a16="http://schemas.microsoft.com/office/drawing/2014/main" id="{40DB69FC-AC8D-7EA7-4B73-80417532BF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7647" y="137001"/>
            <a:ext cx="1628333" cy="3287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9411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CF7358-68B9-5EAE-F8E8-0835BE64FD11}"/>
              </a:ext>
            </a:extLst>
          </p:cNvPr>
          <p:cNvSpPr txBox="1"/>
          <p:nvPr/>
        </p:nvSpPr>
        <p:spPr>
          <a:xfrm>
            <a:off x="0" y="137001"/>
            <a:ext cx="5727032" cy="4883388"/>
          </a:xfrm>
          <a:prstGeom prst="rect">
            <a:avLst/>
          </a:prstGeom>
          <a:noFill/>
        </p:spPr>
        <p:txBody>
          <a:bodyPr wrap="square">
            <a:spAutoFit/>
          </a:bodyPr>
          <a:lstStyle/>
          <a:p>
            <a:pPr marL="158750" indent="0" algn="l" rtl="0">
              <a:spcBef>
                <a:spcPts val="1400"/>
              </a:spcBef>
              <a:spcAft>
                <a:spcPts val="400"/>
              </a:spcAft>
              <a:buNone/>
            </a:pPr>
            <a:r>
              <a:rPr lang="en-CA" sz="1400" b="1" i="0" u="none" strike="noStrike" dirty="0">
                <a:solidFill>
                  <a:srgbClr val="000000"/>
                </a:solidFill>
                <a:effectLst/>
                <a:latin typeface="Arial" panose="020B0604020202020204" pitchFamily="34" charset="0"/>
              </a:rPr>
              <a:t>3. Attractors in Cognition – Stable Mental States or Patterns</a:t>
            </a:r>
            <a:endParaRPr lang="en-CA" b="1" i="0" u="none" strike="noStrike" dirty="0">
              <a:solidFill>
                <a:srgbClr val="000000"/>
              </a:solidFill>
              <a:effectLst/>
            </a:endParaRP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In the brain, certain </a:t>
            </a:r>
            <a:r>
              <a:rPr lang="en-CA" sz="1400" b="1" i="0" u="none" strike="noStrike" dirty="0">
                <a:solidFill>
                  <a:srgbClr val="000000"/>
                </a:solidFill>
                <a:effectLst/>
                <a:latin typeface="Arial" panose="020B0604020202020204" pitchFamily="34" charset="0"/>
              </a:rPr>
              <a:t>mental states</a:t>
            </a:r>
            <a:r>
              <a:rPr lang="en-CA" sz="1400" b="0" i="0" u="none" strike="noStrike" dirty="0">
                <a:solidFill>
                  <a:srgbClr val="000000"/>
                </a:solidFill>
                <a:effectLst/>
                <a:latin typeface="Arial" panose="020B0604020202020204" pitchFamily="34" charset="0"/>
              </a:rPr>
              <a:t> act like </a:t>
            </a:r>
            <a:r>
              <a:rPr lang="en-CA" sz="1400" b="1" i="0" u="none" strike="noStrike" dirty="0">
                <a:solidFill>
                  <a:srgbClr val="000000"/>
                </a:solidFill>
                <a:effectLst/>
                <a:latin typeface="Arial" panose="020B0604020202020204" pitchFamily="34" charset="0"/>
              </a:rPr>
              <a:t>attractors</a:t>
            </a:r>
            <a:r>
              <a:rPr lang="en-CA" sz="1400" b="0" i="0" u="none" strike="noStrike" dirty="0">
                <a:solidFill>
                  <a:srgbClr val="000000"/>
                </a:solidFill>
                <a:effectLst/>
                <a:latin typeface="Arial" panose="020B0604020202020204" pitchFamily="34" charset="0"/>
              </a:rPr>
              <a:t>. Just as the greenhouse naturally stabilizes at a certain temperature and humidity, the brain tends to stabilize in certain patterns of thought or behavior.</a:t>
            </a:r>
            <a:endParaRPr lang="en-CA" sz="1000" b="0" i="0" u="none" strike="noStrike" dirty="0">
              <a:solidFill>
                <a:srgbClr val="000000"/>
              </a:solidFill>
              <a:effectLst/>
              <a:latin typeface="Arial"/>
            </a:endParaRP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For example:</a:t>
            </a:r>
            <a:r>
              <a:rPr lang="en-CA" sz="1000" b="0" i="0" u="none" strike="noStrike" dirty="0">
                <a:solidFill>
                  <a:srgbClr val="000000"/>
                </a:solidFill>
                <a:effectLst/>
                <a:latin typeface="Arial"/>
              </a:rPr>
              <a:t> </a:t>
            </a:r>
            <a:r>
              <a:rPr lang="en-CA" sz="1400" b="0" i="0" u="none" strike="noStrike" dirty="0">
                <a:solidFill>
                  <a:srgbClr val="000000"/>
                </a:solidFill>
                <a:effectLst/>
                <a:latin typeface="Arial" panose="020B0604020202020204" pitchFamily="34" charset="0"/>
              </a:rPr>
              <a:t>A </a:t>
            </a:r>
            <a:r>
              <a:rPr lang="en-CA" sz="1400" b="1" i="0" u="none" strike="noStrike" dirty="0">
                <a:solidFill>
                  <a:srgbClr val="000000"/>
                </a:solidFill>
                <a:effectLst/>
                <a:latin typeface="Arial" panose="020B0604020202020204" pitchFamily="34" charset="0"/>
              </a:rPr>
              <a:t>habitual thought pattern</a:t>
            </a:r>
            <a:r>
              <a:rPr lang="en-CA" sz="1400" b="0" i="0" u="none" strike="noStrike" dirty="0">
                <a:solidFill>
                  <a:srgbClr val="000000"/>
                </a:solidFill>
                <a:effectLst/>
                <a:latin typeface="Arial" panose="020B0604020202020204" pitchFamily="34" charset="0"/>
              </a:rPr>
              <a:t> can become an attractor. If someone has a tendency toward anxious thinking, this state may become a cognitive attractor—one they return to easily, even from different starting points.</a:t>
            </a:r>
          </a:p>
          <a:p>
            <a:pPr marL="158750" indent="0" algn="l" rtl="0">
              <a:spcBef>
                <a:spcPts val="1200"/>
              </a:spcBef>
              <a:spcAft>
                <a:spcPts val="1200"/>
              </a:spcAft>
              <a:buNone/>
            </a:pPr>
            <a:r>
              <a:rPr lang="en-CA" sz="1400" b="1" i="0" u="none" strike="noStrike" dirty="0">
                <a:solidFill>
                  <a:srgbClr val="000000"/>
                </a:solidFill>
                <a:effectLst/>
                <a:latin typeface="Arial" panose="020B0604020202020204" pitchFamily="34" charset="0"/>
              </a:rPr>
              <a:t>Focused states</a:t>
            </a:r>
            <a:r>
              <a:rPr lang="en-CA" sz="1400" b="0" i="0" u="none" strike="noStrike" dirty="0">
                <a:solidFill>
                  <a:srgbClr val="000000"/>
                </a:solidFill>
                <a:effectLst/>
                <a:latin typeface="Arial" panose="020B0604020202020204" pitchFamily="34" charset="0"/>
              </a:rPr>
              <a:t> or </a:t>
            </a:r>
            <a:r>
              <a:rPr lang="en-CA" sz="1400" b="1" i="0" u="none" strike="noStrike" dirty="0">
                <a:solidFill>
                  <a:srgbClr val="000000"/>
                </a:solidFill>
                <a:effectLst/>
                <a:latin typeface="Arial" panose="020B0604020202020204" pitchFamily="34" charset="0"/>
              </a:rPr>
              <a:t>meditative states</a:t>
            </a:r>
            <a:r>
              <a:rPr lang="en-CA" sz="1400" b="0" i="0" u="none" strike="noStrike" dirty="0">
                <a:solidFill>
                  <a:srgbClr val="000000"/>
                </a:solidFill>
                <a:effectLst/>
                <a:latin typeface="Arial" panose="020B0604020202020204" pitchFamily="34" charset="0"/>
              </a:rPr>
              <a:t> can also serve as attractors. With practice, entering a calm, focused state becomes easier, as the brain begins to “settle” into this pattern more naturally.</a:t>
            </a: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The brain’s plasticity allows it to create new attractors, meaning we can learn to develop healthier or more productive mental states through practice. Therapy and mindfulness exercises, for example, aim to shift attractors toward more positive or stable mental patterns, making them easier to access over time.</a:t>
            </a:r>
            <a:endParaRPr lang="en-CA" b="0" i="0" u="none" strike="noStrike" dirty="0">
              <a:solidFill>
                <a:srgbClr val="000000"/>
              </a:solidFill>
              <a:effectLst/>
            </a:endParaRPr>
          </a:p>
        </p:txBody>
      </p:sp>
      <p:pic>
        <p:nvPicPr>
          <p:cNvPr id="7172" name="Picture 4" descr="Neural Geometrodynamics: Exploring a Paradigm Shift Through Psychedelics">
            <a:extLst>
              <a:ext uri="{FF2B5EF4-FFF2-40B4-BE49-F238E27FC236}">
                <a16:creationId xmlns:a16="http://schemas.microsoft.com/office/drawing/2014/main" id="{CEA472E2-A8DA-A363-D832-372683A745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9010" y="3578747"/>
            <a:ext cx="3325605" cy="974587"/>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Cognition as a dynamic system: Principles from embodiment">
            <a:extLst>
              <a:ext uri="{FF2B5EF4-FFF2-40B4-BE49-F238E27FC236}">
                <a16:creationId xmlns:a16="http://schemas.microsoft.com/office/drawing/2014/main" id="{40DB69FC-AC8D-7EA7-4B73-80417532BF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7647" y="137001"/>
            <a:ext cx="1628333" cy="3287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93543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21AD03-1B99-783B-D2A8-8DD25DBE7F65}"/>
              </a:ext>
            </a:extLst>
          </p:cNvPr>
          <p:cNvSpPr txBox="1"/>
          <p:nvPr/>
        </p:nvSpPr>
        <p:spPr>
          <a:xfrm>
            <a:off x="43747" y="186481"/>
            <a:ext cx="5814476" cy="1908215"/>
          </a:xfrm>
          <a:prstGeom prst="rect">
            <a:avLst/>
          </a:prstGeom>
          <a:noFill/>
        </p:spPr>
        <p:txBody>
          <a:bodyPr wrap="square">
            <a:spAutoFit/>
          </a:bodyPr>
          <a:lstStyle/>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In DST, the </a:t>
            </a:r>
            <a:r>
              <a:rPr lang="en-CA" sz="1400" b="1" i="0" u="none" strike="noStrike" dirty="0">
                <a:solidFill>
                  <a:srgbClr val="000000"/>
                </a:solidFill>
                <a:effectLst/>
                <a:latin typeface="Arial" panose="020B0604020202020204" pitchFamily="34" charset="0"/>
              </a:rPr>
              <a:t>relationships between variables</a:t>
            </a:r>
            <a:r>
              <a:rPr lang="en-CA" sz="1400" b="0" i="0" u="none" strike="noStrike" dirty="0">
                <a:solidFill>
                  <a:srgbClr val="000000"/>
                </a:solidFill>
                <a:effectLst/>
                <a:latin typeface="Arial" panose="020B0604020202020204" pitchFamily="34" charset="0"/>
              </a:rPr>
              <a:t> are central. In cognitive processes, anxiety and confidence aren’t just isolated factors; they </a:t>
            </a:r>
            <a:r>
              <a:rPr lang="en-CA" sz="1400" b="1" i="0" u="none" strike="noStrike" dirty="0">
                <a:solidFill>
                  <a:srgbClr val="000000"/>
                </a:solidFill>
                <a:effectLst/>
                <a:latin typeface="Arial" panose="020B0604020202020204" pitchFamily="34" charset="0"/>
              </a:rPr>
              <a:t>interact and influence each other continuously</a:t>
            </a:r>
            <a:r>
              <a:rPr lang="en-CA" sz="1400" b="0" i="0" u="none" strike="noStrike" dirty="0">
                <a:solidFill>
                  <a:srgbClr val="000000"/>
                </a:solidFill>
                <a:effectLst/>
                <a:latin typeface="Arial" panose="020B0604020202020204" pitchFamily="34" charset="0"/>
              </a:rPr>
              <a:t>. </a:t>
            </a: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For example:</a:t>
            </a:r>
            <a:r>
              <a:rPr lang="en-CA" sz="1000" b="0" i="0" u="none" strike="noStrike" dirty="0">
                <a:solidFill>
                  <a:srgbClr val="000000"/>
                </a:solidFill>
                <a:effectLst/>
                <a:latin typeface="Arial"/>
              </a:rPr>
              <a:t> </a:t>
            </a:r>
            <a:r>
              <a:rPr lang="en-CA" sz="1400" b="1" i="0" u="none" strike="noStrike" dirty="0">
                <a:solidFill>
                  <a:srgbClr val="000000"/>
                </a:solidFill>
                <a:effectLst/>
                <a:latin typeface="Arial" panose="020B0604020202020204" pitchFamily="34" charset="0"/>
              </a:rPr>
              <a:t>As anxiety increases</a:t>
            </a:r>
            <a:r>
              <a:rPr lang="en-CA" sz="1400" b="0" i="0" u="none" strike="noStrike" dirty="0">
                <a:solidFill>
                  <a:srgbClr val="000000"/>
                </a:solidFill>
                <a:effectLst/>
                <a:latin typeface="Arial" panose="020B0604020202020204" pitchFamily="34" charset="0"/>
              </a:rPr>
              <a:t>, confidence often decreases, and vice versa. But this relationship isn’t fixed; it changes based on context, such as the level of preparation, familiarity with the material, or support from others. </a:t>
            </a:r>
          </a:p>
        </p:txBody>
      </p:sp>
      <p:pic>
        <p:nvPicPr>
          <p:cNvPr id="19458" name="Picture 2" descr="Understanding Anxiety Disorders | NIH News in Health">
            <a:extLst>
              <a:ext uri="{FF2B5EF4-FFF2-40B4-BE49-F238E27FC236}">
                <a16:creationId xmlns:a16="http://schemas.microsoft.com/office/drawing/2014/main" id="{B3FD2E8A-9769-A78F-5D70-B1EF083DC6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858" y="391666"/>
            <a:ext cx="2816074" cy="1875454"/>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How to Become More Confident at Work | Monitask">
            <a:extLst>
              <a:ext uri="{FF2B5EF4-FFF2-40B4-BE49-F238E27FC236}">
                <a16:creationId xmlns:a16="http://schemas.microsoft.com/office/drawing/2014/main" id="{ED46CAAF-9351-36B6-8F44-8A8172C132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858" y="2874736"/>
            <a:ext cx="2816073" cy="1755088"/>
          </a:xfrm>
          <a:prstGeom prst="rect">
            <a:avLst/>
          </a:prstGeom>
          <a:noFill/>
          <a:extLst>
            <a:ext uri="{909E8E84-426E-40DD-AFC4-6F175D3DCCD1}">
              <a14:hiddenFill xmlns:a14="http://schemas.microsoft.com/office/drawing/2010/main">
                <a:solidFill>
                  <a:srgbClr val="FFFFFF"/>
                </a:solidFill>
              </a14:hiddenFill>
            </a:ext>
          </a:extLst>
        </p:spPr>
      </p:pic>
      <p:pic>
        <p:nvPicPr>
          <p:cNvPr id="19470" name="Picture 14" descr="360 Degree Arrow Png, Transparent Png , Transparent Png Image - PNGitem">
            <a:extLst>
              <a:ext uri="{FF2B5EF4-FFF2-40B4-BE49-F238E27FC236}">
                <a16:creationId xmlns:a16="http://schemas.microsoft.com/office/drawing/2014/main" id="{5723AAEB-4C54-7ADD-B6A2-1372C914AA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21822" y="2267120"/>
            <a:ext cx="625814" cy="617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48501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21AD03-1B99-783B-D2A8-8DD25DBE7F65}"/>
              </a:ext>
            </a:extLst>
          </p:cNvPr>
          <p:cNvSpPr txBox="1"/>
          <p:nvPr/>
        </p:nvSpPr>
        <p:spPr>
          <a:xfrm>
            <a:off x="43747" y="186481"/>
            <a:ext cx="5814476" cy="4031873"/>
          </a:xfrm>
          <a:prstGeom prst="rect">
            <a:avLst/>
          </a:prstGeom>
          <a:noFill/>
        </p:spPr>
        <p:txBody>
          <a:bodyPr wrap="square">
            <a:spAutoFit/>
          </a:bodyPr>
          <a:lstStyle/>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In DST, the </a:t>
            </a:r>
            <a:r>
              <a:rPr lang="en-CA" sz="1400" b="1" i="0" u="none" strike="noStrike" dirty="0">
                <a:solidFill>
                  <a:srgbClr val="000000"/>
                </a:solidFill>
                <a:effectLst/>
                <a:latin typeface="Arial" panose="020B0604020202020204" pitchFamily="34" charset="0"/>
              </a:rPr>
              <a:t>relationships between variables</a:t>
            </a:r>
            <a:r>
              <a:rPr lang="en-CA" sz="1400" b="0" i="0" u="none" strike="noStrike" dirty="0">
                <a:solidFill>
                  <a:srgbClr val="000000"/>
                </a:solidFill>
                <a:effectLst/>
                <a:latin typeface="Arial" panose="020B0604020202020204" pitchFamily="34" charset="0"/>
              </a:rPr>
              <a:t> are central. In cognitive processes, anxiety and confidence aren’t just isolated factors; they </a:t>
            </a:r>
            <a:r>
              <a:rPr lang="en-CA" sz="1400" b="1" i="0" u="none" strike="noStrike" dirty="0">
                <a:solidFill>
                  <a:srgbClr val="000000"/>
                </a:solidFill>
                <a:effectLst/>
                <a:latin typeface="Arial" panose="020B0604020202020204" pitchFamily="34" charset="0"/>
              </a:rPr>
              <a:t>interact and influence each other continuously</a:t>
            </a:r>
            <a:r>
              <a:rPr lang="en-CA" sz="1400" b="0" i="0" u="none" strike="noStrike" dirty="0">
                <a:solidFill>
                  <a:srgbClr val="000000"/>
                </a:solidFill>
                <a:effectLst/>
                <a:latin typeface="Arial" panose="020B0604020202020204" pitchFamily="34" charset="0"/>
              </a:rPr>
              <a:t>. </a:t>
            </a: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For example:</a:t>
            </a:r>
            <a:r>
              <a:rPr lang="en-CA" sz="1000" b="0" i="0" u="none" strike="noStrike" dirty="0">
                <a:solidFill>
                  <a:srgbClr val="000000"/>
                </a:solidFill>
                <a:effectLst/>
                <a:latin typeface="Arial"/>
              </a:rPr>
              <a:t> </a:t>
            </a:r>
            <a:r>
              <a:rPr lang="en-CA" sz="1400" b="1" i="0" u="none" strike="noStrike" dirty="0">
                <a:solidFill>
                  <a:srgbClr val="000000"/>
                </a:solidFill>
                <a:effectLst/>
                <a:latin typeface="Arial" panose="020B0604020202020204" pitchFamily="34" charset="0"/>
              </a:rPr>
              <a:t>As anxiety increases</a:t>
            </a:r>
            <a:r>
              <a:rPr lang="en-CA" sz="1400" b="0" i="0" u="none" strike="noStrike" dirty="0">
                <a:solidFill>
                  <a:srgbClr val="000000"/>
                </a:solidFill>
                <a:effectLst/>
                <a:latin typeface="Arial" panose="020B0604020202020204" pitchFamily="34" charset="0"/>
              </a:rPr>
              <a:t>, confidence often decreases, and vice versa. But this relationship isn’t fixed; it changes based on context, such as the level of preparation, familiarity with the material, or support from others. </a:t>
            </a: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This interdependence creates a </a:t>
            </a:r>
            <a:r>
              <a:rPr lang="en-CA" sz="1400" b="1" i="0" u="none" strike="noStrike" dirty="0">
                <a:solidFill>
                  <a:srgbClr val="000000"/>
                </a:solidFill>
                <a:effectLst/>
                <a:latin typeface="Arial" panose="020B0604020202020204" pitchFamily="34" charset="0"/>
              </a:rPr>
              <a:t>dynamic relationship</a:t>
            </a:r>
            <a:r>
              <a:rPr lang="en-CA" sz="1400" b="0" i="0" u="none" strike="noStrike" dirty="0">
                <a:solidFill>
                  <a:srgbClr val="000000"/>
                </a:solidFill>
                <a:effectLst/>
                <a:latin typeface="Arial" panose="020B0604020202020204" pitchFamily="34" charset="0"/>
              </a:rPr>
              <a:t>: a change in one variable (anxiety) leads to changes in another (confidence), and this feedback loop can shift over time. </a:t>
            </a:r>
          </a:p>
          <a:p>
            <a:pPr marL="158750">
              <a:spcBef>
                <a:spcPts val="1200"/>
              </a:spcBef>
              <a:spcAft>
                <a:spcPts val="1200"/>
              </a:spcAft>
            </a:pPr>
            <a:r>
              <a:rPr lang="en-CA" sz="1400" b="0" i="0" u="none" strike="noStrike" dirty="0">
                <a:solidFill>
                  <a:srgbClr val="000000"/>
                </a:solidFill>
                <a:effectLst/>
                <a:latin typeface="Arial" panose="020B0604020202020204" pitchFamily="34" charset="0"/>
              </a:rPr>
              <a:t>Practicing for a presentation might initially increase anxiety, which suppresses confidence, but repeated practice can reverse this dynamic. Eventually, </a:t>
            </a:r>
            <a:r>
              <a:rPr lang="en-CA" sz="1400" b="1" i="0" u="none" strike="noStrike" dirty="0">
                <a:solidFill>
                  <a:srgbClr val="000000"/>
                </a:solidFill>
                <a:effectLst/>
                <a:latin typeface="Arial" panose="020B0604020202020204" pitchFamily="34" charset="0"/>
              </a:rPr>
              <a:t>confidence becomes the dominant attractor</a:t>
            </a:r>
            <a:r>
              <a:rPr lang="en-CA" sz="1400" b="0" i="0" u="none" strike="noStrike" dirty="0">
                <a:solidFill>
                  <a:srgbClr val="000000"/>
                </a:solidFill>
                <a:effectLst/>
                <a:latin typeface="Arial" panose="020B0604020202020204" pitchFamily="34" charset="0"/>
              </a:rPr>
              <a:t>, and anxiety stabilizes at a lower level.</a:t>
            </a:r>
          </a:p>
        </p:txBody>
      </p:sp>
      <p:pic>
        <p:nvPicPr>
          <p:cNvPr id="19458" name="Picture 2" descr="Understanding Anxiety Disorders | NIH News in Health">
            <a:extLst>
              <a:ext uri="{FF2B5EF4-FFF2-40B4-BE49-F238E27FC236}">
                <a16:creationId xmlns:a16="http://schemas.microsoft.com/office/drawing/2014/main" id="{B3FD2E8A-9769-A78F-5D70-B1EF083DC6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858" y="391666"/>
            <a:ext cx="2816074" cy="1875454"/>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How to Become More Confident at Work | Monitask">
            <a:extLst>
              <a:ext uri="{FF2B5EF4-FFF2-40B4-BE49-F238E27FC236}">
                <a16:creationId xmlns:a16="http://schemas.microsoft.com/office/drawing/2014/main" id="{ED46CAAF-9351-36B6-8F44-8A8172C132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858" y="2874736"/>
            <a:ext cx="2816073" cy="1755088"/>
          </a:xfrm>
          <a:prstGeom prst="rect">
            <a:avLst/>
          </a:prstGeom>
          <a:noFill/>
          <a:extLst>
            <a:ext uri="{909E8E84-426E-40DD-AFC4-6F175D3DCCD1}">
              <a14:hiddenFill xmlns:a14="http://schemas.microsoft.com/office/drawing/2010/main">
                <a:solidFill>
                  <a:srgbClr val="FFFFFF"/>
                </a:solidFill>
              </a14:hiddenFill>
            </a:ext>
          </a:extLst>
        </p:spPr>
      </p:pic>
      <p:pic>
        <p:nvPicPr>
          <p:cNvPr id="19470" name="Picture 14" descr="360 Degree Arrow Png, Transparent Png , Transparent Png Image - PNGitem">
            <a:extLst>
              <a:ext uri="{FF2B5EF4-FFF2-40B4-BE49-F238E27FC236}">
                <a16:creationId xmlns:a16="http://schemas.microsoft.com/office/drawing/2014/main" id="{5723AAEB-4C54-7ADD-B6A2-1372C914AA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21822" y="2267120"/>
            <a:ext cx="625814" cy="617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86032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21AD03-1B99-783B-D2A8-8DD25DBE7F65}"/>
              </a:ext>
            </a:extLst>
          </p:cNvPr>
          <p:cNvSpPr txBox="1"/>
          <p:nvPr/>
        </p:nvSpPr>
        <p:spPr>
          <a:xfrm>
            <a:off x="43747" y="186481"/>
            <a:ext cx="5814476" cy="4770537"/>
          </a:xfrm>
          <a:prstGeom prst="rect">
            <a:avLst/>
          </a:prstGeom>
          <a:noFill/>
        </p:spPr>
        <p:txBody>
          <a:bodyPr wrap="square">
            <a:spAutoFit/>
          </a:bodyPr>
          <a:lstStyle/>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In DST, the </a:t>
            </a:r>
            <a:r>
              <a:rPr lang="en-CA" sz="1400" b="1" i="0" u="none" strike="noStrike" dirty="0">
                <a:solidFill>
                  <a:srgbClr val="000000"/>
                </a:solidFill>
                <a:effectLst/>
                <a:latin typeface="Arial" panose="020B0604020202020204" pitchFamily="34" charset="0"/>
              </a:rPr>
              <a:t>relationships between variables</a:t>
            </a:r>
            <a:r>
              <a:rPr lang="en-CA" sz="1400" b="0" i="0" u="none" strike="noStrike" dirty="0">
                <a:solidFill>
                  <a:srgbClr val="000000"/>
                </a:solidFill>
                <a:effectLst/>
                <a:latin typeface="Arial" panose="020B0604020202020204" pitchFamily="34" charset="0"/>
              </a:rPr>
              <a:t> are central. In cognitive processes, anxiety and confidence aren’t just isolated factors; they </a:t>
            </a:r>
            <a:r>
              <a:rPr lang="en-CA" sz="1400" b="1" i="0" u="none" strike="noStrike" dirty="0">
                <a:solidFill>
                  <a:srgbClr val="000000"/>
                </a:solidFill>
                <a:effectLst/>
                <a:latin typeface="Arial" panose="020B0604020202020204" pitchFamily="34" charset="0"/>
              </a:rPr>
              <a:t>interact and influence each other continuously</a:t>
            </a:r>
            <a:r>
              <a:rPr lang="en-CA" sz="1400" b="0" i="0" u="none" strike="noStrike" dirty="0">
                <a:solidFill>
                  <a:srgbClr val="000000"/>
                </a:solidFill>
                <a:effectLst/>
                <a:latin typeface="Arial" panose="020B0604020202020204" pitchFamily="34" charset="0"/>
              </a:rPr>
              <a:t>. </a:t>
            </a: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For example:</a:t>
            </a:r>
            <a:r>
              <a:rPr lang="en-CA" sz="1000" b="0" i="0" u="none" strike="noStrike" dirty="0">
                <a:solidFill>
                  <a:srgbClr val="000000"/>
                </a:solidFill>
                <a:effectLst/>
                <a:latin typeface="Arial"/>
              </a:rPr>
              <a:t> </a:t>
            </a:r>
            <a:r>
              <a:rPr lang="en-CA" sz="1400" b="1" i="0" u="none" strike="noStrike" dirty="0">
                <a:solidFill>
                  <a:srgbClr val="000000"/>
                </a:solidFill>
                <a:effectLst/>
                <a:latin typeface="Arial" panose="020B0604020202020204" pitchFamily="34" charset="0"/>
              </a:rPr>
              <a:t>As anxiety increases</a:t>
            </a:r>
            <a:r>
              <a:rPr lang="en-CA" sz="1400" b="0" i="0" u="none" strike="noStrike" dirty="0">
                <a:solidFill>
                  <a:srgbClr val="000000"/>
                </a:solidFill>
                <a:effectLst/>
                <a:latin typeface="Arial" panose="020B0604020202020204" pitchFamily="34" charset="0"/>
              </a:rPr>
              <a:t>, confidence often decreases, and vice versa. But this relationship isn’t fixed; it changes based on context, such as the level of preparation, familiarity with the material, or support from others. </a:t>
            </a: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This interdependence creates a </a:t>
            </a:r>
            <a:r>
              <a:rPr lang="en-CA" sz="1400" b="1" i="0" u="none" strike="noStrike" dirty="0">
                <a:solidFill>
                  <a:srgbClr val="000000"/>
                </a:solidFill>
                <a:effectLst/>
                <a:latin typeface="Arial" panose="020B0604020202020204" pitchFamily="34" charset="0"/>
              </a:rPr>
              <a:t>dynamic relationship</a:t>
            </a:r>
            <a:r>
              <a:rPr lang="en-CA" sz="1400" b="0" i="0" u="none" strike="noStrike" dirty="0">
                <a:solidFill>
                  <a:srgbClr val="000000"/>
                </a:solidFill>
                <a:effectLst/>
                <a:latin typeface="Arial" panose="020B0604020202020204" pitchFamily="34" charset="0"/>
              </a:rPr>
              <a:t>: a change in one variable (anxiety) leads to changes in another (confidence), and this feedback loop can shift over time. </a:t>
            </a:r>
          </a:p>
          <a:p>
            <a:pPr marL="158750">
              <a:spcBef>
                <a:spcPts val="1200"/>
              </a:spcBef>
              <a:spcAft>
                <a:spcPts val="1200"/>
              </a:spcAft>
            </a:pPr>
            <a:r>
              <a:rPr lang="en-CA" sz="1400" b="0" i="0" u="none" strike="noStrike" dirty="0">
                <a:solidFill>
                  <a:srgbClr val="000000"/>
                </a:solidFill>
                <a:effectLst/>
                <a:latin typeface="Arial" panose="020B0604020202020204" pitchFamily="34" charset="0"/>
              </a:rPr>
              <a:t>Practicing for a presentation might initially increase anxiety, which suppresses confidence, but repeated practice can reverse this dynamic. Eventually, </a:t>
            </a:r>
            <a:r>
              <a:rPr lang="en-CA" sz="1400" b="1" i="0" u="none" strike="noStrike" dirty="0">
                <a:solidFill>
                  <a:srgbClr val="000000"/>
                </a:solidFill>
                <a:effectLst/>
                <a:latin typeface="Arial" panose="020B0604020202020204" pitchFamily="34" charset="0"/>
              </a:rPr>
              <a:t>confidence becomes the dominant attractor</a:t>
            </a:r>
            <a:r>
              <a:rPr lang="en-CA" sz="1400" b="0" i="0" u="none" strike="noStrike" dirty="0">
                <a:solidFill>
                  <a:srgbClr val="000000"/>
                </a:solidFill>
                <a:effectLst/>
                <a:latin typeface="Arial" panose="020B0604020202020204" pitchFamily="34" charset="0"/>
              </a:rPr>
              <a:t>, and anxiety stabilizes at a lower level.</a:t>
            </a: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DST captures this ongoing </a:t>
            </a:r>
            <a:r>
              <a:rPr lang="en-CA" sz="1400" b="1" i="0" u="none" strike="noStrike" dirty="0">
                <a:solidFill>
                  <a:srgbClr val="000000"/>
                </a:solidFill>
                <a:effectLst/>
                <a:latin typeface="Arial" panose="020B0604020202020204" pitchFamily="34" charset="0"/>
              </a:rPr>
              <a:t>push-and-pull between variables</a:t>
            </a:r>
            <a:r>
              <a:rPr lang="en-CA" sz="1400" b="0" i="0" u="none" strike="noStrike" dirty="0">
                <a:solidFill>
                  <a:srgbClr val="000000"/>
                </a:solidFill>
                <a:effectLst/>
                <a:latin typeface="Arial" panose="020B0604020202020204" pitchFamily="34" charset="0"/>
              </a:rPr>
              <a:t>, which is why it’s so well-suited to modeling complex cognitive processes.</a:t>
            </a:r>
            <a:endParaRPr lang="en-CA" b="0" i="0" u="none" strike="noStrike" dirty="0">
              <a:solidFill>
                <a:srgbClr val="000000"/>
              </a:solidFill>
              <a:effectLst/>
            </a:endParaRPr>
          </a:p>
        </p:txBody>
      </p:sp>
      <p:pic>
        <p:nvPicPr>
          <p:cNvPr id="19458" name="Picture 2" descr="Understanding Anxiety Disorders | NIH News in Health">
            <a:extLst>
              <a:ext uri="{FF2B5EF4-FFF2-40B4-BE49-F238E27FC236}">
                <a16:creationId xmlns:a16="http://schemas.microsoft.com/office/drawing/2014/main" id="{B3FD2E8A-9769-A78F-5D70-B1EF083DC6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858" y="391666"/>
            <a:ext cx="2816074" cy="1875454"/>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How to Become More Confident at Work | Monitask">
            <a:extLst>
              <a:ext uri="{FF2B5EF4-FFF2-40B4-BE49-F238E27FC236}">
                <a16:creationId xmlns:a16="http://schemas.microsoft.com/office/drawing/2014/main" id="{ED46CAAF-9351-36B6-8F44-8A8172C132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858" y="2874736"/>
            <a:ext cx="2816073" cy="1755088"/>
          </a:xfrm>
          <a:prstGeom prst="rect">
            <a:avLst/>
          </a:prstGeom>
          <a:noFill/>
          <a:extLst>
            <a:ext uri="{909E8E84-426E-40DD-AFC4-6F175D3DCCD1}">
              <a14:hiddenFill xmlns:a14="http://schemas.microsoft.com/office/drawing/2010/main">
                <a:solidFill>
                  <a:srgbClr val="FFFFFF"/>
                </a:solidFill>
              </a14:hiddenFill>
            </a:ext>
          </a:extLst>
        </p:spPr>
      </p:pic>
      <p:pic>
        <p:nvPicPr>
          <p:cNvPr id="19470" name="Picture 14" descr="360 Degree Arrow Png, Transparent Png , Transparent Png Image - PNGitem">
            <a:extLst>
              <a:ext uri="{FF2B5EF4-FFF2-40B4-BE49-F238E27FC236}">
                <a16:creationId xmlns:a16="http://schemas.microsoft.com/office/drawing/2014/main" id="{5723AAEB-4C54-7ADD-B6A2-1372C914AA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21822" y="2267120"/>
            <a:ext cx="625814" cy="617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15965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GOFAI (Edward Geist) · GitHub">
            <a:extLst>
              <a:ext uri="{FF2B5EF4-FFF2-40B4-BE49-F238E27FC236}">
                <a16:creationId xmlns:a16="http://schemas.microsoft.com/office/drawing/2014/main" id="{B7704810-7A26-D934-29CE-372EFA5CA4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3584" y="1000125"/>
            <a:ext cx="3143250" cy="3143250"/>
          </a:xfrm>
          <a:prstGeom prst="rect">
            <a:avLst/>
          </a:prstGeom>
          <a:noFill/>
          <a:extLst>
            <a:ext uri="{909E8E84-426E-40DD-AFC4-6F175D3DCCD1}">
              <a14:hiddenFill xmlns:a14="http://schemas.microsoft.com/office/drawing/2010/main">
                <a:solidFill>
                  <a:srgbClr val="FFFFFF"/>
                </a:solidFill>
              </a14:hiddenFill>
            </a:ext>
          </a:extLst>
        </p:spPr>
      </p:pic>
      <p:pic>
        <p:nvPicPr>
          <p:cNvPr id="14346" name="Picture 10" descr="Características de la Teoría del Caos">
            <a:extLst>
              <a:ext uri="{FF2B5EF4-FFF2-40B4-BE49-F238E27FC236}">
                <a16:creationId xmlns:a16="http://schemas.microsoft.com/office/drawing/2014/main" id="{F4222643-046B-C37B-8BBA-6785C74E38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484" y="1641888"/>
            <a:ext cx="3493589" cy="1995281"/>
          </a:xfrm>
          <a:prstGeom prst="rect">
            <a:avLst/>
          </a:prstGeom>
          <a:noFill/>
          <a:extLst>
            <a:ext uri="{909E8E84-426E-40DD-AFC4-6F175D3DCCD1}">
              <a14:hiddenFill xmlns:a14="http://schemas.microsoft.com/office/drawing/2010/main">
                <a:solidFill>
                  <a:srgbClr val="FFFFFF"/>
                </a:solidFill>
              </a14:hiddenFill>
            </a:ext>
          </a:extLst>
        </p:spPr>
      </p:pic>
      <p:pic>
        <p:nvPicPr>
          <p:cNvPr id="14350" name="Picture 14" descr="VS Versus Symbol Logo PNG vector in SVG ...">
            <a:extLst>
              <a:ext uri="{FF2B5EF4-FFF2-40B4-BE49-F238E27FC236}">
                <a16:creationId xmlns:a16="http://schemas.microsoft.com/office/drawing/2014/main" id="{9ACCB041-9F10-99E1-5F5B-744423C06A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9830" y="2154306"/>
            <a:ext cx="1422391" cy="1065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9248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Timing Is Everything: How These 4 Well-Timed Moves Can Change Your  Trajectory | Inc.com">
            <a:extLst>
              <a:ext uri="{FF2B5EF4-FFF2-40B4-BE49-F238E27FC236}">
                <a16:creationId xmlns:a16="http://schemas.microsoft.com/office/drawing/2014/main" id="{C4F7AC7A-28F2-1AB9-44C5-4F515B246C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28E95C0-DBF2-8EF6-91DB-15CC80AB195C}"/>
              </a:ext>
            </a:extLst>
          </p:cNvPr>
          <p:cNvSpPr txBox="1"/>
          <p:nvPr/>
        </p:nvSpPr>
        <p:spPr>
          <a:xfrm>
            <a:off x="195944" y="371147"/>
            <a:ext cx="5274127" cy="2246769"/>
          </a:xfrm>
          <a:prstGeom prst="rect">
            <a:avLst/>
          </a:prstGeom>
          <a:noFill/>
        </p:spPr>
        <p:txBody>
          <a:bodyPr wrap="square">
            <a:spAutoFit/>
          </a:bodyPr>
          <a:lstStyle/>
          <a:p>
            <a:pPr marL="158750" indent="0">
              <a:buNone/>
            </a:pPr>
            <a:r>
              <a:rPr lang="en-CA" b="1" dirty="0"/>
              <a:t>1. Timing and Real-Time Processing</a:t>
            </a:r>
          </a:p>
          <a:p>
            <a:pPr marL="158750" indent="0">
              <a:buNone/>
            </a:pPr>
            <a:endParaRPr lang="en-CA" b="1" dirty="0"/>
          </a:p>
          <a:p>
            <a:pPr marL="158750" indent="0">
              <a:buNone/>
            </a:pPr>
            <a:r>
              <a:rPr lang="en-CA" dirty="0"/>
              <a:t>GOFAI and computational functionalism tend to treat cognitive processes as </a:t>
            </a:r>
            <a:r>
              <a:rPr lang="en-CA" b="1" dirty="0"/>
              <a:t>sequences of discrete, step-by-step operations</a:t>
            </a:r>
          </a:p>
          <a:p>
            <a:pPr marL="158750" indent="0">
              <a:buNone/>
            </a:pPr>
            <a:endParaRPr lang="en-CA" b="1" dirty="0"/>
          </a:p>
          <a:p>
            <a:pPr marL="158750" indent="0">
              <a:buNone/>
            </a:pPr>
            <a:r>
              <a:rPr lang="en-CA" dirty="0"/>
              <a:t>For example, a Turing Machine processes information in distinct steps (t1, t2, etc.), focusing on the </a:t>
            </a:r>
            <a:r>
              <a:rPr lang="en-CA" b="1" dirty="0"/>
              <a:t>order of operations</a:t>
            </a:r>
            <a:r>
              <a:rPr lang="en-CA" dirty="0"/>
              <a:t> rather than the </a:t>
            </a:r>
            <a:r>
              <a:rPr lang="en-CA" b="1" dirty="0"/>
              <a:t>real-time duration</a:t>
            </a:r>
            <a:r>
              <a:rPr lang="en-CA" dirty="0"/>
              <a:t> of each step.</a:t>
            </a:r>
          </a:p>
          <a:p>
            <a:pPr marL="158750" indent="0">
              <a:buNone/>
            </a:pPr>
            <a:endParaRPr lang="en-CA" dirty="0"/>
          </a:p>
        </p:txBody>
      </p:sp>
    </p:spTree>
    <p:extLst>
      <p:ext uri="{BB962C8B-B14F-4D97-AF65-F5344CB8AC3E}">
        <p14:creationId xmlns:p14="http://schemas.microsoft.com/office/powerpoint/2010/main" val="13654352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Timing Is Everything: How These 4 Well-Timed Moves Can Change Your  Trajectory | Inc.com">
            <a:extLst>
              <a:ext uri="{FF2B5EF4-FFF2-40B4-BE49-F238E27FC236}">
                <a16:creationId xmlns:a16="http://schemas.microsoft.com/office/drawing/2014/main" id="{C4F7AC7A-28F2-1AB9-44C5-4F515B246C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28E95C0-DBF2-8EF6-91DB-15CC80AB195C}"/>
              </a:ext>
            </a:extLst>
          </p:cNvPr>
          <p:cNvSpPr txBox="1"/>
          <p:nvPr/>
        </p:nvSpPr>
        <p:spPr>
          <a:xfrm>
            <a:off x="195944" y="371147"/>
            <a:ext cx="5274127" cy="3539430"/>
          </a:xfrm>
          <a:prstGeom prst="rect">
            <a:avLst/>
          </a:prstGeom>
          <a:noFill/>
        </p:spPr>
        <p:txBody>
          <a:bodyPr wrap="square">
            <a:spAutoFit/>
          </a:bodyPr>
          <a:lstStyle/>
          <a:p>
            <a:pPr marL="158750" indent="0">
              <a:buNone/>
            </a:pPr>
            <a:r>
              <a:rPr lang="en-CA" b="1" dirty="0"/>
              <a:t>1. Timing and Real-Time Processing</a:t>
            </a:r>
          </a:p>
          <a:p>
            <a:pPr marL="158750" indent="0">
              <a:buNone/>
            </a:pPr>
            <a:endParaRPr lang="en-CA" b="1" dirty="0"/>
          </a:p>
          <a:p>
            <a:pPr marL="158750" indent="0">
              <a:buNone/>
            </a:pPr>
            <a:r>
              <a:rPr lang="en-CA" dirty="0"/>
              <a:t>GOFAI and computational functionalism tend to treat cognitive processes as </a:t>
            </a:r>
            <a:r>
              <a:rPr lang="en-CA" b="1" dirty="0"/>
              <a:t>sequences of discrete, step-by-step operations</a:t>
            </a:r>
          </a:p>
          <a:p>
            <a:pPr marL="158750" indent="0">
              <a:buNone/>
            </a:pPr>
            <a:endParaRPr lang="en-CA" b="1" dirty="0"/>
          </a:p>
          <a:p>
            <a:pPr marL="158750" indent="0">
              <a:buNone/>
            </a:pPr>
            <a:r>
              <a:rPr lang="en-CA" dirty="0"/>
              <a:t>For example, a Turing Machine processes information in distinct steps (t1, t2, etc.), focusing on the </a:t>
            </a:r>
            <a:r>
              <a:rPr lang="en-CA" b="1" dirty="0"/>
              <a:t>order of operations</a:t>
            </a:r>
            <a:r>
              <a:rPr lang="en-CA" dirty="0"/>
              <a:t> rather than the </a:t>
            </a:r>
            <a:r>
              <a:rPr lang="en-CA" b="1" dirty="0"/>
              <a:t>real-time duration</a:t>
            </a:r>
            <a:r>
              <a:rPr lang="en-CA" dirty="0"/>
              <a:t> of each step.</a:t>
            </a:r>
          </a:p>
          <a:p>
            <a:pPr marL="158750" indent="0">
              <a:buNone/>
            </a:pPr>
            <a:endParaRPr lang="en-CA" dirty="0"/>
          </a:p>
          <a:p>
            <a:pPr marL="158750" indent="0">
              <a:buNone/>
            </a:pPr>
            <a:r>
              <a:rPr lang="en-CA" dirty="0"/>
              <a:t>In contrast, DST emphasizes that </a:t>
            </a:r>
            <a:r>
              <a:rPr lang="en-CA" b="1" dirty="0"/>
              <a:t>cognition unfolds continuously in real time</a:t>
            </a:r>
            <a:r>
              <a:rPr lang="en-CA" dirty="0"/>
              <a:t>. Cognitive processes, like shifting attention or managing anxiety, don’t happen in rigid, isolated steps—they continuously adapt and respond to changes moment by moment. </a:t>
            </a:r>
          </a:p>
          <a:p>
            <a:pPr marL="158750" indent="0">
              <a:buNone/>
            </a:pPr>
            <a:endParaRPr lang="en-CA" dirty="0"/>
          </a:p>
        </p:txBody>
      </p:sp>
    </p:spTree>
    <p:extLst>
      <p:ext uri="{BB962C8B-B14F-4D97-AF65-F5344CB8AC3E}">
        <p14:creationId xmlns:p14="http://schemas.microsoft.com/office/powerpoint/2010/main" val="20302810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Timing Is Everything: How These 4 Well-Timed Moves Can Change Your  Trajectory | Inc.com">
            <a:extLst>
              <a:ext uri="{FF2B5EF4-FFF2-40B4-BE49-F238E27FC236}">
                <a16:creationId xmlns:a16="http://schemas.microsoft.com/office/drawing/2014/main" id="{C4F7AC7A-28F2-1AB9-44C5-4F515B246C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28E95C0-DBF2-8EF6-91DB-15CC80AB195C}"/>
              </a:ext>
            </a:extLst>
          </p:cNvPr>
          <p:cNvSpPr txBox="1"/>
          <p:nvPr/>
        </p:nvSpPr>
        <p:spPr>
          <a:xfrm>
            <a:off x="195944" y="371147"/>
            <a:ext cx="5274127" cy="4401205"/>
          </a:xfrm>
          <a:prstGeom prst="rect">
            <a:avLst/>
          </a:prstGeom>
          <a:noFill/>
        </p:spPr>
        <p:txBody>
          <a:bodyPr wrap="square">
            <a:spAutoFit/>
          </a:bodyPr>
          <a:lstStyle/>
          <a:p>
            <a:pPr marL="158750" indent="0">
              <a:buNone/>
            </a:pPr>
            <a:r>
              <a:rPr lang="en-CA" b="1" dirty="0"/>
              <a:t>1. Timing and Real-Time Processing</a:t>
            </a:r>
          </a:p>
          <a:p>
            <a:pPr marL="158750" indent="0">
              <a:buNone/>
            </a:pPr>
            <a:endParaRPr lang="en-CA" b="1" dirty="0"/>
          </a:p>
          <a:p>
            <a:pPr marL="158750" indent="0">
              <a:buNone/>
            </a:pPr>
            <a:r>
              <a:rPr lang="en-CA" dirty="0"/>
              <a:t>GOFAI and computational functionalism tend to treat cognitive processes as </a:t>
            </a:r>
            <a:r>
              <a:rPr lang="en-CA" b="1" dirty="0"/>
              <a:t>sequences of discrete, step-by-step operations</a:t>
            </a:r>
          </a:p>
          <a:p>
            <a:pPr marL="158750" indent="0">
              <a:buNone/>
            </a:pPr>
            <a:endParaRPr lang="en-CA" b="1" dirty="0"/>
          </a:p>
          <a:p>
            <a:pPr marL="158750" indent="0">
              <a:buNone/>
            </a:pPr>
            <a:r>
              <a:rPr lang="en-CA" dirty="0"/>
              <a:t>For example, a Turing Machine processes information in distinct steps (t1, t2, etc.), focusing on the </a:t>
            </a:r>
            <a:r>
              <a:rPr lang="en-CA" b="1" dirty="0"/>
              <a:t>order of operations</a:t>
            </a:r>
            <a:r>
              <a:rPr lang="en-CA" dirty="0"/>
              <a:t> rather than the </a:t>
            </a:r>
            <a:r>
              <a:rPr lang="en-CA" b="1" dirty="0"/>
              <a:t>real-time duration</a:t>
            </a:r>
            <a:r>
              <a:rPr lang="en-CA" dirty="0"/>
              <a:t> of each step.</a:t>
            </a:r>
          </a:p>
          <a:p>
            <a:pPr marL="158750" indent="0">
              <a:buNone/>
            </a:pPr>
            <a:endParaRPr lang="en-CA" dirty="0"/>
          </a:p>
          <a:p>
            <a:pPr marL="158750" indent="0">
              <a:buNone/>
            </a:pPr>
            <a:r>
              <a:rPr lang="en-CA" dirty="0"/>
              <a:t>In contrast, DST emphasizes that </a:t>
            </a:r>
            <a:r>
              <a:rPr lang="en-CA" b="1" dirty="0"/>
              <a:t>cognition unfolds continuously in real time</a:t>
            </a:r>
            <a:r>
              <a:rPr lang="en-CA" dirty="0"/>
              <a:t>. Cognitive processes, like shifting attention or managing anxiety, don’t happen in rigid, isolated steps—they continuously adapt and respond to changes moment by moment. </a:t>
            </a:r>
          </a:p>
          <a:p>
            <a:pPr marL="158750" indent="0">
              <a:buNone/>
            </a:pPr>
            <a:endParaRPr lang="en-CA" dirty="0"/>
          </a:p>
          <a:p>
            <a:pPr marL="158750" indent="0">
              <a:buNone/>
            </a:pPr>
            <a:r>
              <a:rPr lang="en-CA" dirty="0"/>
              <a:t>DST argues that timing isn’t just a background factor but a fundamental element of how cognitive processes function. Real-time dynamics are central to understanding how cognition truly operates in everyday, real-world scenarios.</a:t>
            </a:r>
          </a:p>
        </p:txBody>
      </p:sp>
    </p:spTree>
    <p:extLst>
      <p:ext uri="{BB962C8B-B14F-4D97-AF65-F5344CB8AC3E}">
        <p14:creationId xmlns:p14="http://schemas.microsoft.com/office/powerpoint/2010/main" val="17290142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64C639-5A1D-6C61-4F7D-6D70483B0A1D}"/>
              </a:ext>
            </a:extLst>
          </p:cNvPr>
          <p:cNvSpPr txBox="1"/>
          <p:nvPr/>
        </p:nvSpPr>
        <p:spPr>
          <a:xfrm>
            <a:off x="0" y="155704"/>
            <a:ext cx="4860234" cy="2893100"/>
          </a:xfrm>
          <a:prstGeom prst="rect">
            <a:avLst/>
          </a:prstGeom>
          <a:noFill/>
        </p:spPr>
        <p:txBody>
          <a:bodyPr wrap="square">
            <a:spAutoFit/>
          </a:bodyPr>
          <a:lstStyle/>
          <a:p>
            <a:pPr marL="158750" indent="0">
              <a:buNone/>
            </a:pPr>
            <a:r>
              <a:rPr lang="en-CA" b="1" dirty="0"/>
              <a:t>2. The Role of Representations</a:t>
            </a:r>
          </a:p>
          <a:p>
            <a:pPr marL="158750" indent="0">
              <a:buNone/>
            </a:pPr>
            <a:endParaRPr lang="en-CA" dirty="0"/>
          </a:p>
          <a:p>
            <a:pPr marL="158750" indent="0">
              <a:buNone/>
            </a:pPr>
            <a:r>
              <a:rPr lang="en-CA" dirty="0"/>
              <a:t>GOFAI relies heavily on </a:t>
            </a:r>
            <a:r>
              <a:rPr lang="en-CA" b="1" dirty="0"/>
              <a:t>internal representations</a:t>
            </a:r>
            <a:r>
              <a:rPr lang="en-CA" dirty="0"/>
              <a:t>—symbols or structures that the mind or machine manipulates to represent external realities. </a:t>
            </a:r>
          </a:p>
          <a:p>
            <a:pPr marL="158750" indent="0">
              <a:buNone/>
            </a:pPr>
            <a:endParaRPr lang="en-CA" dirty="0"/>
          </a:p>
          <a:p>
            <a:pPr marL="158750" indent="0">
              <a:buNone/>
            </a:pPr>
            <a:r>
              <a:rPr lang="en-CA" dirty="0"/>
              <a:t>In this view, cognition involves processing these representations to generate thoughts, decisions, or behaviors. For instance, to navigate a maze, a computational model might create an internal map of the maze, then “consult” this representation to find the solution.</a:t>
            </a:r>
          </a:p>
          <a:p>
            <a:pPr marL="158750" indent="0">
              <a:buNone/>
            </a:pPr>
            <a:endParaRPr lang="en-CA" dirty="0"/>
          </a:p>
        </p:txBody>
      </p:sp>
      <p:pic>
        <p:nvPicPr>
          <p:cNvPr id="16386" name="Picture 2" descr="COGNITION, REPRESENTATION AND ANAGLYPHS - Arkitektskolen Aarhus">
            <a:extLst>
              <a:ext uri="{FF2B5EF4-FFF2-40B4-BE49-F238E27FC236}">
                <a16:creationId xmlns:a16="http://schemas.microsoft.com/office/drawing/2014/main" id="{DB62499C-BBCB-2128-D808-73C249AAF1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234" y="1412527"/>
            <a:ext cx="3985592" cy="2182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9824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64C639-5A1D-6C61-4F7D-6D70483B0A1D}"/>
              </a:ext>
            </a:extLst>
          </p:cNvPr>
          <p:cNvSpPr txBox="1"/>
          <p:nvPr/>
        </p:nvSpPr>
        <p:spPr>
          <a:xfrm>
            <a:off x="0" y="155704"/>
            <a:ext cx="4860234" cy="4832092"/>
          </a:xfrm>
          <a:prstGeom prst="rect">
            <a:avLst/>
          </a:prstGeom>
          <a:noFill/>
        </p:spPr>
        <p:txBody>
          <a:bodyPr wrap="square">
            <a:spAutoFit/>
          </a:bodyPr>
          <a:lstStyle/>
          <a:p>
            <a:pPr marL="158750" indent="0">
              <a:buNone/>
            </a:pPr>
            <a:r>
              <a:rPr lang="en-CA" b="1" dirty="0"/>
              <a:t>2. The Role of Representations</a:t>
            </a:r>
          </a:p>
          <a:p>
            <a:pPr marL="158750" indent="0">
              <a:buNone/>
            </a:pPr>
            <a:endParaRPr lang="en-CA" dirty="0"/>
          </a:p>
          <a:p>
            <a:pPr marL="158750" indent="0">
              <a:buNone/>
            </a:pPr>
            <a:r>
              <a:rPr lang="en-CA" dirty="0"/>
              <a:t>GOFAI relies heavily on </a:t>
            </a:r>
            <a:r>
              <a:rPr lang="en-CA" b="1" dirty="0"/>
              <a:t>internal representations</a:t>
            </a:r>
            <a:r>
              <a:rPr lang="en-CA" dirty="0"/>
              <a:t>—symbols or structures that the mind or machine manipulates to represent external realities. </a:t>
            </a:r>
          </a:p>
          <a:p>
            <a:pPr marL="158750" indent="0">
              <a:buNone/>
            </a:pPr>
            <a:endParaRPr lang="en-CA" dirty="0"/>
          </a:p>
          <a:p>
            <a:pPr marL="158750" indent="0">
              <a:buNone/>
            </a:pPr>
            <a:r>
              <a:rPr lang="en-CA" dirty="0"/>
              <a:t>In this view, cognition involves processing these representations to generate thoughts, decisions, or behaviors. For instance, to navigate a maze, a computational model might create an internal map of the maze, then “consult” this representation to find the solution.</a:t>
            </a:r>
          </a:p>
          <a:p>
            <a:pPr marL="158750" indent="0">
              <a:buNone/>
            </a:pPr>
            <a:endParaRPr lang="en-CA" dirty="0"/>
          </a:p>
          <a:p>
            <a:pPr marL="158750" indent="0">
              <a:buNone/>
            </a:pPr>
            <a:r>
              <a:rPr lang="en-CA" dirty="0"/>
              <a:t>DST, on the other hand, suggests that </a:t>
            </a:r>
            <a:r>
              <a:rPr lang="en-CA" b="1" dirty="0"/>
              <a:t>representations may not be necessary</a:t>
            </a:r>
            <a:r>
              <a:rPr lang="en-CA" dirty="0"/>
              <a:t> for intelligence. Instead of manipulating internal symbols, </a:t>
            </a:r>
          </a:p>
          <a:p>
            <a:pPr marL="158750" indent="0">
              <a:buNone/>
            </a:pPr>
            <a:endParaRPr lang="en-CA" dirty="0"/>
          </a:p>
          <a:p>
            <a:pPr marL="158750" indent="0">
              <a:buNone/>
            </a:pPr>
            <a:r>
              <a:rPr lang="en-CA" dirty="0"/>
              <a:t>DST sees cognition as a </a:t>
            </a:r>
            <a:r>
              <a:rPr lang="en-CA" b="1" dirty="0"/>
              <a:t>direct, real-time interaction</a:t>
            </a:r>
            <a:r>
              <a:rPr lang="en-CA" dirty="0"/>
              <a:t> between an agent and its environment. Rather than relying on representations, cognitive states emerge dynamically from the ongoing relationship between mind, body, and surroundings. </a:t>
            </a:r>
          </a:p>
        </p:txBody>
      </p:sp>
      <p:pic>
        <p:nvPicPr>
          <p:cNvPr id="16386" name="Picture 2" descr="COGNITION, REPRESENTATION AND ANAGLYPHS - Arkitektskolen Aarhus">
            <a:extLst>
              <a:ext uri="{FF2B5EF4-FFF2-40B4-BE49-F238E27FC236}">
                <a16:creationId xmlns:a16="http://schemas.microsoft.com/office/drawing/2014/main" id="{DB62499C-BBCB-2128-D808-73C249AAF1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234" y="1412527"/>
            <a:ext cx="3985592" cy="2182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94485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Google Shape;122;p24"/>
          <p:cNvPicPr preferRelativeResize="0"/>
          <p:nvPr/>
        </p:nvPicPr>
        <p:blipFill>
          <a:blip r:embed="rId3">
            <a:alphaModFix/>
          </a:blip>
          <a:stretch>
            <a:fillRect/>
          </a:stretch>
        </p:blipFill>
        <p:spPr>
          <a:xfrm>
            <a:off x="0" y="0"/>
            <a:ext cx="9144000" cy="5143505"/>
          </a:xfrm>
          <a:prstGeom prst="rect">
            <a:avLst/>
          </a:prstGeom>
          <a:noFill/>
          <a:ln>
            <a:noFill/>
          </a:ln>
        </p:spPr>
      </p:pic>
    </p:spTree>
    <p:extLst>
      <p:ext uri="{BB962C8B-B14F-4D97-AF65-F5344CB8AC3E}">
        <p14:creationId xmlns:p14="http://schemas.microsoft.com/office/powerpoint/2010/main" val="20342559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Best Examples Royalty-Free Images, Stock Photos &amp; Pictures | Shutterstock">
            <a:extLst>
              <a:ext uri="{FF2B5EF4-FFF2-40B4-BE49-F238E27FC236}">
                <a16:creationId xmlns:a16="http://schemas.microsoft.com/office/drawing/2014/main" id="{580D5964-9B09-82C0-D868-BBABC9F601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8942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6928039F-DFA4-78C3-58CE-8BF3166B46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400" y="816428"/>
            <a:ext cx="4184600" cy="3510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7247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6928039F-DFA4-78C3-58CE-8BF3166B46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400" y="816428"/>
            <a:ext cx="4184600" cy="3510643"/>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Metastability in the Brain - Psynso">
            <a:extLst>
              <a:ext uri="{FF2B5EF4-FFF2-40B4-BE49-F238E27FC236}">
                <a16:creationId xmlns:a16="http://schemas.microsoft.com/office/drawing/2014/main" id="{0AEE1EFE-E01E-6469-3491-AC08554216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0697" y="365578"/>
            <a:ext cx="3815903" cy="1936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93107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6928039F-DFA4-78C3-58CE-8BF3166B46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400" y="816428"/>
            <a:ext cx="4184600" cy="3510643"/>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Metastability in the Brain - Psynso">
            <a:extLst>
              <a:ext uri="{FF2B5EF4-FFF2-40B4-BE49-F238E27FC236}">
                <a16:creationId xmlns:a16="http://schemas.microsoft.com/office/drawing/2014/main" id="{0AEE1EFE-E01E-6469-3491-AC08554216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0697" y="365578"/>
            <a:ext cx="3815903" cy="1936751"/>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Notes from Two Scientific Psychologists: Coordination and the  Haken-Kelso-Bunz Model">
            <a:extLst>
              <a:ext uri="{FF2B5EF4-FFF2-40B4-BE49-F238E27FC236}">
                <a16:creationId xmlns:a16="http://schemas.microsoft.com/office/drawing/2014/main" id="{0CE8BD94-7BFF-CC52-1062-441FA3501F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99471" y="2799214"/>
            <a:ext cx="3639702" cy="1936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34908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DARPA chooses two to develop insect-size robots for complex jobs like  disaster relief and hazardous inspection | Military Aerospace">
            <a:extLst>
              <a:ext uri="{FF2B5EF4-FFF2-40B4-BE49-F238E27FC236}">
                <a16:creationId xmlns:a16="http://schemas.microsoft.com/office/drawing/2014/main" id="{9B1DC570-A3C9-8808-4D6B-068889ED71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991" y="318407"/>
            <a:ext cx="3442684" cy="2264924"/>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Randall Beer - Professor of Computer Science and Informatics">
            <a:extLst>
              <a:ext uri="{FF2B5EF4-FFF2-40B4-BE49-F238E27FC236}">
                <a16:creationId xmlns:a16="http://schemas.microsoft.com/office/drawing/2014/main" id="{75024F08-929A-F6BC-7BBF-A63A96EDA2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9279" y="2699657"/>
            <a:ext cx="2284396" cy="2284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7442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limbing favours the tripod gait over alternative faster insect gaits |  Nature Communications">
            <a:extLst>
              <a:ext uri="{FF2B5EF4-FFF2-40B4-BE49-F238E27FC236}">
                <a16:creationId xmlns:a16="http://schemas.microsoft.com/office/drawing/2014/main" id="{259DF9FD-8743-48DC-79EF-DF71C05DFC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1593" y="318407"/>
            <a:ext cx="3696607" cy="2137017"/>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DARPA chooses two to develop insect-size robots for complex jobs like  disaster relief and hazardous inspection | Military Aerospace">
            <a:extLst>
              <a:ext uri="{FF2B5EF4-FFF2-40B4-BE49-F238E27FC236}">
                <a16:creationId xmlns:a16="http://schemas.microsoft.com/office/drawing/2014/main" id="{9B1DC570-A3C9-8808-4D6B-068889ED71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991" y="318407"/>
            <a:ext cx="3442684" cy="2264924"/>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Randall Beer - Professor of Computer Science and Informatics">
            <a:extLst>
              <a:ext uri="{FF2B5EF4-FFF2-40B4-BE49-F238E27FC236}">
                <a16:creationId xmlns:a16="http://schemas.microsoft.com/office/drawing/2014/main" id="{75024F08-929A-F6BC-7BBF-A63A96EDA2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9279" y="2699657"/>
            <a:ext cx="2284396" cy="2284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9798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limbing favours the tripod gait over alternative faster insect gaits |  Nature Communications">
            <a:extLst>
              <a:ext uri="{FF2B5EF4-FFF2-40B4-BE49-F238E27FC236}">
                <a16:creationId xmlns:a16="http://schemas.microsoft.com/office/drawing/2014/main" id="{259DF9FD-8743-48DC-79EF-DF71C05DFC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1593" y="318407"/>
            <a:ext cx="3696607" cy="2137017"/>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DARPA chooses two to develop insect-size robots for complex jobs like  disaster relief and hazardous inspection | Military Aerospace">
            <a:extLst>
              <a:ext uri="{FF2B5EF4-FFF2-40B4-BE49-F238E27FC236}">
                <a16:creationId xmlns:a16="http://schemas.microsoft.com/office/drawing/2014/main" id="{9B1DC570-A3C9-8808-4D6B-068889ED71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991" y="318407"/>
            <a:ext cx="3442684" cy="2264924"/>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Randall Beer - Professor of Computer Science and Informatics">
            <a:extLst>
              <a:ext uri="{FF2B5EF4-FFF2-40B4-BE49-F238E27FC236}">
                <a16:creationId xmlns:a16="http://schemas.microsoft.com/office/drawing/2014/main" id="{75024F08-929A-F6BC-7BBF-A63A96EDA2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79279" y="2699657"/>
            <a:ext cx="2284396" cy="2284396"/>
          </a:xfrm>
          <a:prstGeom prst="rect">
            <a:avLst/>
          </a:prstGeom>
          <a:noFill/>
          <a:extLst>
            <a:ext uri="{909E8E84-426E-40DD-AFC4-6F175D3DCCD1}">
              <a14:hiddenFill xmlns:a14="http://schemas.microsoft.com/office/drawing/2010/main">
                <a:solidFill>
                  <a:srgbClr val="FFFFFF"/>
                </a:solidFill>
              </a14:hiddenFill>
            </a:ext>
          </a:extLst>
        </p:spPr>
      </p:pic>
      <p:pic>
        <p:nvPicPr>
          <p:cNvPr id="2" name="Online Media 1" descr="Cockroach-inspired robots crashes into walls on purpose">
            <a:hlinkClick r:id="" action="ppaction://media"/>
            <a:extLst>
              <a:ext uri="{FF2B5EF4-FFF2-40B4-BE49-F238E27FC236}">
                <a16:creationId xmlns:a16="http://schemas.microsoft.com/office/drawing/2014/main" id="{45816DE0-EFFF-2967-2FC1-AE439C75E1A5}"/>
              </a:ext>
            </a:extLst>
          </p:cNvPr>
          <p:cNvPicPr>
            <a:picLocks noRot="1" noChangeAspect="1"/>
          </p:cNvPicPr>
          <p:nvPr>
            <a:videoFile r:link="rId1"/>
          </p:nvPr>
        </p:nvPicPr>
        <p:blipFill>
          <a:blip r:embed="rId7"/>
          <a:stretch>
            <a:fillRect/>
          </a:stretch>
        </p:blipFill>
        <p:spPr>
          <a:xfrm>
            <a:off x="4572000" y="2583331"/>
            <a:ext cx="4043179" cy="2284396"/>
          </a:xfrm>
          <a:prstGeom prst="rect">
            <a:avLst/>
          </a:prstGeom>
        </p:spPr>
      </p:pic>
    </p:spTree>
    <p:extLst>
      <p:ext uri="{BB962C8B-B14F-4D97-AF65-F5344CB8AC3E}">
        <p14:creationId xmlns:p14="http://schemas.microsoft.com/office/powerpoint/2010/main" val="14700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limbing favours the tripod gait over alternative faster insect gaits |  Nature Communications">
            <a:extLst>
              <a:ext uri="{FF2B5EF4-FFF2-40B4-BE49-F238E27FC236}">
                <a16:creationId xmlns:a16="http://schemas.microsoft.com/office/drawing/2014/main" id="{259DF9FD-8743-48DC-79EF-DF71C05DFC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1593" y="318407"/>
            <a:ext cx="3696607" cy="2137017"/>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Randall Beer - Professor of Computer Science and Informatics">
            <a:extLst>
              <a:ext uri="{FF2B5EF4-FFF2-40B4-BE49-F238E27FC236}">
                <a16:creationId xmlns:a16="http://schemas.microsoft.com/office/drawing/2014/main" id="{75024F08-929A-F6BC-7BBF-A63A96EDA2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9279" y="2699657"/>
            <a:ext cx="2284396" cy="2284396"/>
          </a:xfrm>
          <a:prstGeom prst="rect">
            <a:avLst/>
          </a:prstGeom>
          <a:noFill/>
          <a:extLst>
            <a:ext uri="{909E8E84-426E-40DD-AFC4-6F175D3DCCD1}">
              <a14:hiddenFill xmlns:a14="http://schemas.microsoft.com/office/drawing/2010/main">
                <a:solidFill>
                  <a:srgbClr val="FFFFFF"/>
                </a:solidFill>
              </a14:hiddenFill>
            </a:ext>
          </a:extLst>
        </p:spPr>
      </p:pic>
      <p:pic>
        <p:nvPicPr>
          <p:cNvPr id="2" name="Online Media 1" descr="Cockroach-inspired robots crashes into walls on purpose">
            <a:hlinkClick r:id="" action="ppaction://media"/>
            <a:extLst>
              <a:ext uri="{FF2B5EF4-FFF2-40B4-BE49-F238E27FC236}">
                <a16:creationId xmlns:a16="http://schemas.microsoft.com/office/drawing/2014/main" id="{45816DE0-EFFF-2967-2FC1-AE439C75E1A5}"/>
              </a:ext>
            </a:extLst>
          </p:cNvPr>
          <p:cNvPicPr>
            <a:picLocks noRot="1" noChangeAspect="1"/>
          </p:cNvPicPr>
          <p:nvPr>
            <a:videoFile r:link="rId1"/>
          </p:nvPr>
        </p:nvPicPr>
        <p:blipFill>
          <a:blip r:embed="rId6"/>
          <a:stretch>
            <a:fillRect/>
          </a:stretch>
        </p:blipFill>
        <p:spPr>
          <a:xfrm>
            <a:off x="4572000" y="2583331"/>
            <a:ext cx="4043179" cy="2284396"/>
          </a:xfrm>
          <a:prstGeom prst="rect">
            <a:avLst/>
          </a:prstGeom>
        </p:spPr>
      </p:pic>
      <p:sp>
        <p:nvSpPr>
          <p:cNvPr id="4" name="TextBox 3">
            <a:extLst>
              <a:ext uri="{FF2B5EF4-FFF2-40B4-BE49-F238E27FC236}">
                <a16:creationId xmlns:a16="http://schemas.microsoft.com/office/drawing/2014/main" id="{8F487FF9-3964-DF6B-C494-C8D6559BAFE1}"/>
              </a:ext>
            </a:extLst>
          </p:cNvPr>
          <p:cNvSpPr txBox="1"/>
          <p:nvPr/>
        </p:nvSpPr>
        <p:spPr>
          <a:xfrm>
            <a:off x="310243" y="509752"/>
            <a:ext cx="4072165" cy="1754326"/>
          </a:xfrm>
          <a:prstGeom prst="rect">
            <a:avLst/>
          </a:prstGeom>
          <a:noFill/>
        </p:spPr>
        <p:txBody>
          <a:bodyPr wrap="square">
            <a:spAutoFit/>
          </a:bodyPr>
          <a:lstStyle/>
          <a:p>
            <a:pPr marL="158750" indent="0">
              <a:buNone/>
            </a:pPr>
            <a:r>
              <a:rPr lang="en-CA" sz="1800" b="0" i="0" u="none" strike="noStrike" dirty="0">
                <a:solidFill>
                  <a:srgbClr val="000000"/>
                </a:solidFill>
                <a:effectLst/>
                <a:latin typeface="Arial" panose="020B0604020202020204" pitchFamily="34" charset="0"/>
              </a:rPr>
              <a:t>Beer emphasized that behaviors </a:t>
            </a:r>
            <a:r>
              <a:rPr lang="en-CA" sz="1800" b="1" i="0" u="none" strike="noStrike" dirty="0">
                <a:solidFill>
                  <a:srgbClr val="000000"/>
                </a:solidFill>
                <a:effectLst/>
                <a:latin typeface="Arial" panose="020B0604020202020204" pitchFamily="34" charset="0"/>
              </a:rPr>
              <a:t>are not properties of the agent </a:t>
            </a:r>
            <a:r>
              <a:rPr lang="en-CA" sz="1800" b="0" i="0" u="none" strike="noStrike" dirty="0">
                <a:solidFill>
                  <a:srgbClr val="000000"/>
                </a:solidFill>
                <a:effectLst/>
                <a:latin typeface="Arial" panose="020B0604020202020204" pitchFamily="34" charset="0"/>
              </a:rPr>
              <a:t>alone but of the coupled agent-environment system, underscoring the role of </a:t>
            </a:r>
            <a:r>
              <a:rPr lang="en-CA" sz="1800" b="1" i="0" u="none" strike="noStrike" dirty="0">
                <a:solidFill>
                  <a:srgbClr val="000000"/>
                </a:solidFill>
                <a:effectLst/>
                <a:latin typeface="Arial" panose="020B0604020202020204" pitchFamily="34" charset="0"/>
              </a:rPr>
              <a:t>embodiment and environmental embeddedness</a:t>
            </a:r>
            <a:r>
              <a:rPr lang="en-CA" sz="1800" b="0" i="0" u="none" strike="noStrike" dirty="0">
                <a:solidFill>
                  <a:srgbClr val="000000"/>
                </a:solidFill>
                <a:effectLst/>
                <a:latin typeface="Arial" panose="020B0604020202020204" pitchFamily="34" charset="0"/>
              </a:rPr>
              <a:t>.</a:t>
            </a:r>
            <a:endParaRPr lang="en-US" sz="1800" dirty="0"/>
          </a:p>
        </p:txBody>
      </p:sp>
    </p:spTree>
    <p:extLst>
      <p:ext uri="{BB962C8B-B14F-4D97-AF65-F5344CB8AC3E}">
        <p14:creationId xmlns:p14="http://schemas.microsoft.com/office/powerpoint/2010/main" val="3959994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lassic Invaders Retro - Apps on Google Play">
            <a:extLst>
              <a:ext uri="{FF2B5EF4-FFF2-40B4-BE49-F238E27FC236}">
                <a16:creationId xmlns:a16="http://schemas.microsoft.com/office/drawing/2014/main" id="{56966A65-EBAB-D184-8C4E-7283A66B5F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129" y="128680"/>
            <a:ext cx="4648130" cy="4648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71016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lassic Invaders Retro - Apps on Google Play">
            <a:extLst>
              <a:ext uri="{FF2B5EF4-FFF2-40B4-BE49-F238E27FC236}">
                <a16:creationId xmlns:a16="http://schemas.microsoft.com/office/drawing/2014/main" id="{56966A65-EBAB-D184-8C4E-7283A66B5F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129" y="128680"/>
            <a:ext cx="4648130" cy="464813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14,500+ Bird Diving Into Water Stock Photos, Pictures &amp; Royalty-Free Images  - iStock | Breaking through">
            <a:extLst>
              <a:ext uri="{FF2B5EF4-FFF2-40B4-BE49-F238E27FC236}">
                <a16:creationId xmlns:a16="http://schemas.microsoft.com/office/drawing/2014/main" id="{8551BEE8-6674-F21B-D4EC-27A359B1E9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2622" y="128680"/>
            <a:ext cx="2666477" cy="1777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3748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lassic Invaders Retro - Apps on Google Play">
            <a:extLst>
              <a:ext uri="{FF2B5EF4-FFF2-40B4-BE49-F238E27FC236}">
                <a16:creationId xmlns:a16="http://schemas.microsoft.com/office/drawing/2014/main" id="{56966A65-EBAB-D184-8C4E-7283A66B5F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129" y="128680"/>
            <a:ext cx="4648130" cy="464813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14,500+ Bird Diving Into Water Stock Photos, Pictures &amp; Royalty-Free Images  - iStock | Breaking through">
            <a:extLst>
              <a:ext uri="{FF2B5EF4-FFF2-40B4-BE49-F238E27FC236}">
                <a16:creationId xmlns:a16="http://schemas.microsoft.com/office/drawing/2014/main" id="{8551BEE8-6674-F21B-D4EC-27A359B1E9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2622" y="128680"/>
            <a:ext cx="2666477" cy="1777651"/>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Dog Frisbee Competition | High-Flying Disc Dogs | Canine Sports">
            <a:extLst>
              <a:ext uri="{FF2B5EF4-FFF2-40B4-BE49-F238E27FC236}">
                <a16:creationId xmlns:a16="http://schemas.microsoft.com/office/drawing/2014/main" id="{642FB27B-5566-617F-7BF0-6696EAE0FF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7533" y="2007434"/>
            <a:ext cx="2666477" cy="1395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85647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lassic Invaders Retro - Apps on Google Play">
            <a:extLst>
              <a:ext uri="{FF2B5EF4-FFF2-40B4-BE49-F238E27FC236}">
                <a16:creationId xmlns:a16="http://schemas.microsoft.com/office/drawing/2014/main" id="{56966A65-EBAB-D184-8C4E-7283A66B5F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129" y="128680"/>
            <a:ext cx="4648130" cy="464813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14,500+ Bird Diving Into Water Stock Photos, Pictures &amp; Royalty-Free Images  - iStock | Breaking through">
            <a:extLst>
              <a:ext uri="{FF2B5EF4-FFF2-40B4-BE49-F238E27FC236}">
                <a16:creationId xmlns:a16="http://schemas.microsoft.com/office/drawing/2014/main" id="{8551BEE8-6674-F21B-D4EC-27A359B1E9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2622" y="128680"/>
            <a:ext cx="2666477" cy="1777651"/>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Dog Frisbee Competition | High-Flying Disc Dogs | Canine Sports">
            <a:extLst>
              <a:ext uri="{FF2B5EF4-FFF2-40B4-BE49-F238E27FC236}">
                <a16:creationId xmlns:a16="http://schemas.microsoft.com/office/drawing/2014/main" id="{642FB27B-5566-617F-7BF0-6696EAE0FF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7533" y="2007434"/>
            <a:ext cx="2666477" cy="1395271"/>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Blue Jays put struggling Kevin Kiermaier on waivers">
            <a:extLst>
              <a:ext uri="{FF2B5EF4-FFF2-40B4-BE49-F238E27FC236}">
                <a16:creationId xmlns:a16="http://schemas.microsoft.com/office/drawing/2014/main" id="{817EE3FB-E322-F68F-3E56-8A83BF4A83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5327" y="3503808"/>
            <a:ext cx="2258683" cy="1507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68217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On embodied cognition | Ayush Agarwal">
            <a:extLst>
              <a:ext uri="{FF2B5EF4-FFF2-40B4-BE49-F238E27FC236}">
                <a16:creationId xmlns:a16="http://schemas.microsoft.com/office/drawing/2014/main" id="{41A0E0A6-9FDF-B37F-95C5-D271DC88EC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98072"/>
            <a:ext cx="4805917" cy="360861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D8DC612-2315-B853-4570-12D966031852}"/>
              </a:ext>
            </a:extLst>
          </p:cNvPr>
          <p:cNvSpPr txBox="1"/>
          <p:nvPr/>
        </p:nvSpPr>
        <p:spPr>
          <a:xfrm>
            <a:off x="4572000" y="63371"/>
            <a:ext cx="4572000" cy="3847207"/>
          </a:xfrm>
          <a:prstGeom prst="rect">
            <a:avLst/>
          </a:prstGeom>
          <a:noFill/>
        </p:spPr>
        <p:txBody>
          <a:bodyPr wrap="square">
            <a:spAutoFit/>
          </a:bodyPr>
          <a:lstStyle/>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Dynamical Systems Theory (DST) in cognitive science emphasizes both </a:t>
            </a:r>
            <a:r>
              <a:rPr lang="en-CA" sz="1400" b="1" i="0" u="none" strike="noStrike" dirty="0">
                <a:solidFill>
                  <a:srgbClr val="000000"/>
                </a:solidFill>
                <a:effectLst/>
                <a:latin typeface="Arial" panose="020B0604020202020204" pitchFamily="34" charset="0"/>
              </a:rPr>
              <a:t>temporal</a:t>
            </a:r>
            <a:r>
              <a:rPr lang="en-CA" sz="1400" b="0" i="0" u="none" strike="noStrike" dirty="0">
                <a:solidFill>
                  <a:srgbClr val="000000"/>
                </a:solidFill>
                <a:effectLst/>
                <a:latin typeface="Arial" panose="020B0604020202020204" pitchFamily="34" charset="0"/>
              </a:rPr>
              <a:t> and </a:t>
            </a:r>
            <a:r>
              <a:rPr lang="en-CA" sz="1400" b="1" i="0" u="none" strike="noStrike" dirty="0">
                <a:solidFill>
                  <a:srgbClr val="000000"/>
                </a:solidFill>
                <a:effectLst/>
                <a:latin typeface="Arial" panose="020B0604020202020204" pitchFamily="34" charset="0"/>
              </a:rPr>
              <a:t>environmental situatedness</a:t>
            </a:r>
            <a:r>
              <a:rPr lang="en-CA" sz="1400" b="0" i="0" u="none" strike="noStrike" dirty="0">
                <a:solidFill>
                  <a:srgbClr val="000000"/>
                </a:solidFill>
                <a:effectLst/>
                <a:latin typeface="Arial" panose="020B0604020202020204" pitchFamily="34" charset="0"/>
              </a:rPr>
              <a:t>. These two facets—cognition's temporal evolution and its embeddedness in physical surroundings—reflect a holistic view of cognition as </a:t>
            </a:r>
            <a:r>
              <a:rPr lang="en-CA" sz="1400" b="1" i="0" u="none" strike="noStrike" dirty="0">
                <a:solidFill>
                  <a:srgbClr val="000000"/>
                </a:solidFill>
                <a:effectLst/>
                <a:latin typeface="Arial" panose="020B0604020202020204" pitchFamily="34" charset="0"/>
              </a:rPr>
              <a:t>situated</a:t>
            </a:r>
            <a:r>
              <a:rPr lang="en-CA" sz="1400" b="0" i="0" u="none" strike="noStrike" dirty="0">
                <a:solidFill>
                  <a:srgbClr val="000000"/>
                </a:solidFill>
                <a:effectLst/>
                <a:latin typeface="Arial" panose="020B0604020202020204" pitchFamily="34" charset="0"/>
              </a:rPr>
              <a:t> within both time and space. Van Gelder (1995) highlights that cognitive processes are inseparable from the </a:t>
            </a:r>
            <a:r>
              <a:rPr lang="en-CA" sz="1400" b="1" i="0" u="none" strike="noStrike" dirty="0">
                <a:solidFill>
                  <a:srgbClr val="000000"/>
                </a:solidFill>
                <a:effectLst/>
                <a:latin typeface="Arial" panose="020B0604020202020204" pitchFamily="34" charset="0"/>
              </a:rPr>
              <a:t>brain, body, and environment</a:t>
            </a:r>
            <a:r>
              <a:rPr lang="en-CA" sz="1400" b="0" i="0" u="none" strike="noStrike" dirty="0">
                <a:solidFill>
                  <a:srgbClr val="000000"/>
                </a:solidFill>
                <a:effectLst/>
                <a:latin typeface="Arial" panose="020B0604020202020204" pitchFamily="34" charset="0"/>
              </a:rPr>
              <a:t>, which together demand a dynamical approach to fully understand their interconnectedness:</a:t>
            </a:r>
            <a:endParaRPr lang="en-CA" b="0" i="0" u="none" strike="noStrike" dirty="0">
              <a:solidFill>
                <a:srgbClr val="000000"/>
              </a:solidFill>
              <a:effectLst/>
            </a:endParaRPr>
          </a:p>
          <a:p>
            <a:pPr marL="82550" marR="38100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 a dynamical account of cognition promises to minimize difficulties in understanding how cognitive systems are real biological systems in constant, intimate dependence on, or interaction with, their surrounds.” (Van Gelder, 1995, p. 379)</a:t>
            </a:r>
            <a:endParaRPr lang="en-CA" b="0" i="0" u="none" strike="noStrike" dirty="0">
              <a:solidFill>
                <a:srgbClr val="000000"/>
              </a:solidFill>
              <a:effectLst/>
            </a:endParaRPr>
          </a:p>
        </p:txBody>
      </p:sp>
    </p:spTree>
    <p:extLst>
      <p:ext uri="{BB962C8B-B14F-4D97-AF65-F5344CB8AC3E}">
        <p14:creationId xmlns:p14="http://schemas.microsoft.com/office/powerpoint/2010/main" val="1058164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On embodied cognition | Ayush Agarwal">
            <a:extLst>
              <a:ext uri="{FF2B5EF4-FFF2-40B4-BE49-F238E27FC236}">
                <a16:creationId xmlns:a16="http://schemas.microsoft.com/office/drawing/2014/main" id="{41A0E0A6-9FDF-B37F-95C5-D271DC88EC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98072"/>
            <a:ext cx="4805917" cy="360861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D8DC612-2315-B853-4570-12D966031852}"/>
              </a:ext>
            </a:extLst>
          </p:cNvPr>
          <p:cNvSpPr txBox="1"/>
          <p:nvPr/>
        </p:nvSpPr>
        <p:spPr>
          <a:xfrm>
            <a:off x="4572000" y="63371"/>
            <a:ext cx="4572000" cy="5016758"/>
          </a:xfrm>
          <a:prstGeom prst="rect">
            <a:avLst/>
          </a:prstGeom>
          <a:noFill/>
        </p:spPr>
        <p:txBody>
          <a:bodyPr wrap="square">
            <a:spAutoFit/>
          </a:bodyPr>
          <a:lstStyle/>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Dynamical Systems Theory (DST) in cognitive science emphasizes both </a:t>
            </a:r>
            <a:r>
              <a:rPr lang="en-CA" sz="1400" b="1" i="0" u="none" strike="noStrike" dirty="0">
                <a:solidFill>
                  <a:srgbClr val="000000"/>
                </a:solidFill>
                <a:effectLst/>
                <a:latin typeface="Arial" panose="020B0604020202020204" pitchFamily="34" charset="0"/>
              </a:rPr>
              <a:t>temporal</a:t>
            </a:r>
            <a:r>
              <a:rPr lang="en-CA" sz="1400" b="0" i="0" u="none" strike="noStrike" dirty="0">
                <a:solidFill>
                  <a:srgbClr val="000000"/>
                </a:solidFill>
                <a:effectLst/>
                <a:latin typeface="Arial" panose="020B0604020202020204" pitchFamily="34" charset="0"/>
              </a:rPr>
              <a:t> and </a:t>
            </a:r>
            <a:r>
              <a:rPr lang="en-CA" sz="1400" b="1" i="0" u="none" strike="noStrike" dirty="0">
                <a:solidFill>
                  <a:srgbClr val="000000"/>
                </a:solidFill>
                <a:effectLst/>
                <a:latin typeface="Arial" panose="020B0604020202020204" pitchFamily="34" charset="0"/>
              </a:rPr>
              <a:t>environmental situatedness</a:t>
            </a:r>
            <a:r>
              <a:rPr lang="en-CA" sz="1400" b="0" i="0" u="none" strike="noStrike" dirty="0">
                <a:solidFill>
                  <a:srgbClr val="000000"/>
                </a:solidFill>
                <a:effectLst/>
                <a:latin typeface="Arial" panose="020B0604020202020204" pitchFamily="34" charset="0"/>
              </a:rPr>
              <a:t>. These two facets—cognition's temporal evolution and its embeddedness in physical surroundings—reflect a holistic view of cognition as </a:t>
            </a:r>
            <a:r>
              <a:rPr lang="en-CA" sz="1400" b="1" i="0" u="none" strike="noStrike" dirty="0">
                <a:solidFill>
                  <a:srgbClr val="000000"/>
                </a:solidFill>
                <a:effectLst/>
                <a:latin typeface="Arial" panose="020B0604020202020204" pitchFamily="34" charset="0"/>
              </a:rPr>
              <a:t>situated</a:t>
            </a:r>
            <a:r>
              <a:rPr lang="en-CA" sz="1400" b="0" i="0" u="none" strike="noStrike" dirty="0">
                <a:solidFill>
                  <a:srgbClr val="000000"/>
                </a:solidFill>
                <a:effectLst/>
                <a:latin typeface="Arial" panose="020B0604020202020204" pitchFamily="34" charset="0"/>
              </a:rPr>
              <a:t> within both time and space. Van Gelder (1995) highlights that cognitive processes are inseparable from the </a:t>
            </a:r>
            <a:r>
              <a:rPr lang="en-CA" sz="1400" b="1" i="0" u="none" strike="noStrike" dirty="0">
                <a:solidFill>
                  <a:srgbClr val="000000"/>
                </a:solidFill>
                <a:effectLst/>
                <a:latin typeface="Arial" panose="020B0604020202020204" pitchFamily="34" charset="0"/>
              </a:rPr>
              <a:t>brain, body, and environment</a:t>
            </a:r>
            <a:r>
              <a:rPr lang="en-CA" sz="1400" b="0" i="0" u="none" strike="noStrike" dirty="0">
                <a:solidFill>
                  <a:srgbClr val="000000"/>
                </a:solidFill>
                <a:effectLst/>
                <a:latin typeface="Arial" panose="020B0604020202020204" pitchFamily="34" charset="0"/>
              </a:rPr>
              <a:t>, which together demand a dynamical approach to fully understand their interconnectedness:</a:t>
            </a:r>
            <a:endParaRPr lang="en-CA" b="0" i="0" u="none" strike="noStrike" dirty="0">
              <a:solidFill>
                <a:srgbClr val="000000"/>
              </a:solidFill>
              <a:effectLst/>
            </a:endParaRPr>
          </a:p>
          <a:p>
            <a:pPr marL="82550" marR="38100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 a dynamical account of cognition promises to minimize difficulties in understanding how cognitive systems are real biological systems in constant, intimate dependence on, or interaction with, their surrounds.” (Van Gelder, 1995, p. 379)</a:t>
            </a:r>
            <a:endParaRPr lang="en-CA" b="0" i="0" u="none" strike="noStrike" dirty="0">
              <a:solidFill>
                <a:srgbClr val="000000"/>
              </a:solidFill>
              <a:effectLst/>
            </a:endParaRPr>
          </a:p>
          <a:p>
            <a:pPr marL="158750" indent="0" algn="l" rtl="0">
              <a:spcBef>
                <a:spcPts val="1200"/>
              </a:spcBef>
              <a:spcAft>
                <a:spcPts val="1200"/>
              </a:spcAft>
              <a:buNone/>
            </a:pPr>
            <a:r>
              <a:rPr lang="en-CA" sz="1400" b="0" i="0" u="none" strike="noStrike" dirty="0">
                <a:solidFill>
                  <a:srgbClr val="000000"/>
                </a:solidFill>
                <a:effectLst/>
                <a:latin typeface="Arial" panose="020B0604020202020204" pitchFamily="34" charset="0"/>
              </a:rPr>
              <a:t>This approach recognizes that </a:t>
            </a:r>
            <a:r>
              <a:rPr lang="en-CA" sz="1400" b="1" i="0" u="none" strike="noStrike" dirty="0">
                <a:solidFill>
                  <a:srgbClr val="000000"/>
                </a:solidFill>
                <a:effectLst/>
                <a:latin typeface="Arial" panose="020B0604020202020204" pitchFamily="34" charset="0"/>
              </a:rPr>
              <a:t>time, body, and environment</a:t>
            </a:r>
            <a:r>
              <a:rPr lang="en-CA" sz="1400" b="0" i="0" u="none" strike="noStrike" dirty="0">
                <a:solidFill>
                  <a:srgbClr val="000000"/>
                </a:solidFill>
                <a:effectLst/>
                <a:latin typeface="Arial" panose="020B0604020202020204" pitchFamily="34" charset="0"/>
              </a:rPr>
              <a:t> are essential to cognition, extending beyond mere physical support to influence cognitive processes profoundly.</a:t>
            </a:r>
          </a:p>
        </p:txBody>
      </p:sp>
    </p:spTree>
    <p:extLst>
      <p:ext uri="{BB962C8B-B14F-4D97-AF65-F5344CB8AC3E}">
        <p14:creationId xmlns:p14="http://schemas.microsoft.com/office/powerpoint/2010/main" val="18883479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On embodied cognition | Ayush Agarwal">
            <a:extLst>
              <a:ext uri="{FF2B5EF4-FFF2-40B4-BE49-F238E27FC236}">
                <a16:creationId xmlns:a16="http://schemas.microsoft.com/office/drawing/2014/main" id="{41A0E0A6-9FDF-B37F-95C5-D271DC88EC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98072"/>
            <a:ext cx="4805917" cy="3608614"/>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Embodied AI: Bringing Intelligence to Life">
            <a:extLst>
              <a:ext uri="{FF2B5EF4-FFF2-40B4-BE49-F238E27FC236}">
                <a16:creationId xmlns:a16="http://schemas.microsoft.com/office/drawing/2014/main" id="{A994FE3D-4A5A-AD22-C107-D00447B70A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5917" y="1610405"/>
            <a:ext cx="3895423" cy="1922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65707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Google Shape;122;p24"/>
          <p:cNvPicPr preferRelativeResize="0"/>
          <p:nvPr/>
        </p:nvPicPr>
        <p:blipFill>
          <a:blip r:embed="rId3">
            <a:alphaModFix/>
          </a:blip>
          <a:stretch>
            <a:fillRect/>
          </a:stretch>
        </p:blipFill>
        <p:spPr>
          <a:xfrm>
            <a:off x="0" y="0"/>
            <a:ext cx="9144000" cy="5143505"/>
          </a:xfrm>
          <a:prstGeom prst="rect">
            <a:avLst/>
          </a:prstGeom>
          <a:noFill/>
          <a:ln>
            <a:noFill/>
          </a:ln>
        </p:spPr>
      </p:pic>
    </p:spTree>
    <p:extLst>
      <p:ext uri="{BB962C8B-B14F-4D97-AF65-F5344CB8AC3E}">
        <p14:creationId xmlns:p14="http://schemas.microsoft.com/office/powerpoint/2010/main" val="16179224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8" name="Picture 1" descr="Picture 1"/>
          <p:cNvPicPr>
            <a:picLocks noChangeAspect="1"/>
          </p:cNvPicPr>
          <p:nvPr/>
        </p:nvPicPr>
        <p:blipFill>
          <a:blip r:embed="rId2"/>
          <a:stretch>
            <a:fillRect/>
          </a:stretch>
        </p:blipFill>
        <p:spPr>
          <a:xfrm>
            <a:off x="1271247" y="413706"/>
            <a:ext cx="6601505" cy="4316087"/>
          </a:xfrm>
          <a:prstGeom prst="rect">
            <a:avLst/>
          </a:prstGeom>
          <a:ln w="12700">
            <a:miter lim="400000"/>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 name="TextBox 1"/>
          <p:cNvSpPr txBox="1"/>
          <p:nvPr/>
        </p:nvSpPr>
        <p:spPr>
          <a:xfrm>
            <a:off x="1272051" y="264552"/>
            <a:ext cx="6599898" cy="7617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lvl1pPr algn="ctr">
              <a:defRPr sz="3000">
                <a:latin typeface="Palatino"/>
                <a:ea typeface="Palatino"/>
                <a:cs typeface="Palatino"/>
                <a:sym typeface="Palatino"/>
              </a:defRPr>
            </a:lvl1pPr>
          </a:lstStyle>
          <a:p>
            <a:r>
              <a:rPr sz="2250"/>
              <a:t>Where are the intelligent robots we were promised?</a:t>
            </a:r>
          </a:p>
        </p:txBody>
      </p:sp>
      <p:pic>
        <p:nvPicPr>
          <p:cNvPr id="611" name="pasted-image.tiff" descr="pasted-image.tiff"/>
          <p:cNvPicPr>
            <a:picLocks noChangeAspect="1"/>
          </p:cNvPicPr>
          <p:nvPr/>
        </p:nvPicPr>
        <p:blipFill>
          <a:blip r:embed="rId3"/>
          <a:stretch>
            <a:fillRect/>
          </a:stretch>
        </p:blipFill>
        <p:spPr>
          <a:xfrm>
            <a:off x="5095311" y="3290966"/>
            <a:ext cx="2814955" cy="1759347"/>
          </a:xfrm>
          <a:prstGeom prst="rect">
            <a:avLst/>
          </a:prstGeom>
          <a:ln w="12700">
            <a:miter lim="400000"/>
          </a:ln>
        </p:spPr>
      </p:pic>
      <p:pic>
        <p:nvPicPr>
          <p:cNvPr id="612" name="pasted-image.tiff" descr="pasted-image.tiff"/>
          <p:cNvPicPr>
            <a:picLocks noChangeAspect="1"/>
          </p:cNvPicPr>
          <p:nvPr/>
        </p:nvPicPr>
        <p:blipFill>
          <a:blip r:embed="rId4"/>
          <a:stretch>
            <a:fillRect/>
          </a:stretch>
        </p:blipFill>
        <p:spPr>
          <a:xfrm>
            <a:off x="1254320" y="948580"/>
            <a:ext cx="3993284" cy="2246222"/>
          </a:xfrm>
          <a:prstGeom prst="rect">
            <a:avLst/>
          </a:prstGeom>
          <a:ln w="12700">
            <a:miter lim="400000"/>
          </a:ln>
        </p:spPr>
      </p:pic>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 name="TextBox 1"/>
          <p:cNvSpPr txBox="1"/>
          <p:nvPr/>
        </p:nvSpPr>
        <p:spPr>
          <a:xfrm>
            <a:off x="1272051" y="264552"/>
            <a:ext cx="6599898" cy="7617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lvl1pPr algn="ctr">
              <a:defRPr sz="3000">
                <a:latin typeface="Palatino"/>
                <a:ea typeface="Palatino"/>
                <a:cs typeface="Palatino"/>
                <a:sym typeface="Palatino"/>
              </a:defRPr>
            </a:lvl1pPr>
          </a:lstStyle>
          <a:p>
            <a:r>
              <a:rPr sz="2250"/>
              <a:t>Where are the intelligent robots we were promised?</a:t>
            </a:r>
          </a:p>
        </p:txBody>
      </p:sp>
      <p:pic>
        <p:nvPicPr>
          <p:cNvPr id="617" name="pasted-image.tiff" descr="pasted-image.tiff"/>
          <p:cNvPicPr>
            <a:picLocks noChangeAspect="1"/>
          </p:cNvPicPr>
          <p:nvPr/>
        </p:nvPicPr>
        <p:blipFill>
          <a:blip r:embed="rId3"/>
          <a:stretch>
            <a:fillRect/>
          </a:stretch>
        </p:blipFill>
        <p:spPr>
          <a:xfrm>
            <a:off x="5095311" y="3290966"/>
            <a:ext cx="2814955" cy="1759347"/>
          </a:xfrm>
          <a:prstGeom prst="rect">
            <a:avLst/>
          </a:prstGeom>
          <a:ln w="12700">
            <a:miter lim="400000"/>
          </a:ln>
        </p:spPr>
      </p:pic>
      <p:pic>
        <p:nvPicPr>
          <p:cNvPr id="618" name="pasted-image.tiff" descr="pasted-image.tiff"/>
          <p:cNvPicPr>
            <a:picLocks noChangeAspect="1"/>
          </p:cNvPicPr>
          <p:nvPr/>
        </p:nvPicPr>
        <p:blipFill>
          <a:blip r:embed="rId4"/>
          <a:stretch>
            <a:fillRect/>
          </a:stretch>
        </p:blipFill>
        <p:spPr>
          <a:xfrm>
            <a:off x="1254320" y="948580"/>
            <a:ext cx="3993284" cy="2246222"/>
          </a:xfrm>
          <a:prstGeom prst="rect">
            <a:avLst/>
          </a:prstGeom>
          <a:ln w="12700">
            <a:miter lim="400000"/>
          </a:ln>
        </p:spPr>
      </p:pic>
      <p:sp>
        <p:nvSpPr>
          <p:cNvPr id="619" name="Maybe we took a wrong turn somewhere…"/>
          <p:cNvSpPr txBox="1"/>
          <p:nvPr/>
        </p:nvSpPr>
        <p:spPr>
          <a:xfrm>
            <a:off x="1645851" y="3755350"/>
            <a:ext cx="3210223" cy="7617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Maybe we took a </a:t>
            </a:r>
            <a:r>
              <a:rPr sz="2250" b="1">
                <a:solidFill>
                  <a:srgbClr val="FF40FF"/>
                </a:solidFill>
              </a:rPr>
              <a:t>wrong turn</a:t>
            </a:r>
            <a:r>
              <a:rPr sz="2250"/>
              <a:t> somewhere…</a:t>
            </a:r>
          </a:p>
        </p:txBody>
      </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We originally imagined the mind as a kind of logical reasoning device coupled with a store of explicit data—a kind of combination logic machine and filing cabinet."/>
          <p:cNvSpPr txBox="1"/>
          <p:nvPr/>
        </p:nvSpPr>
        <p:spPr>
          <a:xfrm>
            <a:off x="1485038" y="122362"/>
            <a:ext cx="6173925" cy="14542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266700">
              <a:defRPr sz="3000">
                <a:latin typeface="Palatino"/>
                <a:ea typeface="Palatino"/>
                <a:cs typeface="Palatino"/>
                <a:sym typeface="Palatino"/>
              </a:defRPr>
            </a:pPr>
            <a:r>
              <a:rPr sz="2250"/>
              <a:t>We originally imagined the mind as a kind of </a:t>
            </a:r>
            <a:r>
              <a:rPr sz="2250">
                <a:solidFill>
                  <a:srgbClr val="FF40FF"/>
                </a:solidFill>
              </a:rPr>
              <a:t>logical reasoning device </a:t>
            </a:r>
            <a:r>
              <a:rPr sz="2250"/>
              <a:t>coupled with a store of explicit data—a kind of combination logic machine and filing cabinet.</a:t>
            </a:r>
          </a:p>
        </p:txBody>
      </p:sp>
      <p:pic>
        <p:nvPicPr>
          <p:cNvPr id="624" name="pasted-image.tiff" descr="pasted-image.tiff"/>
          <p:cNvPicPr>
            <a:picLocks noChangeAspect="1"/>
          </p:cNvPicPr>
          <p:nvPr/>
        </p:nvPicPr>
        <p:blipFill>
          <a:blip r:embed="rId2"/>
          <a:stretch>
            <a:fillRect/>
          </a:stretch>
        </p:blipFill>
        <p:spPr>
          <a:xfrm>
            <a:off x="2205622" y="1886020"/>
            <a:ext cx="1441277" cy="1225835"/>
          </a:xfrm>
          <a:prstGeom prst="rect">
            <a:avLst/>
          </a:prstGeom>
          <a:ln w="12700">
            <a:miter lim="400000"/>
          </a:ln>
        </p:spPr>
      </p:pic>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 name="We originally imagined the mind as a kind of logical reasoning device coupled with a store of explicit data—a kind of combination logic machine and filing cabinet."/>
          <p:cNvSpPr txBox="1"/>
          <p:nvPr/>
        </p:nvSpPr>
        <p:spPr>
          <a:xfrm>
            <a:off x="1485038" y="122362"/>
            <a:ext cx="6173925" cy="14542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266700">
              <a:defRPr sz="3000">
                <a:latin typeface="Palatino"/>
                <a:ea typeface="Palatino"/>
                <a:cs typeface="Palatino"/>
                <a:sym typeface="Palatino"/>
              </a:defRPr>
            </a:pPr>
            <a:r>
              <a:rPr sz="2250"/>
              <a:t>We originally imagined the mind as a kind of </a:t>
            </a:r>
            <a:r>
              <a:rPr sz="2250">
                <a:solidFill>
                  <a:srgbClr val="FF40FF"/>
                </a:solidFill>
              </a:rPr>
              <a:t>logical reasoning device </a:t>
            </a:r>
            <a:r>
              <a:rPr sz="2250"/>
              <a:t>coupled with a store of explicit data—a kind of combination logic machine and filing cabinet.</a:t>
            </a:r>
          </a:p>
        </p:txBody>
      </p:sp>
      <p:sp>
        <p:nvSpPr>
          <p:cNvPr id="627" name="We ignored the fact that minds evolved to make things happen. We ignored the fact that the biological mind is, first and foremost, an organ for controlling the biological body."/>
          <p:cNvSpPr txBox="1"/>
          <p:nvPr/>
        </p:nvSpPr>
        <p:spPr>
          <a:xfrm>
            <a:off x="1485038" y="3282930"/>
            <a:ext cx="6173925" cy="14542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266700">
              <a:defRPr sz="3000">
                <a:latin typeface="Palatino"/>
                <a:ea typeface="Palatino"/>
                <a:cs typeface="Palatino"/>
                <a:sym typeface="Palatino"/>
              </a:defRPr>
            </a:pPr>
            <a:r>
              <a:rPr sz="2250"/>
              <a:t>We ignored the fact that minds </a:t>
            </a:r>
            <a:r>
              <a:rPr sz="2250">
                <a:solidFill>
                  <a:srgbClr val="FF40FF"/>
                </a:solidFill>
              </a:rPr>
              <a:t>evolved to make things happen</a:t>
            </a:r>
            <a:r>
              <a:rPr sz="2250"/>
              <a:t>. We ignored the fact that the biological mind is, first and foremost, </a:t>
            </a:r>
            <a:r>
              <a:rPr sz="2250">
                <a:solidFill>
                  <a:srgbClr val="FF40FF"/>
                </a:solidFill>
              </a:rPr>
              <a:t>an organ for controlling the biological body</a:t>
            </a:r>
            <a:r>
              <a:rPr sz="2250"/>
              <a:t>. </a:t>
            </a:r>
          </a:p>
        </p:txBody>
      </p:sp>
      <p:pic>
        <p:nvPicPr>
          <p:cNvPr id="628" name="pasted-image.tiff" descr="pasted-image.tiff"/>
          <p:cNvPicPr>
            <a:picLocks noChangeAspect="1"/>
          </p:cNvPicPr>
          <p:nvPr/>
        </p:nvPicPr>
        <p:blipFill>
          <a:blip r:embed="rId2"/>
          <a:stretch>
            <a:fillRect/>
          </a:stretch>
        </p:blipFill>
        <p:spPr>
          <a:xfrm>
            <a:off x="2205622" y="1886020"/>
            <a:ext cx="1441277" cy="1225835"/>
          </a:xfrm>
          <a:prstGeom prst="rect">
            <a:avLst/>
          </a:prstGeom>
          <a:ln w="12700">
            <a:miter lim="400000"/>
          </a:ln>
        </p:spPr>
      </p:pic>
      <p:pic>
        <p:nvPicPr>
          <p:cNvPr id="629" name="pasted-image.tiff" descr="pasted-image.tiff"/>
          <p:cNvPicPr>
            <a:picLocks noChangeAspect="1"/>
          </p:cNvPicPr>
          <p:nvPr/>
        </p:nvPicPr>
        <p:blipFill>
          <a:blip r:embed="rId3"/>
          <a:stretch>
            <a:fillRect/>
          </a:stretch>
        </p:blipFill>
        <p:spPr>
          <a:xfrm>
            <a:off x="5211500" y="1834348"/>
            <a:ext cx="1441277" cy="1329179"/>
          </a:xfrm>
          <a:prstGeom prst="rect">
            <a:avLst/>
          </a:prstGeom>
          <a:ln w="12700">
            <a:miter lim="400000"/>
          </a:ln>
        </p:spPr>
      </p:pic>
      <p:sp>
        <p:nvSpPr>
          <p:cNvPr id="630" name="V.S."/>
          <p:cNvSpPr txBox="1"/>
          <p:nvPr/>
        </p:nvSpPr>
        <p:spPr>
          <a:xfrm>
            <a:off x="4039351" y="2308858"/>
            <a:ext cx="673580" cy="4847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4289" tIns="34289" rIns="34289" bIns="34289">
            <a:spAutoFit/>
          </a:bodyPr>
          <a:lstStyle>
            <a:lvl1pPr>
              <a:defRPr sz="3600">
                <a:latin typeface="Palatino"/>
                <a:ea typeface="Palatino"/>
                <a:cs typeface="Palatino"/>
                <a:sym typeface="Palatino"/>
              </a:defRPr>
            </a:lvl1pPr>
          </a:lstStyle>
          <a:p>
            <a:r>
              <a:rPr sz="2700"/>
              <a:t>V.S.</a:t>
            </a:r>
          </a:p>
        </p:txBody>
      </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2" name="pasted-image.tiff" descr="pasted-image.tiff"/>
          <p:cNvPicPr>
            <a:picLocks noChangeAspect="1"/>
          </p:cNvPicPr>
          <p:nvPr/>
        </p:nvPicPr>
        <p:blipFill>
          <a:blip r:embed="rId2"/>
          <a:stretch>
            <a:fillRect/>
          </a:stretch>
        </p:blipFill>
        <p:spPr>
          <a:xfrm>
            <a:off x="1231016" y="74331"/>
            <a:ext cx="3336890" cy="2354580"/>
          </a:xfrm>
          <a:prstGeom prst="rect">
            <a:avLst/>
          </a:prstGeom>
          <a:ln w="12700">
            <a:miter lim="400000"/>
          </a:ln>
        </p:spPr>
      </p:pic>
      <p:sp>
        <p:nvSpPr>
          <p:cNvPr id="633" name="What is the block in the road?"/>
          <p:cNvSpPr txBox="1"/>
          <p:nvPr/>
        </p:nvSpPr>
        <p:spPr>
          <a:xfrm>
            <a:off x="5173253" y="836331"/>
            <a:ext cx="2469902" cy="7617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lvl1pPr algn="ctr">
              <a:defRPr sz="3000">
                <a:latin typeface="Palatino"/>
                <a:ea typeface="Palatino"/>
                <a:cs typeface="Palatino"/>
                <a:sym typeface="Palatino"/>
              </a:defRPr>
            </a:lvl1pPr>
          </a:lstStyle>
          <a:p>
            <a:r>
              <a:rPr sz="2250"/>
              <a:t>What is the block in the road?</a:t>
            </a:r>
          </a:p>
        </p:txBody>
      </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5" name="pasted-image.tiff" descr="pasted-image.tiff"/>
          <p:cNvPicPr>
            <a:picLocks noChangeAspect="1"/>
          </p:cNvPicPr>
          <p:nvPr/>
        </p:nvPicPr>
        <p:blipFill>
          <a:blip r:embed="rId3"/>
          <a:stretch>
            <a:fillRect/>
          </a:stretch>
        </p:blipFill>
        <p:spPr>
          <a:xfrm>
            <a:off x="1231016" y="74331"/>
            <a:ext cx="3336890" cy="2354580"/>
          </a:xfrm>
          <a:prstGeom prst="rect">
            <a:avLst/>
          </a:prstGeom>
          <a:ln w="12700">
            <a:miter lim="400000"/>
          </a:ln>
        </p:spPr>
      </p:pic>
      <p:sp>
        <p:nvSpPr>
          <p:cNvPr id="636" name="What is the block in the road?"/>
          <p:cNvSpPr txBox="1"/>
          <p:nvPr/>
        </p:nvSpPr>
        <p:spPr>
          <a:xfrm>
            <a:off x="5173253" y="836331"/>
            <a:ext cx="2469902" cy="7617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lvl1pPr algn="ctr">
              <a:defRPr sz="3000">
                <a:latin typeface="Palatino"/>
                <a:ea typeface="Palatino"/>
                <a:cs typeface="Palatino"/>
                <a:sym typeface="Palatino"/>
              </a:defRPr>
            </a:lvl1pPr>
          </a:lstStyle>
          <a:p>
            <a:r>
              <a:rPr sz="2250"/>
              <a:t>What is the block in the road?</a:t>
            </a:r>
          </a:p>
        </p:txBody>
      </p:sp>
      <p:sp>
        <p:nvSpPr>
          <p:cNvPr id="637" name="Some think it is knowledge—that the puzzles of mind will fall away once a nice big knowledge base is in place (like CYC)."/>
          <p:cNvSpPr txBox="1"/>
          <p:nvPr/>
        </p:nvSpPr>
        <p:spPr>
          <a:xfrm>
            <a:off x="1353718" y="2645401"/>
            <a:ext cx="6449162" cy="11079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89" tIns="34289" rIns="34289" bIns="34289">
            <a:spAutoFit/>
          </a:bodyPr>
          <a:lstStyle/>
          <a:p>
            <a:pPr defTabSz="266700">
              <a:defRPr sz="3000">
                <a:latin typeface="Palatino"/>
                <a:ea typeface="Palatino"/>
                <a:cs typeface="Palatino"/>
                <a:sym typeface="Palatino"/>
              </a:defRPr>
            </a:pPr>
            <a:r>
              <a:rPr sz="2250" dirty="0"/>
              <a:t>Some think it is </a:t>
            </a:r>
            <a:r>
              <a:rPr sz="2250" dirty="0">
                <a:solidFill>
                  <a:srgbClr val="FF40FF"/>
                </a:solidFill>
              </a:rPr>
              <a:t>knowledge</a:t>
            </a:r>
            <a:r>
              <a:rPr sz="2250" dirty="0"/>
              <a:t>—that the puzzles of mind will fall away once a nice big knowledge base is in place (like CYC). </a:t>
            </a:r>
          </a:p>
        </p:txBody>
      </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1" name="pasted-image.tiff" descr="pasted-image.tiff"/>
          <p:cNvPicPr>
            <a:picLocks noChangeAspect="1"/>
          </p:cNvPicPr>
          <p:nvPr/>
        </p:nvPicPr>
        <p:blipFill>
          <a:blip r:embed="rId3"/>
          <a:stretch>
            <a:fillRect/>
          </a:stretch>
        </p:blipFill>
        <p:spPr>
          <a:xfrm>
            <a:off x="1231016" y="74331"/>
            <a:ext cx="3336890" cy="2354580"/>
          </a:xfrm>
          <a:prstGeom prst="rect">
            <a:avLst/>
          </a:prstGeom>
          <a:ln w="12700">
            <a:miter lim="400000"/>
          </a:ln>
        </p:spPr>
      </p:pic>
      <p:sp>
        <p:nvSpPr>
          <p:cNvPr id="642" name="What is the block in the road?"/>
          <p:cNvSpPr txBox="1"/>
          <p:nvPr/>
        </p:nvSpPr>
        <p:spPr>
          <a:xfrm>
            <a:off x="5173253" y="836331"/>
            <a:ext cx="2469902" cy="7617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lvl1pPr algn="ctr">
              <a:defRPr sz="3000">
                <a:latin typeface="Palatino"/>
                <a:ea typeface="Palatino"/>
                <a:cs typeface="Palatino"/>
                <a:sym typeface="Palatino"/>
              </a:defRPr>
            </a:lvl1pPr>
          </a:lstStyle>
          <a:p>
            <a:r>
              <a:rPr sz="2250"/>
              <a:t>What is the block in the road?</a:t>
            </a:r>
          </a:p>
        </p:txBody>
      </p:sp>
      <p:sp>
        <p:nvSpPr>
          <p:cNvPr id="643" name="Some think it is knowledge—that the puzzles of mind will fall away once a nice big knowledge base is in place (like CYC).…"/>
          <p:cNvSpPr txBox="1"/>
          <p:nvPr/>
        </p:nvSpPr>
        <p:spPr>
          <a:xfrm>
            <a:off x="1353718" y="2645402"/>
            <a:ext cx="6693002" cy="214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89" tIns="34289" rIns="34289" bIns="34289">
            <a:spAutoFit/>
          </a:bodyPr>
          <a:lstStyle/>
          <a:p>
            <a:pPr defTabSz="266700">
              <a:defRPr sz="3000">
                <a:latin typeface="Palatino"/>
                <a:ea typeface="Palatino"/>
                <a:cs typeface="Palatino"/>
                <a:sym typeface="Palatino"/>
              </a:defRPr>
            </a:pPr>
            <a:r>
              <a:rPr sz="2250" dirty="0"/>
              <a:t>Some think it is </a:t>
            </a:r>
            <a:r>
              <a:rPr sz="2250" dirty="0">
                <a:solidFill>
                  <a:srgbClr val="FF40FF"/>
                </a:solidFill>
              </a:rPr>
              <a:t>knowledge</a:t>
            </a:r>
            <a:r>
              <a:rPr sz="2250" dirty="0"/>
              <a:t>—that the puzzles of mind will fall away once a nice big knowledge base is in place (like CYC). </a:t>
            </a:r>
          </a:p>
          <a:p>
            <a:pPr defTabSz="266700">
              <a:defRPr sz="3000">
                <a:latin typeface="Palatino"/>
                <a:ea typeface="Palatino"/>
                <a:cs typeface="Palatino"/>
                <a:sym typeface="Palatino"/>
              </a:defRPr>
            </a:pPr>
            <a:endParaRPr sz="2250" dirty="0"/>
          </a:p>
          <a:p>
            <a:pPr defTabSz="266700">
              <a:defRPr sz="3000">
                <a:latin typeface="Palatino"/>
                <a:ea typeface="Palatino"/>
                <a:cs typeface="Palatino"/>
                <a:sym typeface="Palatino"/>
              </a:defRPr>
            </a:pPr>
            <a:r>
              <a:rPr sz="2250" dirty="0"/>
              <a:t>Others think it’s not knowledge but </a:t>
            </a:r>
            <a:r>
              <a:rPr sz="2250" dirty="0">
                <a:solidFill>
                  <a:srgbClr val="FF40FF"/>
                </a:solidFill>
              </a:rPr>
              <a:t>basic, real-time, real-world responsiveness</a:t>
            </a:r>
            <a:r>
              <a:rPr sz="2250" dirty="0"/>
              <a:t>. </a:t>
            </a:r>
          </a:p>
        </p:txBody>
      </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 name="TextBox 1"/>
          <p:cNvSpPr txBox="1"/>
          <p:nvPr/>
        </p:nvSpPr>
        <p:spPr>
          <a:xfrm>
            <a:off x="1361134" y="73571"/>
            <a:ext cx="6421733" cy="2285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lgn="ctr">
              <a:defRPr sz="3000" b="1">
                <a:solidFill>
                  <a:srgbClr val="FF40FF"/>
                </a:solidFill>
                <a:latin typeface="Palatino"/>
                <a:ea typeface="Palatino"/>
                <a:cs typeface="Palatino"/>
                <a:sym typeface="Palatino"/>
              </a:defRPr>
            </a:pPr>
            <a:r>
              <a:rPr sz="2250"/>
              <a:t>Plan This Week:</a:t>
            </a:r>
          </a:p>
          <a:p>
            <a:pPr algn="ctr">
              <a:defRPr sz="1200">
                <a:latin typeface="Palatino"/>
                <a:ea typeface="Palatino"/>
                <a:cs typeface="Palatino"/>
                <a:sym typeface="Palatino"/>
              </a:defRPr>
            </a:pPr>
            <a:endParaRPr sz="900"/>
          </a:p>
          <a:p>
            <a:pPr marL="225592" indent="-225592">
              <a:buSzPct val="100000"/>
              <a:buChar char="-"/>
              <a:defRPr sz="3000">
                <a:latin typeface="Palatino"/>
                <a:ea typeface="Palatino"/>
                <a:cs typeface="Palatino"/>
                <a:sym typeface="Palatino"/>
              </a:defRPr>
            </a:pPr>
            <a:r>
              <a:rPr sz="2250"/>
              <a:t>Introduce some key ideas from </a:t>
            </a:r>
            <a:r>
              <a:rPr sz="2250" b="1">
                <a:solidFill>
                  <a:srgbClr val="FF40FF"/>
                </a:solidFill>
              </a:rPr>
              <a:t>robotics and embodied cognitive science.</a:t>
            </a:r>
          </a:p>
          <a:p>
            <a:pPr marL="225592" indent="-225592">
              <a:buSzPct val="100000"/>
              <a:buChar char="-"/>
              <a:defRPr sz="3000">
                <a:latin typeface="Palatino"/>
                <a:ea typeface="Palatino"/>
                <a:cs typeface="Palatino"/>
                <a:sym typeface="Palatino"/>
              </a:defRPr>
            </a:pPr>
            <a:r>
              <a:rPr sz="2250"/>
              <a:t>Ask what difference </a:t>
            </a:r>
            <a:r>
              <a:rPr sz="2250" b="1">
                <a:solidFill>
                  <a:srgbClr val="FF40FF"/>
                </a:solidFill>
              </a:rPr>
              <a:t>body, action, perception</a:t>
            </a:r>
            <a:r>
              <a:rPr sz="2250" b="1">
                <a:solidFill>
                  <a:srgbClr val="FF29C1"/>
                </a:solidFill>
              </a:rPr>
              <a:t> </a:t>
            </a:r>
            <a:r>
              <a:rPr sz="2250" b="1">
                <a:solidFill>
                  <a:srgbClr val="FD40FF"/>
                </a:solidFill>
              </a:rPr>
              <a:t>and environment</a:t>
            </a:r>
            <a:r>
              <a:rPr sz="2250" b="1">
                <a:solidFill>
                  <a:srgbClr val="FF29C1"/>
                </a:solidFill>
              </a:rPr>
              <a:t> </a:t>
            </a:r>
            <a:r>
              <a:rPr sz="2250"/>
              <a:t>make to the </a:t>
            </a:r>
            <a:r>
              <a:rPr sz="2250" b="1">
                <a:solidFill>
                  <a:srgbClr val="FF40FF"/>
                </a:solidFill>
              </a:rPr>
              <a:t>kinds of strategies</a:t>
            </a:r>
            <a:r>
              <a:rPr sz="2250" b="1">
                <a:solidFill>
                  <a:srgbClr val="FF29C1"/>
                </a:solidFill>
              </a:rPr>
              <a:t> </a:t>
            </a:r>
            <a:r>
              <a:rPr sz="2250"/>
              <a:t>used by biological brains…</a:t>
            </a:r>
          </a:p>
        </p:txBody>
      </p:sp>
      <p:pic>
        <p:nvPicPr>
          <p:cNvPr id="648" name="Picture 21" descr="Picture 21"/>
          <p:cNvPicPr>
            <a:picLocks noChangeAspect="1"/>
          </p:cNvPicPr>
          <p:nvPr/>
        </p:nvPicPr>
        <p:blipFill>
          <a:blip r:embed="rId3"/>
          <a:stretch>
            <a:fillRect/>
          </a:stretch>
        </p:blipFill>
        <p:spPr>
          <a:xfrm>
            <a:off x="3067602" y="2867670"/>
            <a:ext cx="3008796" cy="2152787"/>
          </a:xfrm>
          <a:prstGeom prst="rect">
            <a:avLst/>
          </a:prstGeom>
          <a:ln w="12700">
            <a:miter lim="400000"/>
          </a:ln>
        </p:spPr>
      </p:pic>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 name="Slide Number Placeholder 3"/>
          <p:cNvSpPr txBox="1">
            <a:spLocks noGrp="1"/>
          </p:cNvSpPr>
          <p:nvPr>
            <p:ph type="sldNum" sz="quarter" idx="4294967295"/>
          </p:nvPr>
        </p:nvSpPr>
        <p:spPr>
          <a:xfrm>
            <a:off x="7460113" y="4803218"/>
            <a:ext cx="197984" cy="20192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25000" lnSpcReduction="20000"/>
          </a:bodyPr>
          <a:lstStyle/>
          <a:p>
            <a:fld id="{86CB4B4D-7CA3-9044-876B-883B54F8677D}" type="slidenum">
              <a:t>66</a:t>
            </a:fld>
            <a:endParaRPr/>
          </a:p>
        </p:txBody>
      </p:sp>
      <p:pic>
        <p:nvPicPr>
          <p:cNvPr id="653" name="Picture 2" descr="Picture 2"/>
          <p:cNvPicPr>
            <a:picLocks noChangeAspect="1"/>
          </p:cNvPicPr>
          <p:nvPr/>
        </p:nvPicPr>
        <p:blipFill>
          <a:blip r:embed="rId3"/>
          <a:stretch>
            <a:fillRect/>
          </a:stretch>
        </p:blipFill>
        <p:spPr>
          <a:xfrm>
            <a:off x="1396950" y="182164"/>
            <a:ext cx="4189811" cy="4779173"/>
          </a:xfrm>
          <a:prstGeom prst="rect">
            <a:avLst/>
          </a:prstGeom>
          <a:ln w="12700">
            <a:miter lim="400000"/>
          </a:ln>
        </p:spPr>
      </p:pic>
      <p:sp>
        <p:nvSpPr>
          <p:cNvPr id="654" name="Text Box 4"/>
          <p:cNvSpPr txBox="1"/>
          <p:nvPr/>
        </p:nvSpPr>
        <p:spPr>
          <a:xfrm>
            <a:off x="5601363" y="714374"/>
            <a:ext cx="2266184" cy="34034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lgn="ctr">
              <a:spcBef>
                <a:spcPts val="900"/>
              </a:spcBef>
              <a:defRPr sz="3000" b="1">
                <a:solidFill>
                  <a:srgbClr val="FF40FF"/>
                </a:solidFill>
                <a:latin typeface="Palatino"/>
                <a:ea typeface="Palatino"/>
                <a:cs typeface="Palatino"/>
                <a:sym typeface="Palatino"/>
              </a:defRPr>
            </a:pPr>
            <a:r>
              <a:rPr sz="2250"/>
              <a:t>Shakey (1970) Stanford Research Institute.</a:t>
            </a:r>
          </a:p>
          <a:p>
            <a:pPr algn="ctr">
              <a:spcBef>
                <a:spcPts val="750"/>
              </a:spcBef>
              <a:defRPr sz="3000">
                <a:latin typeface="Palatino"/>
                <a:ea typeface="Palatino"/>
                <a:cs typeface="Palatino"/>
                <a:sym typeface="Palatino"/>
              </a:defRPr>
            </a:pPr>
            <a:endParaRPr sz="2250"/>
          </a:p>
          <a:p>
            <a:pPr algn="ctr">
              <a:spcBef>
                <a:spcPts val="900"/>
              </a:spcBef>
              <a:defRPr sz="3000">
                <a:latin typeface="Palatino"/>
                <a:ea typeface="Palatino"/>
                <a:cs typeface="Palatino"/>
                <a:sym typeface="Palatino"/>
              </a:defRPr>
            </a:pPr>
            <a:r>
              <a:rPr sz="2250"/>
              <a:t>One of the very first computer-controlled mobile robots</a:t>
            </a:r>
          </a:p>
        </p:txBody>
      </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 name="Slide Number Placeholder 3"/>
          <p:cNvSpPr txBox="1">
            <a:spLocks noGrp="1"/>
          </p:cNvSpPr>
          <p:nvPr>
            <p:ph type="sldNum" sz="quarter" idx="4294967295"/>
          </p:nvPr>
        </p:nvSpPr>
        <p:spPr>
          <a:xfrm>
            <a:off x="7460113" y="4803218"/>
            <a:ext cx="197984" cy="20192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25000" lnSpcReduction="20000"/>
          </a:bodyPr>
          <a:lstStyle/>
          <a:p>
            <a:fld id="{86CB4B4D-7CA3-9044-876B-883B54F8677D}" type="slidenum">
              <a:t>67</a:t>
            </a:fld>
            <a:endParaRPr/>
          </a:p>
        </p:txBody>
      </p:sp>
      <p:sp>
        <p:nvSpPr>
          <p:cNvPr id="659" name="Text Box 2"/>
          <p:cNvSpPr txBox="1"/>
          <p:nvPr/>
        </p:nvSpPr>
        <p:spPr>
          <a:xfrm>
            <a:off x="1492505" y="243020"/>
            <a:ext cx="6158991" cy="14542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Shakey had a body, but was not interestingly </a:t>
            </a:r>
            <a:r>
              <a:rPr sz="2250">
                <a:solidFill>
                  <a:srgbClr val="FF40FF"/>
                </a:solidFill>
              </a:rPr>
              <a:t>‘embodied’</a:t>
            </a:r>
            <a:r>
              <a:rPr sz="2250"/>
              <a: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endParaRPr sz="2250"/>
          </a:p>
        </p:txBody>
      </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 name="Slide Number Placeholder 3"/>
          <p:cNvSpPr txBox="1">
            <a:spLocks noGrp="1"/>
          </p:cNvSpPr>
          <p:nvPr>
            <p:ph type="sldNum" sz="quarter" idx="4294967295"/>
          </p:nvPr>
        </p:nvSpPr>
        <p:spPr>
          <a:xfrm>
            <a:off x="7460113" y="4803218"/>
            <a:ext cx="197984" cy="20192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25000" lnSpcReduction="20000"/>
          </a:bodyPr>
          <a:lstStyle/>
          <a:p>
            <a:fld id="{86CB4B4D-7CA3-9044-876B-883B54F8677D}" type="slidenum">
              <a:t>68</a:t>
            </a:fld>
            <a:endParaRPr/>
          </a:p>
        </p:txBody>
      </p:sp>
      <p:sp>
        <p:nvSpPr>
          <p:cNvPr id="664" name="Text Box 2"/>
          <p:cNvSpPr txBox="1"/>
          <p:nvPr/>
        </p:nvSpPr>
        <p:spPr>
          <a:xfrm>
            <a:off x="1492505" y="243020"/>
            <a:ext cx="6158991" cy="18004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Shakey had a body, but was not interestingly ‘</a:t>
            </a:r>
            <a:r>
              <a:rPr sz="2250">
                <a:solidFill>
                  <a:srgbClr val="FF40FF"/>
                </a:solidFill>
              </a:rPr>
              <a:t>embodied</a:t>
            </a:r>
            <a:r>
              <a:rPr sz="2250"/>
              <a: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For Shakey, the body and the environment were first and foremost </a:t>
            </a:r>
            <a:r>
              <a:rPr sz="2250">
                <a:solidFill>
                  <a:srgbClr val="FF40FF"/>
                </a:solidFill>
              </a:rPr>
              <a:t>problems to be solved</a:t>
            </a:r>
            <a:r>
              <a:rPr sz="2250"/>
              <a:t>.</a:t>
            </a:r>
          </a:p>
        </p:txBody>
      </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 name="Slide Number Placeholder 3"/>
          <p:cNvSpPr txBox="1">
            <a:spLocks noGrp="1"/>
          </p:cNvSpPr>
          <p:nvPr>
            <p:ph type="sldNum" sz="quarter" idx="4294967295"/>
          </p:nvPr>
        </p:nvSpPr>
        <p:spPr>
          <a:xfrm>
            <a:off x="7460113" y="4803218"/>
            <a:ext cx="197984" cy="20192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25000" lnSpcReduction="20000"/>
          </a:bodyPr>
          <a:lstStyle/>
          <a:p>
            <a:fld id="{86CB4B4D-7CA3-9044-876B-883B54F8677D}" type="slidenum">
              <a:t>69</a:t>
            </a:fld>
            <a:endParaRPr/>
          </a:p>
        </p:txBody>
      </p:sp>
      <p:sp>
        <p:nvSpPr>
          <p:cNvPr id="667" name="Text Box 2"/>
          <p:cNvSpPr txBox="1"/>
          <p:nvPr/>
        </p:nvSpPr>
        <p:spPr>
          <a:xfrm>
            <a:off x="1492505" y="243020"/>
            <a:ext cx="6158991" cy="24929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Shakey had a body, but was not interestingly ‘</a:t>
            </a:r>
            <a:r>
              <a:rPr sz="2250">
                <a:solidFill>
                  <a:srgbClr val="FF40FF"/>
                </a:solidFill>
              </a:rPr>
              <a:t>embodied</a:t>
            </a:r>
            <a:r>
              <a:rPr sz="2250"/>
              <a: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For Shakey, the body and the environment were first and foremost </a:t>
            </a:r>
            <a:r>
              <a:rPr sz="2250">
                <a:solidFill>
                  <a:srgbClr val="FF40FF"/>
                </a:solidFill>
              </a:rPr>
              <a:t>problems to be solved</a:t>
            </a:r>
            <a:r>
              <a:rPr sz="2250"/>
              <a:t>.</a:t>
            </a:r>
          </a:p>
          <a:p>
            <a:pPr>
              <a:defRPr sz="3000" b="1">
                <a:latin typeface="Palatino"/>
                <a:ea typeface="Palatino"/>
                <a:cs typeface="Palatino"/>
                <a:sym typeface="Palatino"/>
              </a:defRPr>
            </a:pPr>
            <a:endParaRPr sz="2250"/>
          </a:p>
          <a:p>
            <a:pPr marL="225592" indent="-225592">
              <a:buSzPct val="100000"/>
              <a:buChar char="•"/>
              <a:defRPr sz="3000">
                <a:latin typeface="Palatino"/>
                <a:ea typeface="Palatino"/>
                <a:cs typeface="Palatino"/>
                <a:sym typeface="Palatino"/>
              </a:defRPr>
            </a:pPr>
            <a:r>
              <a:rPr sz="2250"/>
              <a:t>The environment was the </a:t>
            </a:r>
            <a:r>
              <a:rPr sz="2250">
                <a:solidFill>
                  <a:srgbClr val="FF40FF"/>
                </a:solidFill>
              </a:rPr>
              <a:t>problem arena</a:t>
            </a:r>
            <a:r>
              <a:rPr sz="2250"/>
              <a:t>.</a:t>
            </a:r>
          </a:p>
        </p:txBody>
      </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 name="Slide Number Placeholder 3"/>
          <p:cNvSpPr txBox="1">
            <a:spLocks noGrp="1"/>
          </p:cNvSpPr>
          <p:nvPr>
            <p:ph type="sldNum" sz="quarter" idx="4294967295"/>
          </p:nvPr>
        </p:nvSpPr>
        <p:spPr>
          <a:xfrm>
            <a:off x="7460113" y="4803218"/>
            <a:ext cx="197984" cy="20192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25000" lnSpcReduction="20000"/>
          </a:bodyPr>
          <a:lstStyle/>
          <a:p>
            <a:fld id="{86CB4B4D-7CA3-9044-876B-883B54F8677D}" type="slidenum">
              <a:t>70</a:t>
            </a:fld>
            <a:endParaRPr/>
          </a:p>
        </p:txBody>
      </p:sp>
      <p:sp>
        <p:nvSpPr>
          <p:cNvPr id="670" name="Text Box 2"/>
          <p:cNvSpPr txBox="1"/>
          <p:nvPr/>
        </p:nvSpPr>
        <p:spPr>
          <a:xfrm>
            <a:off x="1492505" y="243020"/>
            <a:ext cx="6158991" cy="28392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Shakey had a body, but was not interestingly ‘</a:t>
            </a:r>
            <a:r>
              <a:rPr sz="2250">
                <a:solidFill>
                  <a:srgbClr val="FF40FF"/>
                </a:solidFill>
              </a:rPr>
              <a:t>embodied</a:t>
            </a:r>
            <a:r>
              <a:rPr sz="2250"/>
              <a: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For Shakey, the body and the environment were first and foremost </a:t>
            </a:r>
            <a:r>
              <a:rPr sz="2250">
                <a:solidFill>
                  <a:srgbClr val="FF40FF"/>
                </a:solidFill>
              </a:rPr>
              <a:t>problems to be solved</a:t>
            </a:r>
            <a:r>
              <a:rPr sz="2250"/>
              <a:t>.</a:t>
            </a:r>
          </a:p>
          <a:p>
            <a:pPr>
              <a:defRPr sz="3000" b="1">
                <a:latin typeface="Palatino"/>
                <a:ea typeface="Palatino"/>
                <a:cs typeface="Palatino"/>
                <a:sym typeface="Palatino"/>
              </a:defRPr>
            </a:pPr>
            <a:endParaRPr sz="2250"/>
          </a:p>
          <a:p>
            <a:pPr marL="225592" indent="-225592">
              <a:buSzPct val="100000"/>
              <a:buChar char="•"/>
              <a:defRPr sz="3000">
                <a:latin typeface="Palatino"/>
                <a:ea typeface="Palatino"/>
                <a:cs typeface="Palatino"/>
                <a:sym typeface="Palatino"/>
              </a:defRPr>
            </a:pPr>
            <a:r>
              <a:rPr sz="2250"/>
              <a:t>The environment was the </a:t>
            </a:r>
            <a:r>
              <a:rPr sz="2250">
                <a:solidFill>
                  <a:srgbClr val="FF40FF"/>
                </a:solidFill>
              </a:rPr>
              <a:t>problem arena</a:t>
            </a:r>
            <a:r>
              <a:rPr sz="2250"/>
              <a:t>.</a:t>
            </a:r>
          </a:p>
          <a:p>
            <a:pPr marL="225592" indent="-225592">
              <a:buSzPct val="100000"/>
              <a:buChar char="•"/>
              <a:defRPr sz="3000">
                <a:latin typeface="Palatino"/>
                <a:ea typeface="Palatino"/>
                <a:cs typeface="Palatino"/>
                <a:sym typeface="Palatino"/>
              </a:defRPr>
            </a:pPr>
            <a:r>
              <a:rPr sz="2250"/>
              <a:t>The </a:t>
            </a:r>
            <a:r>
              <a:rPr sz="2250">
                <a:solidFill>
                  <a:srgbClr val="FF40FF"/>
                </a:solidFill>
              </a:rPr>
              <a:t>sensors</a:t>
            </a:r>
            <a:r>
              <a:rPr sz="2250"/>
              <a:t> detected the lay-out in that arena.</a:t>
            </a:r>
          </a:p>
        </p:txBody>
      </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 name="Slide Number Placeholder 3"/>
          <p:cNvSpPr txBox="1">
            <a:spLocks noGrp="1"/>
          </p:cNvSpPr>
          <p:nvPr>
            <p:ph type="sldNum" sz="quarter" idx="4294967295"/>
          </p:nvPr>
        </p:nvSpPr>
        <p:spPr>
          <a:xfrm>
            <a:off x="7460113" y="4803218"/>
            <a:ext cx="197984" cy="20192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25000" lnSpcReduction="20000"/>
          </a:bodyPr>
          <a:lstStyle/>
          <a:p>
            <a:fld id="{86CB4B4D-7CA3-9044-876B-883B54F8677D}" type="slidenum">
              <a:t>71</a:t>
            </a:fld>
            <a:endParaRPr/>
          </a:p>
        </p:txBody>
      </p:sp>
      <p:sp>
        <p:nvSpPr>
          <p:cNvPr id="673" name="Text Box 2"/>
          <p:cNvSpPr txBox="1"/>
          <p:nvPr/>
        </p:nvSpPr>
        <p:spPr>
          <a:xfrm>
            <a:off x="1492505" y="243020"/>
            <a:ext cx="6158991" cy="35317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Shakey had a body, but was not interestingly ‘</a:t>
            </a:r>
            <a:r>
              <a:rPr sz="2250">
                <a:solidFill>
                  <a:srgbClr val="FF40FF"/>
                </a:solidFill>
              </a:rPr>
              <a:t>embodied</a:t>
            </a:r>
            <a:r>
              <a:rPr sz="2250"/>
              <a: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For Shakey, the body and the environment were first and foremost </a:t>
            </a:r>
            <a:r>
              <a:rPr sz="2250">
                <a:solidFill>
                  <a:srgbClr val="FF40FF"/>
                </a:solidFill>
              </a:rPr>
              <a:t>problems to be solved</a:t>
            </a:r>
            <a:r>
              <a:rPr sz="2250"/>
              <a:t>.</a:t>
            </a:r>
          </a:p>
          <a:p>
            <a:pPr>
              <a:defRPr sz="3000" b="1">
                <a:latin typeface="Palatino"/>
                <a:ea typeface="Palatino"/>
                <a:cs typeface="Palatino"/>
                <a:sym typeface="Palatino"/>
              </a:defRPr>
            </a:pPr>
            <a:endParaRPr sz="2250"/>
          </a:p>
          <a:p>
            <a:pPr marL="225592" indent="-225592">
              <a:buSzPct val="100000"/>
              <a:buChar char="•"/>
              <a:defRPr sz="3000">
                <a:latin typeface="Palatino"/>
                <a:ea typeface="Palatino"/>
                <a:cs typeface="Palatino"/>
                <a:sym typeface="Palatino"/>
              </a:defRPr>
            </a:pPr>
            <a:r>
              <a:rPr sz="2250"/>
              <a:t>The environment was the </a:t>
            </a:r>
            <a:r>
              <a:rPr sz="2250">
                <a:solidFill>
                  <a:srgbClr val="FF40FF"/>
                </a:solidFill>
              </a:rPr>
              <a:t>problem arena</a:t>
            </a:r>
            <a:r>
              <a:rPr sz="2250"/>
              <a:t>.</a:t>
            </a:r>
          </a:p>
          <a:p>
            <a:pPr marL="225592" indent="-225592">
              <a:buSzPct val="100000"/>
              <a:buChar char="•"/>
              <a:defRPr sz="3000">
                <a:latin typeface="Palatino"/>
                <a:ea typeface="Palatino"/>
                <a:cs typeface="Palatino"/>
                <a:sym typeface="Palatino"/>
              </a:defRPr>
            </a:pPr>
            <a:r>
              <a:rPr sz="2250"/>
              <a:t>The </a:t>
            </a:r>
            <a:r>
              <a:rPr sz="2250">
                <a:solidFill>
                  <a:srgbClr val="FF40FF"/>
                </a:solidFill>
              </a:rPr>
              <a:t>sensors</a:t>
            </a:r>
            <a:r>
              <a:rPr sz="2250"/>
              <a:t> detected the lay-out in that arena.</a:t>
            </a:r>
          </a:p>
          <a:p>
            <a:pPr marL="225592" indent="-225592">
              <a:buSzPct val="100000"/>
              <a:buChar char="•"/>
              <a:defRPr sz="3000">
                <a:latin typeface="Palatino"/>
                <a:ea typeface="Palatino"/>
                <a:cs typeface="Palatino"/>
                <a:sym typeface="Palatino"/>
              </a:defRPr>
            </a:pPr>
            <a:r>
              <a:rPr sz="2250"/>
              <a:t>The </a:t>
            </a:r>
            <a:r>
              <a:rPr sz="2250">
                <a:solidFill>
                  <a:srgbClr val="FF40FF"/>
                </a:solidFill>
              </a:rPr>
              <a:t>reasoning system</a:t>
            </a:r>
            <a:r>
              <a:rPr sz="2250"/>
              <a:t> planned a solution.</a:t>
            </a:r>
          </a:p>
          <a:p>
            <a:pPr>
              <a:defRPr sz="3000">
                <a:latin typeface="Palatino"/>
                <a:ea typeface="Palatino"/>
                <a:cs typeface="Palatino"/>
                <a:sym typeface="Palatino"/>
              </a:defRPr>
            </a:pPr>
            <a:endParaRPr sz="2250"/>
          </a:p>
        </p:txBody>
      </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 name="Slide Number Placeholder 3"/>
          <p:cNvSpPr txBox="1">
            <a:spLocks noGrp="1"/>
          </p:cNvSpPr>
          <p:nvPr>
            <p:ph type="sldNum" sz="quarter" idx="4294967295"/>
          </p:nvPr>
        </p:nvSpPr>
        <p:spPr>
          <a:xfrm>
            <a:off x="7460113" y="4803218"/>
            <a:ext cx="197984" cy="201928"/>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fontScale="25000" lnSpcReduction="20000"/>
          </a:bodyPr>
          <a:lstStyle/>
          <a:p>
            <a:fld id="{86CB4B4D-7CA3-9044-876B-883B54F8677D}" type="slidenum">
              <a:t>72</a:t>
            </a:fld>
            <a:endParaRPr/>
          </a:p>
        </p:txBody>
      </p:sp>
      <p:sp>
        <p:nvSpPr>
          <p:cNvPr id="676" name="Text Box 2"/>
          <p:cNvSpPr txBox="1"/>
          <p:nvPr/>
        </p:nvSpPr>
        <p:spPr>
          <a:xfrm>
            <a:off x="1492505" y="243019"/>
            <a:ext cx="6158991" cy="42242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Shakey had a body, but was not interestingly ‘</a:t>
            </a:r>
            <a:r>
              <a:rPr sz="2250">
                <a:solidFill>
                  <a:srgbClr val="FF40FF"/>
                </a:solidFill>
              </a:rPr>
              <a:t>embodied</a:t>
            </a:r>
            <a:r>
              <a:rPr sz="2250"/>
              <a: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For Shakey, the body and the environment were first and foremost </a:t>
            </a:r>
            <a:r>
              <a:rPr sz="2250">
                <a:solidFill>
                  <a:srgbClr val="FF40FF"/>
                </a:solidFill>
              </a:rPr>
              <a:t>problems to be solved</a:t>
            </a:r>
            <a:r>
              <a:rPr sz="2250"/>
              <a:t>.</a:t>
            </a:r>
          </a:p>
          <a:p>
            <a:pPr>
              <a:defRPr sz="3000" b="1">
                <a:latin typeface="Palatino"/>
                <a:ea typeface="Palatino"/>
                <a:cs typeface="Palatino"/>
                <a:sym typeface="Palatino"/>
              </a:defRPr>
            </a:pPr>
            <a:endParaRPr sz="2250"/>
          </a:p>
          <a:p>
            <a:pPr marL="225592" indent="-225592">
              <a:buSzPct val="100000"/>
              <a:buChar char="•"/>
              <a:defRPr sz="3000">
                <a:latin typeface="Palatino"/>
                <a:ea typeface="Palatino"/>
                <a:cs typeface="Palatino"/>
                <a:sym typeface="Palatino"/>
              </a:defRPr>
            </a:pPr>
            <a:r>
              <a:rPr sz="2250"/>
              <a:t>The environment was the </a:t>
            </a:r>
            <a:r>
              <a:rPr sz="2250">
                <a:solidFill>
                  <a:srgbClr val="FF40FF"/>
                </a:solidFill>
              </a:rPr>
              <a:t>problem arena</a:t>
            </a:r>
            <a:r>
              <a:rPr sz="2250"/>
              <a:t>.</a:t>
            </a:r>
          </a:p>
          <a:p>
            <a:pPr marL="225592" indent="-225592">
              <a:buSzPct val="100000"/>
              <a:buChar char="•"/>
              <a:defRPr sz="3000">
                <a:latin typeface="Palatino"/>
                <a:ea typeface="Palatino"/>
                <a:cs typeface="Palatino"/>
                <a:sym typeface="Palatino"/>
              </a:defRPr>
            </a:pPr>
            <a:r>
              <a:rPr sz="2250"/>
              <a:t>The </a:t>
            </a:r>
            <a:r>
              <a:rPr sz="2250">
                <a:solidFill>
                  <a:srgbClr val="FF40FF"/>
                </a:solidFill>
              </a:rPr>
              <a:t>sensors</a:t>
            </a:r>
            <a:r>
              <a:rPr sz="2250"/>
              <a:t> detected the lay-out in that arena.</a:t>
            </a:r>
          </a:p>
          <a:p>
            <a:pPr marL="225592" indent="-225592">
              <a:buSzPct val="100000"/>
              <a:buChar char="•"/>
              <a:defRPr sz="3000">
                <a:latin typeface="Palatino"/>
                <a:ea typeface="Palatino"/>
                <a:cs typeface="Palatino"/>
                <a:sym typeface="Palatino"/>
              </a:defRPr>
            </a:pPr>
            <a:r>
              <a:rPr sz="2250"/>
              <a:t>The </a:t>
            </a:r>
            <a:r>
              <a:rPr sz="2250">
                <a:solidFill>
                  <a:srgbClr val="FF40FF"/>
                </a:solidFill>
              </a:rPr>
              <a:t>reasoning system</a:t>
            </a:r>
            <a:r>
              <a:rPr sz="2250"/>
              <a:t> planned a solution.</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The body and motor systems simply </a:t>
            </a:r>
            <a:r>
              <a:rPr sz="2250" b="1">
                <a:solidFill>
                  <a:srgbClr val="FF40FF"/>
                </a:solidFill>
              </a:rPr>
              <a:t>put the solution into practice.</a:t>
            </a:r>
          </a:p>
        </p:txBody>
      </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 name="TextBox 1"/>
          <p:cNvSpPr txBox="1"/>
          <p:nvPr/>
        </p:nvSpPr>
        <p:spPr>
          <a:xfrm>
            <a:off x="1401237" y="414484"/>
            <a:ext cx="6341526" cy="11079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Problem-solving using a </a:t>
            </a:r>
            <a:r>
              <a:rPr sz="2250" b="1">
                <a:solidFill>
                  <a:srgbClr val="FF40FF"/>
                </a:solidFill>
              </a:rPr>
              <a:t>‘bubble of reason’</a:t>
            </a:r>
            <a:r>
              <a:rPr sz="2250"/>
              <a:t> (aka classical sandwich – see Susan Hurley (2001)) approach</a:t>
            </a:r>
          </a:p>
        </p:txBody>
      </p:sp>
      <p:sp>
        <p:nvSpPr>
          <p:cNvPr id="679" name="TextBox 2"/>
          <p:cNvSpPr txBox="1"/>
          <p:nvPr/>
        </p:nvSpPr>
        <p:spPr>
          <a:xfrm>
            <a:off x="1467754" y="2799440"/>
            <a:ext cx="6189443" cy="5539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b="1">
                <a:latin typeface="Palatino"/>
                <a:ea typeface="Palatino"/>
                <a:cs typeface="Palatino"/>
                <a:sym typeface="Palatino"/>
              </a:defRPr>
            </a:pPr>
            <a:r>
              <a:rPr sz="1050"/>
              <a:t>Sensory INPUT                   BUBBLE OF REASON                  Motor OUTPUT</a:t>
            </a:r>
          </a:p>
          <a:p>
            <a:pPr>
              <a:defRPr b="1">
                <a:latin typeface="Palatino"/>
                <a:ea typeface="Palatino"/>
                <a:cs typeface="Palatino"/>
                <a:sym typeface="Palatino"/>
              </a:defRPr>
            </a:pPr>
            <a:r>
              <a:rPr sz="1050"/>
              <a:t> </a:t>
            </a:r>
          </a:p>
          <a:p>
            <a:pPr>
              <a:defRPr>
                <a:latin typeface="Palatino"/>
                <a:ea typeface="Palatino"/>
                <a:cs typeface="Palatino"/>
                <a:sym typeface="Palatino"/>
              </a:defRPr>
            </a:pPr>
            <a:r>
              <a:rPr sz="1050"/>
              <a:t> </a:t>
            </a:r>
          </a:p>
        </p:txBody>
      </p:sp>
      <p:sp>
        <p:nvSpPr>
          <p:cNvPr id="680" name="Donut 3"/>
          <p:cNvSpPr/>
          <p:nvPr/>
        </p:nvSpPr>
        <p:spPr>
          <a:xfrm>
            <a:off x="2993151" y="2073601"/>
            <a:ext cx="2986566" cy="179732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250" y="10800"/>
                </a:moveTo>
                <a:cubicBezTo>
                  <a:pt x="3250" y="13782"/>
                  <a:pt x="6630" y="16200"/>
                  <a:pt x="10800" y="16200"/>
                </a:cubicBezTo>
                <a:cubicBezTo>
                  <a:pt x="14970" y="16200"/>
                  <a:pt x="18350" y="13782"/>
                  <a:pt x="18350" y="10800"/>
                </a:cubicBezTo>
                <a:cubicBezTo>
                  <a:pt x="18350" y="7818"/>
                  <a:pt x="14970" y="5400"/>
                  <a:pt x="10800" y="5400"/>
                </a:cubicBezTo>
                <a:cubicBezTo>
                  <a:pt x="6630" y="5400"/>
                  <a:pt x="3250" y="7818"/>
                  <a:pt x="3250" y="10800"/>
                </a:cubicBezTo>
                <a:close/>
              </a:path>
            </a:pathLst>
          </a:custGeom>
          <a:gradFill>
            <a:gsLst>
              <a:gs pos="0">
                <a:srgbClr val="3F80CE"/>
              </a:gs>
              <a:gs pos="100000">
                <a:schemeClr val="accent1">
                  <a:hueOff val="357503"/>
                  <a:satOff val="54545"/>
                  <a:lumOff val="29273"/>
                </a:schemeClr>
              </a:gs>
            </a:gsLst>
            <a:lin ang="16200000"/>
          </a:gradFill>
          <a:ln>
            <a:solidFill>
              <a:srgbClr val="4A7EBB"/>
            </a:solidFill>
          </a:ln>
          <a:effectLst>
            <a:outerShdw blurRad="38100" dist="23000" dir="5400000" rotWithShape="0">
              <a:srgbClr val="000000">
                <a:alpha val="35000"/>
              </a:srgbClr>
            </a:outerShdw>
          </a:effectLst>
        </p:spPr>
        <p:txBody>
          <a:bodyPr lIns="34289" tIns="34289" rIns="34289" bIns="34289" anchor="ctr"/>
          <a:lstStyle/>
          <a:p>
            <a:pPr algn="ctr">
              <a:defRPr>
                <a:latin typeface="+mj-lt"/>
                <a:ea typeface="+mj-ea"/>
                <a:cs typeface="+mj-cs"/>
                <a:sym typeface="Calibri"/>
              </a:defRPr>
            </a:pPr>
            <a:endParaRPr sz="1050"/>
          </a:p>
        </p:txBody>
      </p:sp>
      <p:sp>
        <p:nvSpPr>
          <p:cNvPr id="681" name="TextBox 4"/>
          <p:cNvSpPr txBox="1"/>
          <p:nvPr/>
        </p:nvSpPr>
        <p:spPr>
          <a:xfrm>
            <a:off x="1295091" y="4727193"/>
            <a:ext cx="6059441" cy="2308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lvl1pPr algn="just">
              <a:defRPr>
                <a:latin typeface="Times New Roman"/>
                <a:ea typeface="Times New Roman"/>
                <a:cs typeface="Times New Roman"/>
                <a:sym typeface="Times New Roman"/>
              </a:defRPr>
            </a:lvl1pPr>
          </a:lstStyle>
          <a:p>
            <a:r>
              <a:rPr sz="1050"/>
              <a:t>Hurley (2001) Perception And Action: Alternative Views Synthese 129: 3-40.</a:t>
            </a:r>
          </a:p>
        </p:txBody>
      </p:sp>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5" name="TextBox 2"/>
          <p:cNvSpPr txBox="1"/>
          <p:nvPr/>
        </p:nvSpPr>
        <p:spPr>
          <a:xfrm>
            <a:off x="1405700" y="320425"/>
            <a:ext cx="6808659" cy="38779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89" tIns="34289" rIns="34289" bIns="34289">
            <a:spAutoFit/>
          </a:bodyPr>
          <a:lstStyle/>
          <a:p>
            <a:pPr>
              <a:defRPr sz="3000" b="1">
                <a:latin typeface="Palatino"/>
                <a:ea typeface="Palatino"/>
                <a:cs typeface="Palatino"/>
                <a:sym typeface="Palatino"/>
              </a:defRPr>
            </a:pPr>
            <a:r>
              <a:rPr sz="2250" dirty="0"/>
              <a:t>INSIDE THE BUBBLE</a:t>
            </a:r>
          </a:p>
          <a:p>
            <a:pPr>
              <a:defRPr sz="3000">
                <a:latin typeface="Palatino"/>
                <a:ea typeface="Palatino"/>
                <a:cs typeface="Palatino"/>
                <a:sym typeface="Palatino"/>
              </a:defRPr>
            </a:pPr>
            <a:r>
              <a:rPr sz="2250" dirty="0"/>
              <a:t> </a:t>
            </a:r>
          </a:p>
          <a:p>
            <a:pPr>
              <a:defRPr sz="3000">
                <a:solidFill>
                  <a:srgbClr val="FF40FF"/>
                </a:solidFill>
                <a:latin typeface="Palatino"/>
                <a:ea typeface="Palatino"/>
                <a:cs typeface="Palatino"/>
                <a:sym typeface="Palatino"/>
              </a:defRPr>
            </a:pPr>
            <a:r>
              <a:rPr sz="2250" dirty="0"/>
              <a:t>	</a:t>
            </a:r>
            <a:r>
              <a:rPr sz="2250" b="1" dirty="0"/>
              <a:t>World Models</a:t>
            </a:r>
            <a:r>
              <a:rPr sz="2250" b="1" dirty="0">
                <a:solidFill>
                  <a:srgbClr val="FF2EC8"/>
                </a:solidFill>
              </a:rPr>
              <a:t> </a:t>
            </a:r>
            <a:r>
              <a:rPr sz="2250" dirty="0"/>
              <a:t>(can ‘throw away the world)</a:t>
            </a:r>
          </a:p>
          <a:p>
            <a:pPr>
              <a:defRPr sz="3000">
                <a:solidFill>
                  <a:srgbClr val="FF40FF"/>
                </a:solidFill>
                <a:latin typeface="Palatino"/>
                <a:ea typeface="Palatino"/>
                <a:cs typeface="Palatino"/>
                <a:sym typeface="Palatino"/>
              </a:defRPr>
            </a:pPr>
            <a:r>
              <a:rPr sz="2250" dirty="0"/>
              <a:t>	</a:t>
            </a:r>
            <a:r>
              <a:rPr sz="2250" b="1" dirty="0"/>
              <a:t>Representations</a:t>
            </a:r>
          </a:p>
          <a:p>
            <a:pPr>
              <a:defRPr sz="3000" b="1">
                <a:solidFill>
                  <a:srgbClr val="FF40FF"/>
                </a:solidFill>
                <a:latin typeface="Palatino"/>
                <a:ea typeface="Palatino"/>
                <a:cs typeface="Palatino"/>
                <a:sym typeface="Palatino"/>
              </a:defRPr>
            </a:pPr>
            <a:r>
              <a:rPr sz="2250" dirty="0"/>
              <a:t>	Inference, Computation</a:t>
            </a:r>
          </a:p>
          <a:p>
            <a:pPr>
              <a:defRPr sz="3000" b="1">
                <a:solidFill>
                  <a:srgbClr val="FF40FF"/>
                </a:solidFill>
                <a:latin typeface="Palatino"/>
                <a:ea typeface="Palatino"/>
                <a:cs typeface="Palatino"/>
                <a:sym typeface="Palatino"/>
              </a:defRPr>
            </a:pPr>
            <a:r>
              <a:rPr sz="2250" dirty="0"/>
              <a:t>	Reason, Thought</a:t>
            </a:r>
          </a:p>
          <a:p>
            <a:pPr>
              <a:defRPr sz="3000">
                <a:latin typeface="Palatino"/>
                <a:ea typeface="Palatino"/>
                <a:cs typeface="Palatino"/>
                <a:sym typeface="Palatino"/>
              </a:defRPr>
            </a:pPr>
            <a:r>
              <a:rPr sz="2250" dirty="0"/>
              <a:t> </a:t>
            </a:r>
          </a:p>
          <a:p>
            <a:pPr>
              <a:defRPr sz="3000">
                <a:latin typeface="Palatino"/>
                <a:ea typeface="Palatino"/>
                <a:cs typeface="Palatino"/>
                <a:sym typeface="Palatino"/>
              </a:defRPr>
            </a:pPr>
            <a:r>
              <a:rPr sz="2250" dirty="0"/>
              <a:t>SENSE- </a:t>
            </a:r>
            <a:r>
              <a:rPr sz="2250" b="1" dirty="0"/>
              <a:t>THINK</a:t>
            </a:r>
            <a:r>
              <a:rPr sz="2250" dirty="0"/>
              <a:t>- ACT</a:t>
            </a:r>
          </a:p>
          <a:p>
            <a:pPr>
              <a:defRPr sz="3000">
                <a:latin typeface="Palatino"/>
                <a:ea typeface="Palatino"/>
                <a:cs typeface="Palatino"/>
                <a:sym typeface="Palatino"/>
              </a:defRPr>
            </a:pPr>
            <a:r>
              <a:rPr sz="2250" dirty="0"/>
              <a:t> </a:t>
            </a:r>
          </a:p>
          <a:p>
            <a:pPr>
              <a:defRPr sz="3000">
                <a:latin typeface="Palatino"/>
                <a:ea typeface="Palatino"/>
                <a:cs typeface="Palatino"/>
                <a:sym typeface="Palatino"/>
              </a:defRPr>
            </a:pPr>
            <a:r>
              <a:rPr sz="2250" dirty="0"/>
              <a:t>Traditionally, the sciences of mind tended to look mostly </a:t>
            </a:r>
            <a:r>
              <a:rPr sz="2250" b="1" dirty="0">
                <a:solidFill>
                  <a:srgbClr val="FF40FF"/>
                </a:solidFill>
              </a:rPr>
              <a:t>inside the ‘think’ bubble…. </a:t>
            </a:r>
          </a:p>
        </p:txBody>
      </p:sp>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 name="TextBox 1"/>
          <p:cNvSpPr txBox="1"/>
          <p:nvPr/>
        </p:nvSpPr>
        <p:spPr>
          <a:xfrm>
            <a:off x="1586119" y="742637"/>
            <a:ext cx="5971763" cy="15696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2600">
                <a:latin typeface="Palatino"/>
                <a:ea typeface="Palatino"/>
                <a:cs typeface="Palatino"/>
                <a:sym typeface="Palatino"/>
              </a:defRPr>
            </a:pPr>
            <a:r>
              <a:rPr sz="1950"/>
              <a:t>In the late 1980’s, Rodney Brooks’ mobile robots (‘mobots’), such as Herbert,  replaced the </a:t>
            </a:r>
            <a:r>
              <a:rPr sz="1950" b="1">
                <a:solidFill>
                  <a:srgbClr val="FF2EC8"/>
                </a:solidFill>
              </a:rPr>
              <a:t>single big bubble of reason </a:t>
            </a:r>
            <a:r>
              <a:rPr sz="1950"/>
              <a:t>with lots of </a:t>
            </a:r>
            <a:r>
              <a:rPr sz="1950" b="1">
                <a:solidFill>
                  <a:srgbClr val="FF2EC8"/>
                </a:solidFill>
              </a:rPr>
              <a:t>small bubbles</a:t>
            </a:r>
            <a:r>
              <a:rPr sz="1950"/>
              <a:t> – lots of </a:t>
            </a:r>
            <a:r>
              <a:rPr sz="1950" b="1">
                <a:solidFill>
                  <a:srgbClr val="FF2EC8"/>
                </a:solidFill>
              </a:rPr>
              <a:t>semi-independent routines running directly from sensory intake to motor action</a:t>
            </a:r>
            <a:r>
              <a:rPr sz="1950"/>
              <a:t>.</a:t>
            </a:r>
          </a:p>
        </p:txBody>
      </p:sp>
      <p:pic>
        <p:nvPicPr>
          <p:cNvPr id="688" name="Picture 2" descr="Picture 2"/>
          <p:cNvPicPr>
            <a:picLocks noChangeAspect="1"/>
          </p:cNvPicPr>
          <p:nvPr/>
        </p:nvPicPr>
        <p:blipFill>
          <a:blip r:embed="rId2"/>
          <a:stretch>
            <a:fillRect/>
          </a:stretch>
        </p:blipFill>
        <p:spPr>
          <a:xfrm>
            <a:off x="5071426" y="2668553"/>
            <a:ext cx="2420393" cy="1732310"/>
          </a:xfrm>
          <a:prstGeom prst="rect">
            <a:avLst/>
          </a:prstGeom>
          <a:ln w="12700">
            <a:miter lim="400000"/>
          </a:ln>
        </p:spPr>
      </p:pic>
      <p:pic>
        <p:nvPicPr>
          <p:cNvPr id="689" name="Picture 4" descr="Picture 4"/>
          <p:cNvPicPr>
            <a:picLocks noChangeAspect="1"/>
          </p:cNvPicPr>
          <p:nvPr/>
        </p:nvPicPr>
        <p:blipFill>
          <a:blip r:embed="rId3"/>
          <a:stretch>
            <a:fillRect/>
          </a:stretch>
        </p:blipFill>
        <p:spPr>
          <a:xfrm>
            <a:off x="1652183" y="2668553"/>
            <a:ext cx="3010039" cy="1732310"/>
          </a:xfrm>
          <a:prstGeom prst="rect">
            <a:avLst/>
          </a:prstGeom>
          <a:ln w="12700">
            <a:miter lim="400000"/>
          </a:ln>
        </p:spPr>
      </p:pic>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 name="TextBox 2"/>
          <p:cNvSpPr txBox="1"/>
          <p:nvPr/>
        </p:nvSpPr>
        <p:spPr>
          <a:xfrm>
            <a:off x="1570631" y="92336"/>
            <a:ext cx="6002739" cy="6463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a:latin typeface="+mj-lt"/>
                <a:ea typeface="+mj-ea"/>
                <a:cs typeface="+mj-cs"/>
                <a:sym typeface="Calibri"/>
              </a:defRPr>
            </a:pPr>
            <a:endParaRPr sz="1050"/>
          </a:p>
          <a:p>
            <a:pPr algn="ctr">
              <a:defRPr sz="3600">
                <a:latin typeface="Palatino"/>
                <a:ea typeface="Palatino"/>
                <a:cs typeface="Palatino"/>
                <a:sym typeface="Palatino"/>
              </a:defRPr>
            </a:pPr>
            <a:r>
              <a:rPr sz="2700"/>
              <a:t>Heres Herbert in </a:t>
            </a:r>
            <a:r>
              <a:rPr sz="2700">
                <a:solidFill>
                  <a:srgbClr val="FF40FF"/>
                </a:solidFill>
              </a:rPr>
              <a:t>action</a:t>
            </a:r>
            <a:r>
              <a:rPr sz="2700"/>
              <a:t>:</a:t>
            </a:r>
          </a:p>
        </p:txBody>
      </p:sp>
      <p:pic>
        <p:nvPicPr>
          <p:cNvPr id="692" name="Soda Can Collecting Robot.mp4" descr="Soda Can Collecting Robot.mp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2164854" y="1115653"/>
            <a:ext cx="4814294" cy="3583368"/>
          </a:xfrm>
          <a:prstGeom prst="rect">
            <a:avLst/>
          </a:prstGeom>
          <a:ln w="12700">
            <a:miter lim="400000"/>
          </a:ln>
        </p:spPr>
      </p:pic>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0085006" fill="hold"/>
                                        <p:tgtEl>
                                          <p:spTgt spid="69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692"/>
                </p:tgtEl>
              </p:cMediaNode>
            </p:video>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TextBox 1"/>
          <p:cNvSpPr txBox="1"/>
          <p:nvPr/>
        </p:nvSpPr>
        <p:spPr>
          <a:xfrm>
            <a:off x="1549730" y="168536"/>
            <a:ext cx="6044540" cy="2008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2800" b="1">
                <a:solidFill>
                  <a:srgbClr val="FF2EC8"/>
                </a:solidFill>
                <a:latin typeface="Palatino"/>
                <a:ea typeface="Palatino"/>
                <a:cs typeface="Palatino"/>
                <a:sym typeface="Palatino"/>
              </a:defRPr>
            </a:pPr>
            <a:r>
              <a:rPr sz="2100">
                <a:solidFill>
                  <a:srgbClr val="FF40FF"/>
                </a:solidFill>
              </a:rPr>
              <a:t>Herbert Task:</a:t>
            </a:r>
            <a:r>
              <a:rPr sz="2100"/>
              <a:t> collect soft drink cans left around a crowded laboratory.</a:t>
            </a:r>
          </a:p>
          <a:p>
            <a:pPr>
              <a:defRPr sz="2800">
                <a:latin typeface="Palatino"/>
                <a:ea typeface="Palatino"/>
                <a:cs typeface="Palatino"/>
                <a:sym typeface="Palatino"/>
              </a:defRPr>
            </a:pPr>
            <a:endParaRPr sz="2100"/>
          </a:p>
          <a:p>
            <a:pPr>
              <a:defRPr sz="2800">
                <a:latin typeface="Palatino"/>
                <a:ea typeface="Palatino"/>
                <a:cs typeface="Palatino"/>
                <a:sym typeface="Palatino"/>
              </a:defRPr>
            </a:pPr>
            <a:r>
              <a:rPr sz="2100"/>
              <a:t>Herbert = a collection of </a:t>
            </a:r>
            <a:r>
              <a:rPr sz="2100" b="1">
                <a:solidFill>
                  <a:srgbClr val="FF40FF"/>
                </a:solidFill>
              </a:rPr>
              <a:t>coarse sensors</a:t>
            </a:r>
            <a:r>
              <a:rPr sz="2100" b="1">
                <a:solidFill>
                  <a:srgbClr val="FF2EC8"/>
                </a:solidFill>
              </a:rPr>
              <a:t> </a:t>
            </a:r>
            <a:r>
              <a:rPr sz="2100"/>
              <a:t>and simple, relatively independent, </a:t>
            </a:r>
            <a:r>
              <a:rPr sz="2100" b="1">
                <a:solidFill>
                  <a:srgbClr val="FF40FF"/>
                </a:solidFill>
              </a:rPr>
              <a:t>behavioural routines</a:t>
            </a:r>
            <a:r>
              <a:rPr sz="2100">
                <a:solidFill>
                  <a:srgbClr val="FF40FF"/>
                </a:solidFill>
              </a:rPr>
              <a:t>.</a:t>
            </a:r>
          </a:p>
        </p:txBody>
      </p:sp>
      <p:pic>
        <p:nvPicPr>
          <p:cNvPr id="695" name="Picture 2" descr="Picture 2"/>
          <p:cNvPicPr>
            <a:picLocks noChangeAspect="1"/>
          </p:cNvPicPr>
          <p:nvPr/>
        </p:nvPicPr>
        <p:blipFill>
          <a:blip r:embed="rId3"/>
          <a:stretch>
            <a:fillRect/>
          </a:stretch>
        </p:blipFill>
        <p:spPr>
          <a:xfrm>
            <a:off x="2579428" y="2072460"/>
            <a:ext cx="5648504" cy="3283582"/>
          </a:xfrm>
          <a:prstGeom prst="rect">
            <a:avLst/>
          </a:prstGeom>
          <a:ln w="12700">
            <a:miter lim="400000"/>
          </a:ln>
        </p:spPr>
      </p:pic>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 name="Herbert’s Routines:"/>
          <p:cNvSpPr txBox="1"/>
          <p:nvPr/>
        </p:nvSpPr>
        <p:spPr>
          <a:xfrm>
            <a:off x="1424086" y="184786"/>
            <a:ext cx="6295829" cy="5309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2000" b="1">
                <a:solidFill>
                  <a:srgbClr val="FF40FF"/>
                </a:solidFill>
                <a:latin typeface="Palatino"/>
                <a:ea typeface="Palatino"/>
                <a:cs typeface="Palatino"/>
                <a:sym typeface="Palatino"/>
              </a:defRPr>
            </a:pPr>
            <a:r>
              <a:rPr sz="1500"/>
              <a:t>Herbert’s Routines:</a:t>
            </a:r>
          </a:p>
          <a:p>
            <a:pPr>
              <a:defRPr sz="2000">
                <a:latin typeface="Palatino"/>
                <a:ea typeface="Palatino"/>
                <a:cs typeface="Palatino"/>
                <a:sym typeface="Palatino"/>
              </a:defRPr>
            </a:pPr>
            <a:endParaRPr sz="1500"/>
          </a:p>
        </p:txBody>
      </p:sp>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 name="Herbert’s Routines:…"/>
          <p:cNvSpPr txBox="1"/>
          <p:nvPr/>
        </p:nvSpPr>
        <p:spPr>
          <a:xfrm>
            <a:off x="1424086" y="184787"/>
            <a:ext cx="6295829" cy="9925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2000" b="1">
                <a:solidFill>
                  <a:srgbClr val="FF40FF"/>
                </a:solidFill>
                <a:latin typeface="Palatino"/>
                <a:ea typeface="Palatino"/>
                <a:cs typeface="Palatino"/>
                <a:sym typeface="Palatino"/>
              </a:defRPr>
            </a:pPr>
            <a:r>
              <a:rPr sz="1500"/>
              <a:t>Herbert’s Routines:</a:t>
            </a:r>
          </a:p>
          <a:p>
            <a:pPr>
              <a:defRPr sz="2000">
                <a:latin typeface="Palatino"/>
                <a:ea typeface="Palatino"/>
                <a:cs typeface="Palatino"/>
                <a:sym typeface="Palatino"/>
              </a:defRPr>
            </a:pPr>
            <a:endParaRPr sz="1500"/>
          </a:p>
          <a:p>
            <a:pPr marL="150395" indent="-150395">
              <a:buSzPct val="100000"/>
              <a:buChar char="•"/>
              <a:defRPr sz="2000">
                <a:latin typeface="Palatino"/>
                <a:ea typeface="Palatino"/>
                <a:cs typeface="Palatino"/>
                <a:sym typeface="Palatino"/>
              </a:defRPr>
            </a:pPr>
            <a:r>
              <a:rPr sz="1500"/>
              <a:t>Basic obstacle avoidance via a ring of </a:t>
            </a:r>
            <a:r>
              <a:rPr sz="1500" b="1">
                <a:solidFill>
                  <a:srgbClr val="FF40FF"/>
                </a:solidFill>
              </a:rPr>
              <a:t>ultrasonic sound sensors </a:t>
            </a:r>
            <a:endParaRPr sz="1500" b="1">
              <a:solidFill>
                <a:srgbClr val="FF2EC8"/>
              </a:solidFill>
            </a:endParaRPr>
          </a:p>
          <a:p>
            <a:pPr marL="150395" indent="-150395">
              <a:buSzPct val="100000"/>
              <a:buChar char="•"/>
              <a:defRPr sz="2000">
                <a:latin typeface="Palatino"/>
                <a:ea typeface="Palatino"/>
                <a:cs typeface="Palatino"/>
                <a:sym typeface="Palatino"/>
              </a:defRPr>
            </a:pPr>
            <a:endParaRPr sz="1500" b="1">
              <a:solidFill>
                <a:srgbClr val="FF2EC8"/>
              </a:solidFill>
            </a:endParaRPr>
          </a:p>
        </p:txBody>
      </p:sp>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 name="Herbert’s Routines:…"/>
          <p:cNvSpPr txBox="1"/>
          <p:nvPr/>
        </p:nvSpPr>
        <p:spPr>
          <a:xfrm>
            <a:off x="1424086" y="184787"/>
            <a:ext cx="6295829" cy="14542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2000" b="1">
                <a:solidFill>
                  <a:srgbClr val="FF40FF"/>
                </a:solidFill>
                <a:latin typeface="Palatino"/>
                <a:ea typeface="Palatino"/>
                <a:cs typeface="Palatino"/>
                <a:sym typeface="Palatino"/>
              </a:defRPr>
            </a:pPr>
            <a:r>
              <a:rPr sz="1500"/>
              <a:t>Herbert’s Routines:</a:t>
            </a:r>
          </a:p>
          <a:p>
            <a:pPr>
              <a:defRPr sz="2000">
                <a:latin typeface="Palatino"/>
                <a:ea typeface="Palatino"/>
                <a:cs typeface="Palatino"/>
                <a:sym typeface="Palatino"/>
              </a:defRPr>
            </a:pPr>
            <a:endParaRPr sz="1500"/>
          </a:p>
          <a:p>
            <a:pPr marL="150395" indent="-150395">
              <a:buSzPct val="100000"/>
              <a:buChar char="•"/>
              <a:defRPr sz="2000">
                <a:latin typeface="Palatino"/>
                <a:ea typeface="Palatino"/>
                <a:cs typeface="Palatino"/>
                <a:sym typeface="Palatino"/>
              </a:defRPr>
            </a:pPr>
            <a:r>
              <a:rPr sz="1500"/>
              <a:t>Basic obstacle avoidance via a ring of </a:t>
            </a:r>
            <a:r>
              <a:rPr sz="1500" b="1">
                <a:solidFill>
                  <a:srgbClr val="FF40FF"/>
                </a:solidFill>
              </a:rPr>
              <a:t>ultrasonic sound sensors </a:t>
            </a:r>
            <a:endParaRPr sz="1500" b="1">
              <a:solidFill>
                <a:srgbClr val="FF2EC8"/>
              </a:solidFill>
            </a:endParaRPr>
          </a:p>
          <a:p>
            <a:pPr marL="150395" indent="-150395">
              <a:buSzPct val="100000"/>
              <a:buChar char="•"/>
              <a:defRPr sz="2000">
                <a:latin typeface="Palatino"/>
                <a:ea typeface="Palatino"/>
                <a:cs typeface="Palatino"/>
                <a:sym typeface="Palatino"/>
              </a:defRPr>
            </a:pPr>
            <a:endParaRPr sz="1500" b="1">
              <a:solidFill>
                <a:srgbClr val="FF2EC8"/>
              </a:solidFill>
            </a:endParaRPr>
          </a:p>
          <a:p>
            <a:pPr marL="150395" indent="-150395">
              <a:buSzPct val="100000"/>
              <a:buChar char="•"/>
              <a:defRPr sz="2000">
                <a:latin typeface="Palatino"/>
                <a:ea typeface="Palatino"/>
                <a:cs typeface="Palatino"/>
                <a:sym typeface="Palatino"/>
              </a:defRPr>
            </a:pPr>
            <a:r>
              <a:rPr sz="1500"/>
              <a:t>General locomotion (randomly directed) - </a:t>
            </a:r>
            <a:r>
              <a:rPr sz="1500" b="1">
                <a:solidFill>
                  <a:srgbClr val="FF40FF"/>
                </a:solidFill>
              </a:rPr>
              <a:t>interrupted</a:t>
            </a:r>
            <a:r>
              <a:rPr sz="1500"/>
              <a:t> if Herbert’s simple visual system detected a roughly table-like outline. </a:t>
            </a:r>
          </a:p>
        </p:txBody>
      </p:sp>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5" name="Herbert’s Routines:…"/>
          <p:cNvSpPr txBox="1"/>
          <p:nvPr/>
        </p:nvSpPr>
        <p:spPr>
          <a:xfrm>
            <a:off x="1424086" y="184787"/>
            <a:ext cx="6295829" cy="214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2000" b="1">
                <a:solidFill>
                  <a:srgbClr val="FF40FF"/>
                </a:solidFill>
                <a:latin typeface="Palatino"/>
                <a:ea typeface="Palatino"/>
                <a:cs typeface="Palatino"/>
                <a:sym typeface="Palatino"/>
              </a:defRPr>
            </a:pPr>
            <a:r>
              <a:rPr sz="1500"/>
              <a:t>Herbert’s Routines:</a:t>
            </a:r>
          </a:p>
          <a:p>
            <a:pPr>
              <a:defRPr sz="2000">
                <a:latin typeface="Palatino"/>
                <a:ea typeface="Palatino"/>
                <a:cs typeface="Palatino"/>
                <a:sym typeface="Palatino"/>
              </a:defRPr>
            </a:pPr>
            <a:endParaRPr sz="1500"/>
          </a:p>
          <a:p>
            <a:pPr marL="150395" indent="-150395">
              <a:buSzPct val="100000"/>
              <a:buChar char="•"/>
              <a:defRPr sz="2000">
                <a:latin typeface="Palatino"/>
                <a:ea typeface="Palatino"/>
                <a:cs typeface="Palatino"/>
                <a:sym typeface="Palatino"/>
              </a:defRPr>
            </a:pPr>
            <a:r>
              <a:rPr sz="1500"/>
              <a:t>Basic obstacle avoidance via a ring of </a:t>
            </a:r>
            <a:r>
              <a:rPr sz="1500" b="1">
                <a:solidFill>
                  <a:srgbClr val="FF40FF"/>
                </a:solidFill>
              </a:rPr>
              <a:t>ultrasonic sound sensors </a:t>
            </a:r>
            <a:endParaRPr sz="1500" b="1">
              <a:solidFill>
                <a:srgbClr val="FF2EC8"/>
              </a:solidFill>
            </a:endParaRPr>
          </a:p>
          <a:p>
            <a:pPr marL="150395" indent="-150395">
              <a:buSzPct val="100000"/>
              <a:buChar char="•"/>
              <a:defRPr sz="2000">
                <a:latin typeface="Palatino"/>
                <a:ea typeface="Palatino"/>
                <a:cs typeface="Palatino"/>
                <a:sym typeface="Palatino"/>
              </a:defRPr>
            </a:pPr>
            <a:endParaRPr sz="1500" b="1">
              <a:solidFill>
                <a:srgbClr val="FF2EC8"/>
              </a:solidFill>
            </a:endParaRPr>
          </a:p>
          <a:p>
            <a:pPr marL="150395" indent="-150395">
              <a:buSzPct val="100000"/>
              <a:buChar char="•"/>
              <a:defRPr sz="2000">
                <a:latin typeface="Palatino"/>
                <a:ea typeface="Palatino"/>
                <a:cs typeface="Palatino"/>
                <a:sym typeface="Palatino"/>
              </a:defRPr>
            </a:pPr>
            <a:r>
              <a:rPr sz="1500"/>
              <a:t>General locomotion (randomly directed) - </a:t>
            </a:r>
            <a:r>
              <a:rPr sz="1500" b="1">
                <a:solidFill>
                  <a:srgbClr val="FF40FF"/>
                </a:solidFill>
              </a:rPr>
              <a:t>interrupted</a:t>
            </a:r>
            <a:r>
              <a:rPr sz="1500"/>
              <a:t> if Herbert’s simple visual system detected a roughly table-like outline. </a:t>
            </a:r>
          </a:p>
          <a:p>
            <a:pPr marL="150395" indent="-150395">
              <a:buSzPct val="100000"/>
              <a:buChar char="•"/>
              <a:defRPr sz="2000">
                <a:latin typeface="Palatino"/>
                <a:ea typeface="Palatino"/>
                <a:cs typeface="Palatino"/>
                <a:sym typeface="Palatino"/>
              </a:defRPr>
            </a:pPr>
            <a:endParaRPr sz="1500"/>
          </a:p>
          <a:p>
            <a:pPr marL="150395" indent="-150395">
              <a:buSzPct val="100000"/>
              <a:buChar char="•"/>
              <a:defRPr sz="2000">
                <a:latin typeface="Palatino"/>
                <a:ea typeface="Palatino"/>
                <a:cs typeface="Palatino"/>
                <a:sym typeface="Palatino"/>
              </a:defRPr>
            </a:pPr>
            <a:r>
              <a:rPr sz="1500"/>
              <a:t>At this point a </a:t>
            </a:r>
            <a:r>
              <a:rPr sz="1500" b="1">
                <a:solidFill>
                  <a:srgbClr val="FF40FF"/>
                </a:solidFill>
              </a:rPr>
              <a:t>new routine kicks in and the table surface is swept using a laser</a:t>
            </a:r>
            <a:r>
              <a:rPr sz="1500">
                <a:solidFill>
                  <a:srgbClr val="FF40FF"/>
                </a:solidFill>
              </a:rPr>
              <a:t>. </a:t>
            </a:r>
          </a:p>
        </p:txBody>
      </p:sp>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 name="Herbert’s Routines:…"/>
          <p:cNvSpPr txBox="1"/>
          <p:nvPr/>
        </p:nvSpPr>
        <p:spPr>
          <a:xfrm>
            <a:off x="1424086" y="184786"/>
            <a:ext cx="6295829" cy="28392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2000" b="1">
                <a:solidFill>
                  <a:srgbClr val="FF40FF"/>
                </a:solidFill>
                <a:latin typeface="Palatino"/>
                <a:ea typeface="Palatino"/>
                <a:cs typeface="Palatino"/>
                <a:sym typeface="Palatino"/>
              </a:defRPr>
            </a:pPr>
            <a:r>
              <a:rPr sz="1500"/>
              <a:t>Herbert’s Routines:</a:t>
            </a:r>
          </a:p>
          <a:p>
            <a:pPr>
              <a:defRPr sz="2000">
                <a:latin typeface="Palatino"/>
                <a:ea typeface="Palatino"/>
                <a:cs typeface="Palatino"/>
                <a:sym typeface="Palatino"/>
              </a:defRPr>
            </a:pPr>
            <a:endParaRPr sz="1500"/>
          </a:p>
          <a:p>
            <a:pPr marL="150395" indent="-150395">
              <a:buSzPct val="100000"/>
              <a:buChar char="•"/>
              <a:defRPr sz="2000">
                <a:latin typeface="Palatino"/>
                <a:ea typeface="Palatino"/>
                <a:cs typeface="Palatino"/>
                <a:sym typeface="Palatino"/>
              </a:defRPr>
            </a:pPr>
            <a:r>
              <a:rPr sz="1500"/>
              <a:t>Basic obstacle avoidance via a ring of </a:t>
            </a:r>
            <a:r>
              <a:rPr sz="1500" b="1">
                <a:solidFill>
                  <a:srgbClr val="FF40FF"/>
                </a:solidFill>
              </a:rPr>
              <a:t>ultrasonic sound sensors </a:t>
            </a:r>
            <a:endParaRPr sz="1500" b="1">
              <a:solidFill>
                <a:srgbClr val="FF2EC8"/>
              </a:solidFill>
            </a:endParaRPr>
          </a:p>
          <a:p>
            <a:pPr marL="150395" indent="-150395">
              <a:buSzPct val="100000"/>
              <a:buChar char="•"/>
              <a:defRPr sz="2000">
                <a:latin typeface="Palatino"/>
                <a:ea typeface="Palatino"/>
                <a:cs typeface="Palatino"/>
                <a:sym typeface="Palatino"/>
              </a:defRPr>
            </a:pPr>
            <a:endParaRPr sz="1500" b="1">
              <a:solidFill>
                <a:srgbClr val="FF2EC8"/>
              </a:solidFill>
            </a:endParaRPr>
          </a:p>
          <a:p>
            <a:pPr marL="150395" indent="-150395">
              <a:buSzPct val="100000"/>
              <a:buChar char="•"/>
              <a:defRPr sz="2000">
                <a:latin typeface="Palatino"/>
                <a:ea typeface="Palatino"/>
                <a:cs typeface="Palatino"/>
                <a:sym typeface="Palatino"/>
              </a:defRPr>
            </a:pPr>
            <a:r>
              <a:rPr sz="1500"/>
              <a:t>General locomotion (randomly directed) - </a:t>
            </a:r>
            <a:r>
              <a:rPr sz="1500" b="1">
                <a:solidFill>
                  <a:srgbClr val="FF40FF"/>
                </a:solidFill>
              </a:rPr>
              <a:t>interrupted</a:t>
            </a:r>
            <a:r>
              <a:rPr sz="1500"/>
              <a:t> if Herbert’s simple visual system detected a roughly table-like outline. </a:t>
            </a:r>
          </a:p>
          <a:p>
            <a:pPr marL="150395" indent="-150395">
              <a:buSzPct val="100000"/>
              <a:buChar char="•"/>
              <a:defRPr sz="2000">
                <a:latin typeface="Palatino"/>
                <a:ea typeface="Palatino"/>
                <a:cs typeface="Palatino"/>
                <a:sym typeface="Palatino"/>
              </a:defRPr>
            </a:pPr>
            <a:endParaRPr sz="1500"/>
          </a:p>
          <a:p>
            <a:pPr marL="150395" indent="-150395">
              <a:buSzPct val="100000"/>
              <a:buChar char="•"/>
              <a:defRPr sz="2000">
                <a:latin typeface="Palatino"/>
                <a:ea typeface="Palatino"/>
                <a:cs typeface="Palatino"/>
                <a:sym typeface="Palatino"/>
              </a:defRPr>
            </a:pPr>
            <a:r>
              <a:rPr sz="1500"/>
              <a:t>At this point a </a:t>
            </a:r>
            <a:r>
              <a:rPr sz="1500" b="1">
                <a:solidFill>
                  <a:srgbClr val="FF40FF"/>
                </a:solidFill>
              </a:rPr>
              <a:t>new routine kicks in and the table surface is swept using a laser</a:t>
            </a:r>
            <a:r>
              <a:rPr sz="1500">
                <a:solidFill>
                  <a:srgbClr val="FF40FF"/>
                </a:solidFill>
              </a:rPr>
              <a:t>. </a:t>
            </a:r>
          </a:p>
          <a:p>
            <a:pPr marL="150395" indent="-150395">
              <a:buSzPct val="100000"/>
              <a:buChar char="•"/>
              <a:defRPr sz="2000">
                <a:latin typeface="Palatino"/>
                <a:ea typeface="Palatino"/>
                <a:cs typeface="Palatino"/>
                <a:sym typeface="Palatino"/>
              </a:defRPr>
            </a:pPr>
            <a:endParaRPr sz="1500">
              <a:solidFill>
                <a:srgbClr val="FF40FF"/>
              </a:solidFill>
            </a:endParaRPr>
          </a:p>
          <a:p>
            <a:pPr marL="150395" indent="-150395">
              <a:buSzPct val="100000"/>
              <a:buChar char="•"/>
              <a:defRPr sz="2000">
                <a:latin typeface="Palatino"/>
                <a:ea typeface="Palatino"/>
                <a:cs typeface="Palatino"/>
                <a:sym typeface="Palatino"/>
              </a:defRPr>
            </a:pPr>
            <a:r>
              <a:rPr sz="1500"/>
              <a:t>If the outline of a can is detected, the </a:t>
            </a:r>
            <a:r>
              <a:rPr sz="1500" b="1">
                <a:solidFill>
                  <a:srgbClr val="FF40FF"/>
                </a:solidFill>
              </a:rPr>
              <a:t>whole robot rotates until the can is centered</a:t>
            </a:r>
            <a:r>
              <a:rPr sz="1500" b="1">
                <a:solidFill>
                  <a:srgbClr val="FF2EC8"/>
                </a:solidFill>
              </a:rPr>
              <a:t> </a:t>
            </a:r>
            <a:r>
              <a:rPr sz="1500"/>
              <a:t>in its field of vision. </a:t>
            </a:r>
          </a:p>
        </p:txBody>
      </p:sp>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9" name="Herbert’s Routines:…"/>
          <p:cNvSpPr txBox="1"/>
          <p:nvPr/>
        </p:nvSpPr>
        <p:spPr>
          <a:xfrm>
            <a:off x="1424086" y="184787"/>
            <a:ext cx="6295829" cy="37625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2000" b="1">
                <a:solidFill>
                  <a:srgbClr val="FF40FF"/>
                </a:solidFill>
                <a:latin typeface="Palatino"/>
                <a:ea typeface="Palatino"/>
                <a:cs typeface="Palatino"/>
                <a:sym typeface="Palatino"/>
              </a:defRPr>
            </a:pPr>
            <a:r>
              <a:rPr sz="1500"/>
              <a:t>Herbert’s Routines:</a:t>
            </a:r>
          </a:p>
          <a:p>
            <a:pPr>
              <a:defRPr sz="2000">
                <a:latin typeface="Palatino"/>
                <a:ea typeface="Palatino"/>
                <a:cs typeface="Palatino"/>
                <a:sym typeface="Palatino"/>
              </a:defRPr>
            </a:pPr>
            <a:endParaRPr sz="1500"/>
          </a:p>
          <a:p>
            <a:pPr marL="150395" indent="-150395">
              <a:buSzPct val="100000"/>
              <a:buChar char="•"/>
              <a:defRPr sz="2000">
                <a:latin typeface="Palatino"/>
                <a:ea typeface="Palatino"/>
                <a:cs typeface="Palatino"/>
                <a:sym typeface="Palatino"/>
              </a:defRPr>
            </a:pPr>
            <a:r>
              <a:rPr sz="1500"/>
              <a:t>Basic obstacle avoidance via a ring of </a:t>
            </a:r>
            <a:r>
              <a:rPr sz="1500" b="1">
                <a:solidFill>
                  <a:srgbClr val="FF40FF"/>
                </a:solidFill>
              </a:rPr>
              <a:t>ultrasonic sound sensors </a:t>
            </a:r>
            <a:endParaRPr sz="1500" b="1">
              <a:solidFill>
                <a:srgbClr val="FF2EC8"/>
              </a:solidFill>
            </a:endParaRPr>
          </a:p>
          <a:p>
            <a:pPr marL="150395" indent="-150395">
              <a:buSzPct val="100000"/>
              <a:buChar char="•"/>
              <a:defRPr sz="2000">
                <a:latin typeface="Palatino"/>
                <a:ea typeface="Palatino"/>
                <a:cs typeface="Palatino"/>
                <a:sym typeface="Palatino"/>
              </a:defRPr>
            </a:pPr>
            <a:endParaRPr sz="1500" b="1">
              <a:solidFill>
                <a:srgbClr val="FF2EC8"/>
              </a:solidFill>
            </a:endParaRPr>
          </a:p>
          <a:p>
            <a:pPr marL="150395" indent="-150395">
              <a:buSzPct val="100000"/>
              <a:buChar char="•"/>
              <a:defRPr sz="2000">
                <a:latin typeface="Palatino"/>
                <a:ea typeface="Palatino"/>
                <a:cs typeface="Palatino"/>
                <a:sym typeface="Palatino"/>
              </a:defRPr>
            </a:pPr>
            <a:r>
              <a:rPr sz="1500"/>
              <a:t>General locomotion (randomly directed) - </a:t>
            </a:r>
            <a:r>
              <a:rPr sz="1500" b="1">
                <a:solidFill>
                  <a:srgbClr val="FF40FF"/>
                </a:solidFill>
              </a:rPr>
              <a:t>interrupted</a:t>
            </a:r>
            <a:r>
              <a:rPr sz="1500"/>
              <a:t> if Herbert’s simple visual system detected a roughly table-like outline. </a:t>
            </a:r>
          </a:p>
          <a:p>
            <a:pPr marL="150395" indent="-150395">
              <a:buSzPct val="100000"/>
              <a:buChar char="•"/>
              <a:defRPr sz="2000">
                <a:latin typeface="Palatino"/>
                <a:ea typeface="Palatino"/>
                <a:cs typeface="Palatino"/>
                <a:sym typeface="Palatino"/>
              </a:defRPr>
            </a:pPr>
            <a:endParaRPr sz="1500"/>
          </a:p>
          <a:p>
            <a:pPr marL="150395" indent="-150395">
              <a:buSzPct val="100000"/>
              <a:buChar char="•"/>
              <a:defRPr sz="2000">
                <a:latin typeface="Palatino"/>
                <a:ea typeface="Palatino"/>
                <a:cs typeface="Palatino"/>
                <a:sym typeface="Palatino"/>
              </a:defRPr>
            </a:pPr>
            <a:r>
              <a:rPr sz="1500"/>
              <a:t>At this point a </a:t>
            </a:r>
            <a:r>
              <a:rPr sz="1500" b="1">
                <a:solidFill>
                  <a:srgbClr val="FF40FF"/>
                </a:solidFill>
              </a:rPr>
              <a:t>new routine kicks in and the table surface is swept using a laser</a:t>
            </a:r>
            <a:r>
              <a:rPr sz="1500">
                <a:solidFill>
                  <a:srgbClr val="FF40FF"/>
                </a:solidFill>
              </a:rPr>
              <a:t>. </a:t>
            </a:r>
          </a:p>
          <a:p>
            <a:pPr marL="150395" indent="-150395">
              <a:buSzPct val="100000"/>
              <a:buChar char="•"/>
              <a:defRPr sz="2000">
                <a:latin typeface="Palatino"/>
                <a:ea typeface="Palatino"/>
                <a:cs typeface="Palatino"/>
                <a:sym typeface="Palatino"/>
              </a:defRPr>
            </a:pPr>
            <a:endParaRPr sz="1500">
              <a:solidFill>
                <a:srgbClr val="FF40FF"/>
              </a:solidFill>
            </a:endParaRPr>
          </a:p>
          <a:p>
            <a:pPr marL="150395" indent="-150395">
              <a:buSzPct val="100000"/>
              <a:buChar char="•"/>
              <a:defRPr sz="2000">
                <a:latin typeface="Palatino"/>
                <a:ea typeface="Palatino"/>
                <a:cs typeface="Palatino"/>
                <a:sym typeface="Palatino"/>
              </a:defRPr>
            </a:pPr>
            <a:r>
              <a:rPr sz="1500"/>
              <a:t>If the outline of a can is detected, the </a:t>
            </a:r>
            <a:r>
              <a:rPr sz="1500" b="1">
                <a:solidFill>
                  <a:srgbClr val="FF40FF"/>
                </a:solidFill>
              </a:rPr>
              <a:t>whole robot rotates until the can is centered</a:t>
            </a:r>
            <a:r>
              <a:rPr sz="1500" b="1">
                <a:solidFill>
                  <a:srgbClr val="FF2EC8"/>
                </a:solidFill>
              </a:rPr>
              <a:t> </a:t>
            </a:r>
            <a:r>
              <a:rPr sz="1500"/>
              <a:t>in its field of vision. </a:t>
            </a:r>
          </a:p>
          <a:p>
            <a:pPr marL="150395" indent="-150395">
              <a:buSzPct val="100000"/>
              <a:buChar char="•"/>
              <a:defRPr sz="2000">
                <a:latin typeface="Palatino"/>
                <a:ea typeface="Palatino"/>
                <a:cs typeface="Palatino"/>
                <a:sym typeface="Palatino"/>
              </a:defRPr>
            </a:pPr>
            <a:endParaRPr sz="1500"/>
          </a:p>
          <a:p>
            <a:pPr marL="150395" indent="-150395">
              <a:buSzPct val="100000"/>
              <a:buChar char="•"/>
              <a:defRPr sz="2000">
                <a:latin typeface="Palatino"/>
                <a:ea typeface="Palatino"/>
                <a:cs typeface="Palatino"/>
                <a:sym typeface="Palatino"/>
              </a:defRPr>
            </a:pPr>
            <a:r>
              <a:rPr sz="1500"/>
              <a:t>This physical action simplifies the </a:t>
            </a:r>
            <a:r>
              <a:rPr sz="1500" b="1">
                <a:solidFill>
                  <a:srgbClr val="FF40FF"/>
                </a:solidFill>
              </a:rPr>
              <a:t>pick-up procedure</a:t>
            </a:r>
            <a:r>
              <a:rPr sz="1500" b="1">
                <a:solidFill>
                  <a:srgbClr val="FF2EC8"/>
                </a:solidFill>
              </a:rPr>
              <a:t> </a:t>
            </a:r>
            <a:r>
              <a:rPr sz="1500"/>
              <a:t>by creating a standard action-frame in which the </a:t>
            </a:r>
            <a:r>
              <a:rPr sz="1500" b="1">
                <a:solidFill>
                  <a:srgbClr val="FF40FF"/>
                </a:solidFill>
              </a:rPr>
              <a:t>robot arm, equipped with simple touch sensors, gently skims the table surface dead ahead. </a:t>
            </a:r>
          </a:p>
        </p:txBody>
      </p:sp>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 name="Herbert’s Routines:…"/>
          <p:cNvSpPr txBox="1"/>
          <p:nvPr/>
        </p:nvSpPr>
        <p:spPr>
          <a:xfrm>
            <a:off x="1424086" y="184787"/>
            <a:ext cx="6295829" cy="44550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2000" b="1">
                <a:solidFill>
                  <a:srgbClr val="FF40FF"/>
                </a:solidFill>
                <a:latin typeface="Palatino"/>
                <a:ea typeface="Palatino"/>
                <a:cs typeface="Palatino"/>
                <a:sym typeface="Palatino"/>
              </a:defRPr>
            </a:pPr>
            <a:r>
              <a:rPr sz="1500"/>
              <a:t>Herbert’s Routines:</a:t>
            </a:r>
          </a:p>
          <a:p>
            <a:pPr>
              <a:defRPr sz="2000">
                <a:latin typeface="Palatino"/>
                <a:ea typeface="Palatino"/>
                <a:cs typeface="Palatino"/>
                <a:sym typeface="Palatino"/>
              </a:defRPr>
            </a:pPr>
            <a:endParaRPr sz="1500"/>
          </a:p>
          <a:p>
            <a:pPr marL="150395" indent="-150395">
              <a:buSzPct val="100000"/>
              <a:buChar char="•"/>
              <a:defRPr sz="2000">
                <a:latin typeface="Palatino"/>
                <a:ea typeface="Palatino"/>
                <a:cs typeface="Palatino"/>
                <a:sym typeface="Palatino"/>
              </a:defRPr>
            </a:pPr>
            <a:r>
              <a:rPr sz="1500"/>
              <a:t>Basic obstacle avoidance via a ring of </a:t>
            </a:r>
            <a:r>
              <a:rPr sz="1500" b="1">
                <a:solidFill>
                  <a:srgbClr val="FF40FF"/>
                </a:solidFill>
              </a:rPr>
              <a:t>ultrasonic sound sensors </a:t>
            </a:r>
            <a:endParaRPr sz="1500" b="1">
              <a:solidFill>
                <a:srgbClr val="FF2EC8"/>
              </a:solidFill>
            </a:endParaRPr>
          </a:p>
          <a:p>
            <a:pPr marL="150395" indent="-150395">
              <a:buSzPct val="100000"/>
              <a:buChar char="•"/>
              <a:defRPr sz="2000">
                <a:latin typeface="Palatino"/>
                <a:ea typeface="Palatino"/>
                <a:cs typeface="Palatino"/>
                <a:sym typeface="Palatino"/>
              </a:defRPr>
            </a:pPr>
            <a:endParaRPr sz="1500" b="1">
              <a:solidFill>
                <a:srgbClr val="FF2EC8"/>
              </a:solidFill>
            </a:endParaRPr>
          </a:p>
          <a:p>
            <a:pPr marL="150395" indent="-150395">
              <a:buSzPct val="100000"/>
              <a:buChar char="•"/>
              <a:defRPr sz="2000">
                <a:latin typeface="Palatino"/>
                <a:ea typeface="Palatino"/>
                <a:cs typeface="Palatino"/>
                <a:sym typeface="Palatino"/>
              </a:defRPr>
            </a:pPr>
            <a:r>
              <a:rPr sz="1500"/>
              <a:t>General locomotion (randomly directed) - </a:t>
            </a:r>
            <a:r>
              <a:rPr sz="1500" b="1">
                <a:solidFill>
                  <a:srgbClr val="FF40FF"/>
                </a:solidFill>
              </a:rPr>
              <a:t>interrupted</a:t>
            </a:r>
            <a:r>
              <a:rPr sz="1500"/>
              <a:t> if Herbert’s simple visual system detected a roughly table-like outline. </a:t>
            </a:r>
          </a:p>
          <a:p>
            <a:pPr marL="150395" indent="-150395">
              <a:buSzPct val="100000"/>
              <a:buChar char="•"/>
              <a:defRPr sz="2000">
                <a:latin typeface="Palatino"/>
                <a:ea typeface="Palatino"/>
                <a:cs typeface="Palatino"/>
                <a:sym typeface="Palatino"/>
              </a:defRPr>
            </a:pPr>
            <a:endParaRPr sz="1500"/>
          </a:p>
          <a:p>
            <a:pPr marL="150395" indent="-150395">
              <a:buSzPct val="100000"/>
              <a:buChar char="•"/>
              <a:defRPr sz="2000">
                <a:latin typeface="Palatino"/>
                <a:ea typeface="Palatino"/>
                <a:cs typeface="Palatino"/>
                <a:sym typeface="Palatino"/>
              </a:defRPr>
            </a:pPr>
            <a:r>
              <a:rPr sz="1500"/>
              <a:t>At this point a </a:t>
            </a:r>
            <a:r>
              <a:rPr sz="1500" b="1">
                <a:solidFill>
                  <a:srgbClr val="FF40FF"/>
                </a:solidFill>
              </a:rPr>
              <a:t>new routine kicks in and the table surface is swept using a laser</a:t>
            </a:r>
            <a:r>
              <a:rPr sz="1500">
                <a:solidFill>
                  <a:srgbClr val="FF40FF"/>
                </a:solidFill>
              </a:rPr>
              <a:t>. </a:t>
            </a:r>
          </a:p>
          <a:p>
            <a:pPr marL="150395" indent="-150395">
              <a:buSzPct val="100000"/>
              <a:buChar char="•"/>
              <a:defRPr sz="2000">
                <a:latin typeface="Palatino"/>
                <a:ea typeface="Palatino"/>
                <a:cs typeface="Palatino"/>
                <a:sym typeface="Palatino"/>
              </a:defRPr>
            </a:pPr>
            <a:endParaRPr sz="1500">
              <a:solidFill>
                <a:srgbClr val="FF40FF"/>
              </a:solidFill>
            </a:endParaRPr>
          </a:p>
          <a:p>
            <a:pPr marL="150395" indent="-150395">
              <a:buSzPct val="100000"/>
              <a:buChar char="•"/>
              <a:defRPr sz="2000">
                <a:latin typeface="Palatino"/>
                <a:ea typeface="Palatino"/>
                <a:cs typeface="Palatino"/>
                <a:sym typeface="Palatino"/>
              </a:defRPr>
            </a:pPr>
            <a:r>
              <a:rPr sz="1500"/>
              <a:t>If the outline of a can is detected, the </a:t>
            </a:r>
            <a:r>
              <a:rPr sz="1500" b="1">
                <a:solidFill>
                  <a:srgbClr val="FF40FF"/>
                </a:solidFill>
              </a:rPr>
              <a:t>whole robot rotates until the can is centered</a:t>
            </a:r>
            <a:r>
              <a:rPr sz="1500" b="1">
                <a:solidFill>
                  <a:srgbClr val="FF2EC8"/>
                </a:solidFill>
              </a:rPr>
              <a:t> </a:t>
            </a:r>
            <a:r>
              <a:rPr sz="1500"/>
              <a:t>in its field of vision. </a:t>
            </a:r>
          </a:p>
          <a:p>
            <a:pPr marL="150395" indent="-150395">
              <a:buSzPct val="100000"/>
              <a:buChar char="•"/>
              <a:defRPr sz="2000">
                <a:latin typeface="Palatino"/>
                <a:ea typeface="Palatino"/>
                <a:cs typeface="Palatino"/>
                <a:sym typeface="Palatino"/>
              </a:defRPr>
            </a:pPr>
            <a:endParaRPr sz="1500"/>
          </a:p>
          <a:p>
            <a:pPr marL="150395" indent="-150395">
              <a:buSzPct val="100000"/>
              <a:buChar char="•"/>
              <a:defRPr sz="2000">
                <a:latin typeface="Palatino"/>
                <a:ea typeface="Palatino"/>
                <a:cs typeface="Palatino"/>
                <a:sym typeface="Palatino"/>
              </a:defRPr>
            </a:pPr>
            <a:r>
              <a:rPr sz="1500"/>
              <a:t>This physical action simplifies the </a:t>
            </a:r>
            <a:r>
              <a:rPr sz="1500" b="1">
                <a:solidFill>
                  <a:srgbClr val="FF40FF"/>
                </a:solidFill>
              </a:rPr>
              <a:t>pick-up procedure</a:t>
            </a:r>
            <a:r>
              <a:rPr sz="1500" b="1">
                <a:solidFill>
                  <a:srgbClr val="FF2EC8"/>
                </a:solidFill>
              </a:rPr>
              <a:t> </a:t>
            </a:r>
            <a:r>
              <a:rPr sz="1500"/>
              <a:t>by creating a standard action-frame in which the </a:t>
            </a:r>
            <a:r>
              <a:rPr sz="1500" b="1">
                <a:solidFill>
                  <a:srgbClr val="FF40FF"/>
                </a:solidFill>
              </a:rPr>
              <a:t>robot arm, equipped with simple touch sensors, gently skims the table surface dead ahead. </a:t>
            </a:r>
          </a:p>
          <a:p>
            <a:pPr marL="150395" indent="-150395">
              <a:buSzPct val="100000"/>
              <a:buChar char="•"/>
              <a:defRPr sz="2000">
                <a:latin typeface="Palatino"/>
                <a:ea typeface="Palatino"/>
                <a:cs typeface="Palatino"/>
                <a:sym typeface="Palatino"/>
              </a:defRPr>
            </a:pPr>
            <a:endParaRPr sz="1500" b="1">
              <a:solidFill>
                <a:srgbClr val="FF40FF"/>
              </a:solidFill>
            </a:endParaRPr>
          </a:p>
          <a:p>
            <a:pPr marL="150395" indent="-150395">
              <a:buSzPct val="100000"/>
              <a:buChar char="•"/>
              <a:defRPr sz="2000">
                <a:latin typeface="Palatino"/>
                <a:ea typeface="Palatino"/>
                <a:cs typeface="Palatino"/>
                <a:sym typeface="Palatino"/>
              </a:defRPr>
            </a:pPr>
            <a:r>
              <a:rPr sz="1500"/>
              <a:t>Once a can is encountered, it is grasped, collected and the robot moves on. </a:t>
            </a:r>
          </a:p>
        </p:txBody>
      </p:sp>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 name="TextBox 1"/>
          <p:cNvSpPr txBox="1"/>
          <p:nvPr/>
        </p:nvSpPr>
        <p:spPr>
          <a:xfrm>
            <a:off x="1476377" y="1394459"/>
            <a:ext cx="6191246" cy="214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This is known as a </a:t>
            </a:r>
            <a:r>
              <a:rPr sz="2250">
                <a:solidFill>
                  <a:srgbClr val="FF40FF"/>
                </a:solidFill>
              </a:rPr>
              <a:t>‘</a:t>
            </a:r>
            <a:r>
              <a:rPr sz="2250" b="1">
                <a:solidFill>
                  <a:srgbClr val="FF40FF"/>
                </a:solidFill>
              </a:rPr>
              <a:t>subsumption architecture’</a:t>
            </a:r>
            <a:r>
              <a:rPr sz="2250"/>
              <a:t>, because the layers each constitute a complete behavior-producing system and interact only in simple ways such as by one layer </a:t>
            </a:r>
            <a:r>
              <a:rPr sz="2250" b="1">
                <a:solidFill>
                  <a:srgbClr val="FF40FF"/>
                </a:solidFill>
              </a:rPr>
              <a:t>subsuming</a:t>
            </a:r>
            <a:r>
              <a:rPr sz="2250"/>
              <a:t> (turning off) the activity of another (see Brooks (1991)). </a:t>
            </a:r>
          </a:p>
        </p:txBody>
      </p:sp>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 name="Herbert succeeds – in its simple little task - without using any conventional planning techniques and without creating and updating any detailed inner model of the environment."/>
          <p:cNvSpPr txBox="1"/>
          <p:nvPr/>
        </p:nvSpPr>
        <p:spPr>
          <a:xfrm>
            <a:off x="1346652" y="403860"/>
            <a:ext cx="6450696" cy="9002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2400">
                <a:latin typeface="Palatino"/>
                <a:ea typeface="Palatino"/>
                <a:cs typeface="Palatino"/>
                <a:sym typeface="Palatino"/>
              </a:defRPr>
            </a:pPr>
            <a:r>
              <a:rPr sz="1800"/>
              <a:t>Herbert succeeds – in its simple little task - without using any conventional planning techniques and without creating and updating any </a:t>
            </a:r>
            <a:r>
              <a:rPr sz="1800" b="1">
                <a:solidFill>
                  <a:srgbClr val="FF40FF"/>
                </a:solidFill>
              </a:rPr>
              <a:t>detailed inner model of the environment</a:t>
            </a:r>
            <a:r>
              <a:rPr sz="1800">
                <a:solidFill>
                  <a:srgbClr val="FF40FF"/>
                </a:solidFill>
              </a:rPr>
              <a:t>.</a:t>
            </a:r>
          </a:p>
        </p:txBody>
      </p:sp>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 name="Herbert succeeds – in its simple little task - without using any conventional planning techniques and without creating and updating any detailed inner model of the environment.…"/>
          <p:cNvSpPr txBox="1"/>
          <p:nvPr/>
        </p:nvSpPr>
        <p:spPr>
          <a:xfrm>
            <a:off x="1346652" y="403860"/>
            <a:ext cx="6450696" cy="1731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2400">
                <a:latin typeface="Palatino"/>
                <a:ea typeface="Palatino"/>
                <a:cs typeface="Palatino"/>
                <a:sym typeface="Palatino"/>
              </a:defRPr>
            </a:pPr>
            <a:r>
              <a:rPr sz="1800"/>
              <a:t>Herbert succeeds – in its simple little task - without using any conventional planning techniques and without creating and updating any </a:t>
            </a:r>
            <a:r>
              <a:rPr sz="1800" b="1">
                <a:solidFill>
                  <a:srgbClr val="FF40FF"/>
                </a:solidFill>
              </a:rPr>
              <a:t>detailed inner model of the environment</a:t>
            </a:r>
            <a:r>
              <a:rPr sz="1800">
                <a:solidFill>
                  <a:srgbClr val="FF40FF"/>
                </a:solidFill>
              </a:rPr>
              <a:t>.</a:t>
            </a:r>
          </a:p>
          <a:p>
            <a:pPr>
              <a:defRPr sz="2400">
                <a:latin typeface="Palatino"/>
                <a:ea typeface="Palatino"/>
                <a:cs typeface="Palatino"/>
                <a:sym typeface="Palatino"/>
              </a:defRPr>
            </a:pPr>
            <a:endParaRPr sz="1800">
              <a:solidFill>
                <a:srgbClr val="FF40FF"/>
              </a:solidFill>
            </a:endParaRPr>
          </a:p>
          <a:p>
            <a:pPr>
              <a:defRPr sz="2400">
                <a:latin typeface="Palatino"/>
                <a:ea typeface="Palatino"/>
                <a:cs typeface="Palatino"/>
                <a:sym typeface="Palatino"/>
              </a:defRPr>
            </a:pPr>
            <a:r>
              <a:rPr sz="1800"/>
              <a:t>Herbert’s ‘world’ is composed of undifferentiated obstacles and rough table-like and can-like outlines. </a:t>
            </a:r>
          </a:p>
        </p:txBody>
      </p:sp>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1" name="Herbert succeeds – in its simple little task - without using any conventional planning techniques and without creating and updating any detailed inner model of the environment.…"/>
          <p:cNvSpPr txBox="1"/>
          <p:nvPr/>
        </p:nvSpPr>
        <p:spPr>
          <a:xfrm>
            <a:off x="1346652" y="403860"/>
            <a:ext cx="6450696" cy="31162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2400">
                <a:latin typeface="Palatino"/>
                <a:ea typeface="Palatino"/>
                <a:cs typeface="Palatino"/>
                <a:sym typeface="Palatino"/>
              </a:defRPr>
            </a:pPr>
            <a:r>
              <a:rPr sz="1800"/>
              <a:t>Herbert succeeds – in its simple little task - without using any conventional planning techniques and without creating and updating any </a:t>
            </a:r>
            <a:r>
              <a:rPr sz="1800" b="1">
                <a:solidFill>
                  <a:srgbClr val="FF40FF"/>
                </a:solidFill>
              </a:rPr>
              <a:t>detailed inner model of the environment</a:t>
            </a:r>
            <a:r>
              <a:rPr sz="1800">
                <a:solidFill>
                  <a:srgbClr val="FF40FF"/>
                </a:solidFill>
              </a:rPr>
              <a:t>.</a:t>
            </a:r>
          </a:p>
          <a:p>
            <a:pPr>
              <a:defRPr sz="2400">
                <a:latin typeface="Palatino"/>
                <a:ea typeface="Palatino"/>
                <a:cs typeface="Palatino"/>
                <a:sym typeface="Palatino"/>
              </a:defRPr>
            </a:pPr>
            <a:endParaRPr sz="1800">
              <a:solidFill>
                <a:srgbClr val="FF40FF"/>
              </a:solidFill>
            </a:endParaRPr>
          </a:p>
          <a:p>
            <a:pPr>
              <a:defRPr sz="2400">
                <a:latin typeface="Palatino"/>
                <a:ea typeface="Palatino"/>
                <a:cs typeface="Palatino"/>
                <a:sym typeface="Palatino"/>
              </a:defRPr>
            </a:pPr>
            <a:r>
              <a:rPr sz="1800"/>
              <a:t>Herbert’s ‘world’ is composed of undifferentiated obstacles and rough table-like and can-like outlines. </a:t>
            </a:r>
          </a:p>
          <a:p>
            <a:pPr>
              <a:defRPr sz="2400">
                <a:latin typeface="Palatino"/>
                <a:ea typeface="Palatino"/>
                <a:cs typeface="Palatino"/>
                <a:sym typeface="Palatino"/>
              </a:defRPr>
            </a:pPr>
            <a:endParaRPr sz="1800"/>
          </a:p>
          <a:p>
            <a:pPr>
              <a:defRPr sz="2400">
                <a:latin typeface="Palatino"/>
                <a:ea typeface="Palatino"/>
                <a:cs typeface="Palatino"/>
                <a:sym typeface="Palatino"/>
              </a:defRPr>
            </a:pPr>
            <a:r>
              <a:rPr sz="1800"/>
              <a:t>Within this world the robot </a:t>
            </a:r>
            <a:r>
              <a:rPr sz="1800" b="1">
                <a:solidFill>
                  <a:srgbClr val="FF40FF"/>
                </a:solidFill>
              </a:rPr>
              <a:t>also exploits its own bodily actions</a:t>
            </a:r>
            <a:r>
              <a:rPr sz="1800" b="1">
                <a:solidFill>
                  <a:srgbClr val="FF2EC8"/>
                </a:solidFill>
              </a:rPr>
              <a:t> </a:t>
            </a:r>
            <a:r>
              <a:rPr sz="1800"/>
              <a:t>(rotating the ‘torso’ to center the can in its field of view) so as to greatly </a:t>
            </a:r>
            <a:r>
              <a:rPr sz="1800" b="1">
                <a:solidFill>
                  <a:srgbClr val="FF40FF"/>
                </a:solidFill>
              </a:rPr>
              <a:t>simplify the computational problems</a:t>
            </a:r>
            <a:r>
              <a:rPr sz="1800"/>
              <a:t> involved in eventually reaching for the can.</a:t>
            </a:r>
          </a:p>
        </p:txBody>
      </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 name="Herbert succeeds – in its simple little task - without using any conventional planning techniques and without creating and updating any detailed inner model of the environment.…"/>
          <p:cNvSpPr txBox="1"/>
          <p:nvPr/>
        </p:nvSpPr>
        <p:spPr>
          <a:xfrm>
            <a:off x="1346652" y="403861"/>
            <a:ext cx="6450696" cy="39472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2400">
                <a:latin typeface="Palatino"/>
                <a:ea typeface="Palatino"/>
                <a:cs typeface="Palatino"/>
                <a:sym typeface="Palatino"/>
              </a:defRPr>
            </a:pPr>
            <a:r>
              <a:rPr sz="1800"/>
              <a:t>Herbert succeeds – in its simple little task - without using any conventional planning techniques and without creating and updating any </a:t>
            </a:r>
            <a:r>
              <a:rPr sz="1800" b="1">
                <a:solidFill>
                  <a:srgbClr val="FF40FF"/>
                </a:solidFill>
              </a:rPr>
              <a:t>detailed inner model of the environment</a:t>
            </a:r>
            <a:r>
              <a:rPr sz="1800">
                <a:solidFill>
                  <a:srgbClr val="FF40FF"/>
                </a:solidFill>
              </a:rPr>
              <a:t>.</a:t>
            </a:r>
          </a:p>
          <a:p>
            <a:pPr>
              <a:defRPr sz="2400">
                <a:latin typeface="Palatino"/>
                <a:ea typeface="Palatino"/>
                <a:cs typeface="Palatino"/>
                <a:sym typeface="Palatino"/>
              </a:defRPr>
            </a:pPr>
            <a:endParaRPr sz="1800">
              <a:solidFill>
                <a:srgbClr val="FF40FF"/>
              </a:solidFill>
            </a:endParaRPr>
          </a:p>
          <a:p>
            <a:pPr>
              <a:defRPr sz="2400">
                <a:latin typeface="Palatino"/>
                <a:ea typeface="Palatino"/>
                <a:cs typeface="Palatino"/>
                <a:sym typeface="Palatino"/>
              </a:defRPr>
            </a:pPr>
            <a:r>
              <a:rPr sz="1800"/>
              <a:t>Herbert’s ‘world’ is composed of undifferentiated obstacles and rough table-like and can-like outlines. </a:t>
            </a:r>
          </a:p>
          <a:p>
            <a:pPr>
              <a:defRPr sz="2400">
                <a:latin typeface="Palatino"/>
                <a:ea typeface="Palatino"/>
                <a:cs typeface="Palatino"/>
                <a:sym typeface="Palatino"/>
              </a:defRPr>
            </a:pPr>
            <a:endParaRPr sz="1800"/>
          </a:p>
          <a:p>
            <a:pPr>
              <a:defRPr sz="2400">
                <a:latin typeface="Palatino"/>
                <a:ea typeface="Palatino"/>
                <a:cs typeface="Palatino"/>
                <a:sym typeface="Palatino"/>
              </a:defRPr>
            </a:pPr>
            <a:r>
              <a:rPr sz="1800"/>
              <a:t>Within this world the robot </a:t>
            </a:r>
            <a:r>
              <a:rPr sz="1800" b="1">
                <a:solidFill>
                  <a:srgbClr val="FF40FF"/>
                </a:solidFill>
              </a:rPr>
              <a:t>also exploits its own bodily actions</a:t>
            </a:r>
            <a:r>
              <a:rPr sz="1800" b="1">
                <a:solidFill>
                  <a:srgbClr val="FF2EC8"/>
                </a:solidFill>
              </a:rPr>
              <a:t> </a:t>
            </a:r>
            <a:r>
              <a:rPr sz="1800"/>
              <a:t>(rotating the ‘torso’ to center the can in its field of view) so as to greatly </a:t>
            </a:r>
            <a:r>
              <a:rPr sz="1800" b="1">
                <a:solidFill>
                  <a:srgbClr val="FF40FF"/>
                </a:solidFill>
              </a:rPr>
              <a:t>simplify the computational problems</a:t>
            </a:r>
            <a:r>
              <a:rPr sz="1800"/>
              <a:t> involved in eventually reaching for the can.</a:t>
            </a:r>
          </a:p>
          <a:p>
            <a:pPr>
              <a:defRPr sz="2400">
                <a:latin typeface="Palatino"/>
                <a:ea typeface="Palatino"/>
                <a:cs typeface="Palatino"/>
                <a:sym typeface="Palatino"/>
              </a:defRPr>
            </a:pPr>
            <a:endParaRPr sz="1800"/>
          </a:p>
          <a:p>
            <a:pPr>
              <a:defRPr sz="2400">
                <a:latin typeface="Palatino"/>
                <a:ea typeface="Palatino"/>
                <a:cs typeface="Palatino"/>
                <a:sym typeface="Palatino"/>
              </a:defRPr>
            </a:pPr>
            <a:r>
              <a:rPr sz="1800"/>
              <a:t>Herbert is thus a super-simple example of a system that succeeds using </a:t>
            </a:r>
            <a:r>
              <a:rPr sz="1800" b="1">
                <a:solidFill>
                  <a:srgbClr val="FF40FF"/>
                </a:solidFill>
              </a:rPr>
              <a:t>minimal internal representational resources</a:t>
            </a:r>
          </a:p>
        </p:txBody>
      </p:sp>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5" name="Aside: In thinking about this stuff, Brooks was inspired to be thinking about how evolution might have started with very simple routines then built more on top, layer-by-layer, without undoing (too much of) what went before.…"/>
          <p:cNvSpPr txBox="1"/>
          <p:nvPr/>
        </p:nvSpPr>
        <p:spPr>
          <a:xfrm>
            <a:off x="1538216" y="775336"/>
            <a:ext cx="6067568" cy="26545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2800" b="1">
                <a:solidFill>
                  <a:srgbClr val="FF40FF"/>
                </a:solidFill>
                <a:latin typeface="Palatino"/>
                <a:ea typeface="Palatino"/>
                <a:cs typeface="Palatino"/>
                <a:sym typeface="Palatino"/>
              </a:defRPr>
            </a:pPr>
            <a:r>
              <a:rPr sz="2100"/>
              <a:t>Aside: In thinking about this stuff, Brooks was inspired to be thinking about how evolution might have started with very simple routines then built more on top, layer-by-layer, without undoing (too much of) what went before.</a:t>
            </a:r>
          </a:p>
          <a:p>
            <a:pPr>
              <a:defRPr sz="2800">
                <a:latin typeface="Palatino"/>
                <a:ea typeface="Palatino"/>
                <a:cs typeface="Palatino"/>
                <a:sym typeface="Palatino"/>
              </a:defRPr>
            </a:pPr>
            <a:endParaRPr sz="2100"/>
          </a:p>
          <a:p>
            <a:pPr>
              <a:defRPr sz="2800">
                <a:latin typeface="Palatino"/>
                <a:ea typeface="Palatino"/>
                <a:cs typeface="Palatino"/>
                <a:sym typeface="Palatino"/>
              </a:defRPr>
            </a:pPr>
            <a:r>
              <a:rPr sz="2100"/>
              <a:t>Herbert is a bunch of </a:t>
            </a:r>
            <a:r>
              <a:rPr sz="2100" b="1">
                <a:solidFill>
                  <a:srgbClr val="FF40FF"/>
                </a:solidFill>
              </a:rPr>
              <a:t>simple tricks, orchestrated by the environment</a:t>
            </a:r>
            <a:r>
              <a:rPr sz="2100">
                <a:solidFill>
                  <a:srgbClr val="FF40FF"/>
                </a:solidFill>
              </a:rPr>
              <a:t> </a:t>
            </a:r>
            <a:r>
              <a:rPr sz="2100"/>
              <a:t>itself.</a:t>
            </a:r>
          </a:p>
        </p:txBody>
      </p:sp>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 name="Aside: In thinking about this stuff, Brooks was inspired to be thinking about how evolution might have started with very simple routines then built more on top, layer-by-layer, without undoing (too much of) what went before.…"/>
          <p:cNvSpPr txBox="1"/>
          <p:nvPr/>
        </p:nvSpPr>
        <p:spPr>
          <a:xfrm>
            <a:off x="1538216" y="775335"/>
            <a:ext cx="6067568" cy="33009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2800" b="1">
                <a:solidFill>
                  <a:srgbClr val="FF40FF"/>
                </a:solidFill>
                <a:latin typeface="Palatino"/>
                <a:ea typeface="Palatino"/>
                <a:cs typeface="Palatino"/>
                <a:sym typeface="Palatino"/>
              </a:defRPr>
            </a:pPr>
            <a:r>
              <a:rPr sz="2100"/>
              <a:t>Aside: In thinking about this stuff, Brooks was inspired to be thinking about how evolution might have started with very simple routines then built more on top, layer-by-layer, without undoing (too much of) what went before.</a:t>
            </a:r>
          </a:p>
          <a:p>
            <a:pPr>
              <a:defRPr sz="2800">
                <a:latin typeface="Palatino"/>
                <a:ea typeface="Palatino"/>
                <a:cs typeface="Palatino"/>
                <a:sym typeface="Palatino"/>
              </a:defRPr>
            </a:pPr>
            <a:endParaRPr sz="2100"/>
          </a:p>
          <a:p>
            <a:pPr>
              <a:defRPr sz="2800">
                <a:latin typeface="Palatino"/>
                <a:ea typeface="Palatino"/>
                <a:cs typeface="Palatino"/>
                <a:sym typeface="Palatino"/>
              </a:defRPr>
            </a:pPr>
            <a:r>
              <a:rPr sz="2100"/>
              <a:t>Herbert is a bunch of </a:t>
            </a:r>
            <a:r>
              <a:rPr sz="2100" b="1">
                <a:solidFill>
                  <a:srgbClr val="FF40FF"/>
                </a:solidFill>
              </a:rPr>
              <a:t>simple tricks, orchestrated by the environment</a:t>
            </a:r>
            <a:r>
              <a:rPr sz="2100">
                <a:solidFill>
                  <a:srgbClr val="FF40FF"/>
                </a:solidFill>
              </a:rPr>
              <a:t> </a:t>
            </a:r>
            <a:r>
              <a:rPr sz="2100"/>
              <a:t>itself.</a:t>
            </a:r>
          </a:p>
          <a:p>
            <a:pPr>
              <a:defRPr sz="2800">
                <a:latin typeface="Palatino"/>
                <a:ea typeface="Palatino"/>
                <a:cs typeface="Palatino"/>
                <a:sym typeface="Palatino"/>
              </a:defRPr>
            </a:pPr>
            <a:endParaRPr sz="2100"/>
          </a:p>
          <a:p>
            <a:pPr>
              <a:defRPr sz="2800">
                <a:latin typeface="Palatino"/>
                <a:ea typeface="Palatino"/>
                <a:cs typeface="Palatino"/>
                <a:sym typeface="Palatino"/>
              </a:defRPr>
            </a:pPr>
            <a:r>
              <a:rPr sz="2100"/>
              <a:t>Is this a good model of basic adaptive intelligence?</a:t>
            </a:r>
          </a:p>
        </p:txBody>
      </p:sp>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Google Shape;122;p24"/>
          <p:cNvPicPr preferRelativeResize="0"/>
          <p:nvPr/>
        </p:nvPicPr>
        <p:blipFill>
          <a:blip r:embed="rId3">
            <a:alphaModFix/>
          </a:blip>
          <a:stretch>
            <a:fillRect/>
          </a:stretch>
        </p:blipFill>
        <p:spPr>
          <a:xfrm>
            <a:off x="0" y="0"/>
            <a:ext cx="9144000" cy="5143505"/>
          </a:xfrm>
          <a:prstGeom prst="rect">
            <a:avLst/>
          </a:prstGeom>
          <a:noFill/>
          <a:ln>
            <a:noFill/>
          </a:ln>
        </p:spPr>
      </p:pic>
    </p:spTree>
    <p:extLst>
      <p:ext uri="{BB962C8B-B14F-4D97-AF65-F5344CB8AC3E}">
        <p14:creationId xmlns:p14="http://schemas.microsoft.com/office/powerpoint/2010/main" val="7607933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 name="TextBox 1"/>
          <p:cNvSpPr txBox="1"/>
          <p:nvPr/>
        </p:nvSpPr>
        <p:spPr>
          <a:xfrm>
            <a:off x="1362595" y="343371"/>
            <a:ext cx="3503949" cy="28623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2200">
                <a:latin typeface="Palatino"/>
                <a:ea typeface="Palatino"/>
                <a:cs typeface="Palatino"/>
                <a:sym typeface="Palatino"/>
              </a:defRPr>
            </a:pPr>
            <a:r>
              <a:rPr sz="1650"/>
              <a:t>Real-world robots have come a long way since the early days of Brooks’ ‘</a:t>
            </a:r>
            <a:r>
              <a:rPr sz="1650" b="1">
                <a:solidFill>
                  <a:srgbClr val="FF40FF"/>
                </a:solidFill>
              </a:rPr>
              <a:t>mobots</a:t>
            </a:r>
            <a:r>
              <a:rPr sz="1650"/>
              <a:t>’.</a:t>
            </a:r>
          </a:p>
          <a:p>
            <a:pPr>
              <a:defRPr sz="2200">
                <a:latin typeface="Palatino"/>
                <a:ea typeface="Palatino"/>
                <a:cs typeface="Palatino"/>
                <a:sym typeface="Palatino"/>
              </a:defRPr>
            </a:pPr>
            <a:endParaRPr sz="1650"/>
          </a:p>
          <a:p>
            <a:pPr>
              <a:defRPr sz="2200">
                <a:latin typeface="Palatino"/>
                <a:ea typeface="Palatino"/>
                <a:cs typeface="Palatino"/>
                <a:sym typeface="Palatino"/>
              </a:defRPr>
            </a:pPr>
            <a:r>
              <a:rPr sz="1650"/>
              <a:t>But the newer developments still owe much to these bare foundations – to the idea of being </a:t>
            </a:r>
            <a:r>
              <a:rPr sz="1650" b="1">
                <a:solidFill>
                  <a:srgbClr val="FF40FF"/>
                </a:solidFill>
              </a:rPr>
              <a:t>frugal in the use of internal resources</a:t>
            </a:r>
            <a:r>
              <a:rPr sz="1650" b="1">
                <a:solidFill>
                  <a:srgbClr val="FF29C1"/>
                </a:solidFill>
              </a:rPr>
              <a:t> </a:t>
            </a:r>
            <a:r>
              <a:rPr sz="1650"/>
              <a:t>while making the most of whatever help the body, world, and action can provide.</a:t>
            </a:r>
          </a:p>
        </p:txBody>
      </p:sp>
      <p:pic>
        <p:nvPicPr>
          <p:cNvPr id="732" name="Picture 5" descr="Picture 5"/>
          <p:cNvPicPr>
            <a:picLocks noChangeAspect="1"/>
          </p:cNvPicPr>
          <p:nvPr/>
        </p:nvPicPr>
        <p:blipFill>
          <a:blip r:embed="rId2"/>
          <a:stretch>
            <a:fillRect/>
          </a:stretch>
        </p:blipFill>
        <p:spPr>
          <a:xfrm>
            <a:off x="5051041" y="360734"/>
            <a:ext cx="2790494" cy="4189930"/>
          </a:xfrm>
          <a:prstGeom prst="rect">
            <a:avLst/>
          </a:prstGeom>
          <a:ln w="12700">
            <a:miter lim="400000"/>
          </a:ln>
        </p:spPr>
      </p:pic>
      <p:pic>
        <p:nvPicPr>
          <p:cNvPr id="733" name="Picture 6" descr="Picture 6"/>
          <p:cNvPicPr>
            <a:picLocks noChangeAspect="1"/>
          </p:cNvPicPr>
          <p:nvPr/>
        </p:nvPicPr>
        <p:blipFill>
          <a:blip r:embed="rId3"/>
          <a:stretch>
            <a:fillRect/>
          </a:stretch>
        </p:blipFill>
        <p:spPr>
          <a:xfrm>
            <a:off x="2399331" y="3324958"/>
            <a:ext cx="2329009" cy="1594865"/>
          </a:xfrm>
          <a:prstGeom prst="rect">
            <a:avLst/>
          </a:prstGeom>
          <a:ln w="12700">
            <a:miter lim="400000"/>
          </a:ln>
        </p:spPr>
      </p:pic>
    </p:spTree>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5" name="TextBox 2"/>
          <p:cNvSpPr txBox="1"/>
          <p:nvPr/>
        </p:nvSpPr>
        <p:spPr>
          <a:xfrm>
            <a:off x="1631673" y="1584958"/>
            <a:ext cx="5880654" cy="18004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Robotics has also taught us important lessons about how to </a:t>
            </a:r>
            <a:r>
              <a:rPr sz="2250">
                <a:solidFill>
                  <a:srgbClr val="FF29C1"/>
                </a:solidFill>
              </a:rPr>
              <a:t>make the most of your own basic bodily form and structure</a:t>
            </a:r>
            <a:r>
              <a:rPr sz="2250"/>
              <a:t>, using inbuilt ‘bio-mechanics’ to simplify the tasks of the neural controller.</a:t>
            </a:r>
          </a:p>
        </p:txBody>
      </p:sp>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 name="Consider the task of controlling two-legged locomotion…."/>
          <p:cNvSpPr txBox="1"/>
          <p:nvPr/>
        </p:nvSpPr>
        <p:spPr>
          <a:xfrm>
            <a:off x="1292273" y="250241"/>
            <a:ext cx="3933973" cy="7155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spcBef>
                <a:spcPts val="1200"/>
              </a:spcBef>
              <a:defRPr sz="2800">
                <a:latin typeface="Palatino"/>
                <a:ea typeface="Palatino"/>
                <a:cs typeface="Palatino"/>
                <a:sym typeface="Palatino"/>
              </a:defRPr>
            </a:pPr>
            <a:r>
              <a:rPr sz="2100"/>
              <a:t>Consider the task of </a:t>
            </a:r>
            <a:r>
              <a:rPr sz="2100" b="1">
                <a:solidFill>
                  <a:srgbClr val="FF40FF"/>
                </a:solidFill>
              </a:rPr>
              <a:t>controlling two-legged locomotion</a:t>
            </a:r>
            <a:r>
              <a:rPr sz="2100"/>
              <a:t>….</a:t>
            </a:r>
          </a:p>
        </p:txBody>
      </p:sp>
    </p:spTree>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9" name="Consider the task of controlling two-legged locomotion…."/>
          <p:cNvSpPr txBox="1"/>
          <p:nvPr/>
        </p:nvSpPr>
        <p:spPr>
          <a:xfrm>
            <a:off x="1292273" y="250241"/>
            <a:ext cx="3933973" cy="7155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spcBef>
                <a:spcPts val="1200"/>
              </a:spcBef>
              <a:defRPr sz="2800">
                <a:latin typeface="Palatino"/>
                <a:ea typeface="Palatino"/>
                <a:cs typeface="Palatino"/>
                <a:sym typeface="Palatino"/>
              </a:defRPr>
            </a:pPr>
            <a:r>
              <a:rPr sz="2100"/>
              <a:t>Consider the task of </a:t>
            </a:r>
            <a:r>
              <a:rPr sz="2100" b="1">
                <a:solidFill>
                  <a:srgbClr val="FF40FF"/>
                </a:solidFill>
              </a:rPr>
              <a:t>controlling two-legged locomotion</a:t>
            </a:r>
            <a:r>
              <a:rPr sz="2100"/>
              <a:t>….</a:t>
            </a:r>
          </a:p>
        </p:txBody>
      </p:sp>
      <p:pic>
        <p:nvPicPr>
          <p:cNvPr id="740" name="Picture 1" descr="Picture 1"/>
          <p:cNvPicPr>
            <a:picLocks noChangeAspect="1"/>
          </p:cNvPicPr>
          <p:nvPr/>
        </p:nvPicPr>
        <p:blipFill>
          <a:blip r:embed="rId2"/>
          <a:stretch>
            <a:fillRect/>
          </a:stretch>
        </p:blipFill>
        <p:spPr>
          <a:xfrm>
            <a:off x="4682960" y="1093382"/>
            <a:ext cx="3077731" cy="3826645"/>
          </a:xfrm>
          <a:prstGeom prst="rect">
            <a:avLst/>
          </a:prstGeom>
          <a:ln w="12700">
            <a:miter lim="400000"/>
          </a:ln>
        </p:spPr>
      </p:pic>
    </p:spTree>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2" name="New ASIMO Dancing Group.mp4" descr="New ASIMO Dancing Group.mp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453462" y="1170992"/>
            <a:ext cx="6237077" cy="3508356"/>
          </a:xfrm>
          <a:prstGeom prst="rect">
            <a:avLst/>
          </a:prstGeom>
          <a:ln w="12700">
            <a:miter lim="400000"/>
          </a:ln>
        </p:spPr>
      </p:pic>
      <p:sp>
        <p:nvSpPr>
          <p:cNvPr id="743" name="Honda’s ASIMO"/>
          <p:cNvSpPr txBox="1"/>
          <p:nvPr/>
        </p:nvSpPr>
        <p:spPr>
          <a:xfrm>
            <a:off x="3481756" y="413314"/>
            <a:ext cx="2202845" cy="4154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4289" tIns="34289" rIns="34289" bIns="34289">
            <a:spAutoFit/>
          </a:bodyPr>
          <a:lstStyle>
            <a:lvl1pPr>
              <a:defRPr sz="3000">
                <a:latin typeface="Palatino"/>
                <a:ea typeface="Palatino"/>
                <a:cs typeface="Palatino"/>
                <a:sym typeface="Palatino"/>
              </a:defRPr>
            </a:lvl1pPr>
          </a:lstStyle>
          <a:p>
            <a:r>
              <a:rPr sz="2250"/>
              <a:t>Honda’s ASIMO</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4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742"/>
                </p:tgtEl>
              </p:cMediaNode>
            </p:video>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5" name="Picture 2" descr="Picture 2"/>
          <p:cNvPicPr>
            <a:picLocks noChangeAspect="1"/>
          </p:cNvPicPr>
          <p:nvPr/>
        </p:nvPicPr>
        <p:blipFill>
          <a:blip r:embed="rId2"/>
          <a:stretch>
            <a:fillRect/>
          </a:stretch>
        </p:blipFill>
        <p:spPr>
          <a:xfrm>
            <a:off x="1550404" y="304800"/>
            <a:ext cx="3590928" cy="4533900"/>
          </a:xfrm>
          <a:prstGeom prst="rect">
            <a:avLst/>
          </a:prstGeom>
          <a:ln w="12700">
            <a:miter lim="400000"/>
          </a:ln>
        </p:spPr>
      </p:pic>
      <p:sp>
        <p:nvSpPr>
          <p:cNvPr id="746" name="Text Box 3"/>
          <p:cNvSpPr txBox="1"/>
          <p:nvPr/>
        </p:nvSpPr>
        <p:spPr>
          <a:xfrm>
            <a:off x="5572125" y="238124"/>
            <a:ext cx="2133600" cy="15953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spcBef>
                <a:spcPts val="1050"/>
              </a:spcBef>
              <a:defRPr sz="2400" b="1">
                <a:solidFill>
                  <a:srgbClr val="FF40FF"/>
                </a:solidFill>
                <a:latin typeface="Palatino"/>
                <a:ea typeface="Palatino"/>
                <a:cs typeface="Palatino"/>
                <a:sym typeface="Palatino"/>
              </a:defRPr>
            </a:pPr>
            <a:r>
              <a:rPr sz="1800"/>
              <a:t>Honda’s Asimo</a:t>
            </a:r>
          </a:p>
          <a:p>
            <a:pPr defTabSz="685800">
              <a:spcBef>
                <a:spcPts val="1050"/>
              </a:spcBef>
              <a:defRPr sz="2400">
                <a:latin typeface="Palatino"/>
                <a:ea typeface="Palatino"/>
                <a:cs typeface="Palatino"/>
                <a:sym typeface="Palatino"/>
              </a:defRPr>
            </a:pPr>
            <a:r>
              <a:rPr sz="1800"/>
              <a:t>A highly advanced humanoid robot displaying a full 26 degrees of freedom.</a:t>
            </a:r>
          </a:p>
        </p:txBody>
      </p:sp>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8" name="Picture 2" descr="Picture 2"/>
          <p:cNvPicPr>
            <a:picLocks noChangeAspect="1"/>
          </p:cNvPicPr>
          <p:nvPr/>
        </p:nvPicPr>
        <p:blipFill>
          <a:blip r:embed="rId3"/>
          <a:stretch>
            <a:fillRect/>
          </a:stretch>
        </p:blipFill>
        <p:spPr>
          <a:xfrm>
            <a:off x="1550404" y="304800"/>
            <a:ext cx="3590928" cy="4533900"/>
          </a:xfrm>
          <a:prstGeom prst="rect">
            <a:avLst/>
          </a:prstGeom>
          <a:ln w="12700">
            <a:miter lim="400000"/>
          </a:ln>
        </p:spPr>
      </p:pic>
      <p:sp>
        <p:nvSpPr>
          <p:cNvPr id="749" name="Text Box 3"/>
          <p:cNvSpPr txBox="1"/>
          <p:nvPr/>
        </p:nvSpPr>
        <p:spPr>
          <a:xfrm>
            <a:off x="5572125" y="238124"/>
            <a:ext cx="2133600" cy="32624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spcBef>
                <a:spcPts val="1050"/>
              </a:spcBef>
              <a:defRPr sz="2400" b="1">
                <a:solidFill>
                  <a:srgbClr val="FF40FF"/>
                </a:solidFill>
                <a:latin typeface="Palatino"/>
                <a:ea typeface="Palatino"/>
                <a:cs typeface="Palatino"/>
                <a:sym typeface="Palatino"/>
              </a:defRPr>
            </a:pPr>
            <a:r>
              <a:rPr sz="1800"/>
              <a:t>Honda’s Asimo</a:t>
            </a:r>
          </a:p>
          <a:p>
            <a:pPr defTabSz="685800">
              <a:spcBef>
                <a:spcPts val="1050"/>
              </a:spcBef>
              <a:defRPr sz="2400">
                <a:latin typeface="Palatino"/>
                <a:ea typeface="Palatino"/>
                <a:cs typeface="Palatino"/>
                <a:sym typeface="Palatino"/>
              </a:defRPr>
            </a:pPr>
            <a:r>
              <a:rPr sz="1800"/>
              <a:t>A highly advanced humanoid robot displaying a full 26 degrees of freedom.</a:t>
            </a:r>
          </a:p>
          <a:p>
            <a:pPr defTabSz="685800">
              <a:spcBef>
                <a:spcPts val="1050"/>
              </a:spcBef>
              <a:defRPr sz="2400">
                <a:latin typeface="Palatino"/>
                <a:ea typeface="Palatino"/>
                <a:cs typeface="Palatino"/>
                <a:sym typeface="Palatino"/>
              </a:defRPr>
            </a:pPr>
            <a:endParaRPr sz="1800"/>
          </a:p>
          <a:p>
            <a:pPr defTabSz="685800">
              <a:spcBef>
                <a:spcPts val="1050"/>
              </a:spcBef>
              <a:defRPr sz="2400">
                <a:latin typeface="Palatino"/>
                <a:ea typeface="Palatino"/>
                <a:cs typeface="Palatino"/>
                <a:sym typeface="Palatino"/>
              </a:defRPr>
            </a:pPr>
            <a:r>
              <a:rPr sz="1800"/>
              <a:t>But ASIMO does not (or not yet!) exploit its own body to the full.</a:t>
            </a:r>
          </a:p>
        </p:txBody>
      </p:sp>
      <p:sp>
        <p:nvSpPr>
          <p:cNvPr id="750" name="Consider energy efficiency…."/>
          <p:cNvSpPr txBox="1"/>
          <p:nvPr/>
        </p:nvSpPr>
        <p:spPr>
          <a:xfrm>
            <a:off x="5572125" y="4103968"/>
            <a:ext cx="2133600" cy="6232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spcBef>
                <a:spcPts val="1050"/>
              </a:spcBef>
              <a:defRPr sz="2400">
                <a:latin typeface="Palatino"/>
                <a:ea typeface="Palatino"/>
                <a:cs typeface="Palatino"/>
                <a:sym typeface="Palatino"/>
              </a:defRPr>
            </a:pPr>
            <a:r>
              <a:rPr sz="1800"/>
              <a:t>Consider </a:t>
            </a:r>
            <a:r>
              <a:rPr sz="1800" b="1">
                <a:solidFill>
                  <a:srgbClr val="FF40FF"/>
                </a:solidFill>
              </a:rPr>
              <a:t>energy efficiency….</a:t>
            </a:r>
          </a:p>
        </p:txBody>
      </p:sp>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4" name="Energy efficiency can be measured via 'specific cost of transport' = the amount of energy required to carry a unit weight a unit distance.…"/>
          <p:cNvSpPr txBox="1"/>
          <p:nvPr/>
        </p:nvSpPr>
        <p:spPr>
          <a:xfrm>
            <a:off x="1286839" y="295312"/>
            <a:ext cx="16557736" cy="9925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4289" tIns="34289" rIns="34289" bIns="34289">
            <a:spAutoFit/>
          </a:bodyPr>
          <a:lstStyle/>
          <a:p>
            <a:pPr defTabSz="685800">
              <a:defRPr sz="2800">
                <a:latin typeface="Palatino"/>
                <a:ea typeface="Palatino"/>
                <a:cs typeface="Palatino"/>
                <a:sym typeface="Palatino"/>
              </a:defRPr>
            </a:pPr>
            <a:r>
              <a:rPr sz="2100"/>
              <a:t>Energy efficiency can be measured via </a:t>
            </a:r>
            <a:r>
              <a:rPr sz="2100" b="1">
                <a:solidFill>
                  <a:srgbClr val="FF40FF"/>
                </a:solidFill>
              </a:rPr>
              <a:t>'specific cost of transport' = the amount of energy required to carry a unit weight a unit distance.</a:t>
            </a:r>
            <a:r>
              <a:rPr sz="2100">
                <a:solidFill>
                  <a:srgbClr val="FF40FF"/>
                </a:solidFill>
              </a:rPr>
              <a:t> </a:t>
            </a:r>
            <a:endParaRPr sz="1800">
              <a:solidFill>
                <a:srgbClr val="FF40FF"/>
              </a:solidFill>
            </a:endParaRPr>
          </a:p>
          <a:p>
            <a:pPr defTabSz="685800">
              <a:defRPr sz="2800">
                <a:latin typeface="Palatino"/>
                <a:ea typeface="Palatino"/>
                <a:cs typeface="Palatino"/>
                <a:sym typeface="Palatino"/>
              </a:defRPr>
            </a:pPr>
            <a:endParaRPr sz="1800">
              <a:solidFill>
                <a:srgbClr val="FF40FF"/>
              </a:solidFill>
            </a:endParaRPr>
          </a:p>
          <a:p>
            <a:pPr defTabSz="685800">
              <a:defRPr sz="2800" b="1">
                <a:solidFill>
                  <a:srgbClr val="FF40FF"/>
                </a:solidFill>
                <a:latin typeface="Palatino"/>
                <a:ea typeface="Palatino"/>
                <a:cs typeface="Palatino"/>
                <a:sym typeface="Palatino"/>
              </a:defRPr>
            </a:pPr>
            <a:r>
              <a:rPr sz="2100"/>
              <a:t>SCORES (the lower the better: taken from Collins and Ruina (2005) </a:t>
            </a:r>
          </a:p>
        </p:txBody>
      </p:sp>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6" name="Energy efficiency can be measured via 'specific cost of transport' = the amount of energy required to carry a unit weight a unit distance.…"/>
          <p:cNvSpPr txBox="1"/>
          <p:nvPr/>
        </p:nvSpPr>
        <p:spPr>
          <a:xfrm>
            <a:off x="1286839" y="295312"/>
            <a:ext cx="6698921" cy="19620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89" tIns="34289" rIns="34289" bIns="34289">
            <a:spAutoFit/>
          </a:bodyPr>
          <a:lstStyle/>
          <a:p>
            <a:pPr defTabSz="685800">
              <a:defRPr sz="2800">
                <a:latin typeface="Palatino"/>
                <a:ea typeface="Palatino"/>
                <a:cs typeface="Palatino"/>
                <a:sym typeface="Palatino"/>
              </a:defRPr>
            </a:pPr>
            <a:r>
              <a:rPr sz="2100" dirty="0"/>
              <a:t>Energy efficiency can be measured via </a:t>
            </a:r>
            <a:r>
              <a:rPr sz="2100" b="1" dirty="0">
                <a:solidFill>
                  <a:srgbClr val="FF40FF"/>
                </a:solidFill>
              </a:rPr>
              <a:t>'specific cost of transport' = the amount of energy required to carry a unit weight a unit distance.</a:t>
            </a:r>
            <a:r>
              <a:rPr sz="2100" dirty="0">
                <a:solidFill>
                  <a:srgbClr val="FF40FF"/>
                </a:solidFill>
              </a:rPr>
              <a:t> </a:t>
            </a:r>
            <a:endParaRPr sz="1800" dirty="0">
              <a:solidFill>
                <a:srgbClr val="FF40FF"/>
              </a:solidFill>
            </a:endParaRPr>
          </a:p>
          <a:p>
            <a:pPr defTabSz="685800">
              <a:defRPr sz="2800">
                <a:latin typeface="Palatino"/>
                <a:ea typeface="Palatino"/>
                <a:cs typeface="Palatino"/>
                <a:sym typeface="Palatino"/>
              </a:defRPr>
            </a:pPr>
            <a:endParaRPr sz="1800" dirty="0">
              <a:solidFill>
                <a:srgbClr val="FF40FF"/>
              </a:solidFill>
            </a:endParaRPr>
          </a:p>
          <a:p>
            <a:pPr defTabSz="685800">
              <a:defRPr sz="2800" b="1">
                <a:solidFill>
                  <a:srgbClr val="FF40FF"/>
                </a:solidFill>
                <a:latin typeface="Palatino"/>
                <a:ea typeface="Palatino"/>
                <a:cs typeface="Palatino"/>
                <a:sym typeface="Palatino"/>
              </a:defRPr>
            </a:pPr>
            <a:r>
              <a:rPr sz="2100" dirty="0"/>
              <a:t>SCORES (the lower the better: taken from Collins and </a:t>
            </a:r>
            <a:r>
              <a:rPr sz="2100" dirty="0" err="1"/>
              <a:t>Ruina</a:t>
            </a:r>
            <a:r>
              <a:rPr sz="2100" dirty="0"/>
              <a:t> (2005) </a:t>
            </a:r>
          </a:p>
        </p:txBody>
      </p:sp>
      <p:sp>
        <p:nvSpPr>
          <p:cNvPr id="757" name="Asimo: 3.2…"/>
          <p:cNvSpPr txBox="1"/>
          <p:nvPr/>
        </p:nvSpPr>
        <p:spPr>
          <a:xfrm>
            <a:off x="3024557" y="3190143"/>
            <a:ext cx="3147013" cy="9002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4289" tIns="34289" rIns="34289" bIns="34289">
            <a:spAutoFit/>
          </a:bodyPr>
          <a:lstStyle/>
          <a:p>
            <a:pPr defTabSz="685800">
              <a:defRPr sz="3600" b="1">
                <a:solidFill>
                  <a:srgbClr val="FF40FF"/>
                </a:solidFill>
                <a:latin typeface="Palatino"/>
                <a:ea typeface="Palatino"/>
                <a:cs typeface="Palatino"/>
                <a:sym typeface="Palatino"/>
              </a:defRPr>
            </a:pPr>
            <a:r>
              <a:rPr sz="2700"/>
              <a:t>Asimo: 3.2  </a:t>
            </a:r>
            <a:endParaRPr sz="1800"/>
          </a:p>
          <a:p>
            <a:pPr defTabSz="685800">
              <a:defRPr sz="3600" b="1">
                <a:solidFill>
                  <a:srgbClr val="FF40FF"/>
                </a:solidFill>
                <a:latin typeface="Palatino"/>
                <a:ea typeface="Palatino"/>
                <a:cs typeface="Palatino"/>
                <a:sym typeface="Palatino"/>
              </a:defRPr>
            </a:pPr>
            <a:r>
              <a:rPr sz="2700"/>
              <a:t>Typical Human: 0.2</a:t>
            </a:r>
          </a:p>
        </p:txBody>
      </p:sp>
    </p:spTree>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1" name="Compare: Passive Dynamic Walkers (PDW’s)…"/>
          <p:cNvSpPr txBox="1"/>
          <p:nvPr/>
        </p:nvSpPr>
        <p:spPr>
          <a:xfrm>
            <a:off x="1511977" y="529460"/>
            <a:ext cx="6120047" cy="28777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defRPr sz="3000">
                <a:latin typeface="Palatino"/>
                <a:ea typeface="Palatino"/>
                <a:cs typeface="Palatino"/>
                <a:sym typeface="Palatino"/>
              </a:defRPr>
            </a:pPr>
            <a:r>
              <a:rPr sz="2250"/>
              <a:t>Compare: </a:t>
            </a:r>
            <a:r>
              <a:rPr sz="2250" b="1">
                <a:solidFill>
                  <a:srgbClr val="FF40FF"/>
                </a:solidFill>
              </a:rPr>
              <a:t>Passive Dynamic Walkers (PDW’s)</a:t>
            </a:r>
          </a:p>
          <a:p>
            <a:pPr defTabSz="685800">
              <a:defRPr sz="3000">
                <a:latin typeface="Palatino"/>
                <a:ea typeface="Palatino"/>
                <a:cs typeface="Palatino"/>
                <a:sym typeface="Palatino"/>
              </a:defRPr>
            </a:pPr>
            <a:endParaRPr sz="2250" b="1">
              <a:solidFill>
                <a:srgbClr val="FF40FF"/>
              </a:solidFill>
            </a:endParaRPr>
          </a:p>
          <a:p>
            <a:pPr defTabSz="685800">
              <a:defRPr sz="3000">
                <a:latin typeface="Palatino"/>
                <a:ea typeface="Palatino"/>
                <a:cs typeface="Palatino"/>
                <a:sym typeface="Palatino"/>
              </a:defRPr>
            </a:pPr>
            <a:r>
              <a:rPr sz="2250"/>
              <a:t>No actuation (power) except gravity, and no use of calculated joint angle control at any time!</a:t>
            </a:r>
          </a:p>
          <a:p>
            <a:pPr lvl="1" indent="171450" defTabSz="685800">
              <a:spcBef>
                <a:spcPts val="300"/>
              </a:spcBef>
              <a:defRPr sz="3000">
                <a:latin typeface="Palatino"/>
                <a:ea typeface="Palatino"/>
                <a:cs typeface="Palatino"/>
                <a:sym typeface="Palatino"/>
              </a:defRPr>
            </a:pPr>
            <a:endParaRPr sz="2250"/>
          </a:p>
          <a:p>
            <a:pPr defTabSz="685800">
              <a:defRPr sz="3000">
                <a:latin typeface="Palatino"/>
                <a:ea typeface="Palatino"/>
                <a:cs typeface="Palatino"/>
                <a:sym typeface="Palatino"/>
              </a:defRPr>
            </a:pPr>
            <a:r>
              <a:rPr sz="2250"/>
              <a:t>Yet surprisingly, PDW’s are capable (when set on a gentle incline) of  very stable, human-looking walking.</a:t>
            </a:r>
          </a:p>
        </p:txBody>
      </p:sp>
    </p:spTree>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5" name="Picture 2" descr="Picture 2"/>
          <p:cNvPicPr>
            <a:picLocks noChangeAspect="1"/>
          </p:cNvPicPr>
          <p:nvPr/>
        </p:nvPicPr>
        <p:blipFill>
          <a:blip r:embed="rId2"/>
          <a:stretch>
            <a:fillRect/>
          </a:stretch>
        </p:blipFill>
        <p:spPr>
          <a:xfrm>
            <a:off x="1369325" y="263530"/>
            <a:ext cx="4149958" cy="4616441"/>
          </a:xfrm>
          <a:prstGeom prst="rect">
            <a:avLst/>
          </a:prstGeom>
          <a:ln w="12700">
            <a:miter lim="400000"/>
          </a:ln>
        </p:spPr>
      </p:pic>
      <p:sp>
        <p:nvSpPr>
          <p:cNvPr id="766" name="Text Box 3"/>
          <p:cNvSpPr txBox="1"/>
          <p:nvPr/>
        </p:nvSpPr>
        <p:spPr>
          <a:xfrm>
            <a:off x="5086350" y="278515"/>
            <a:ext cx="2686050" cy="24416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spcBef>
                <a:spcPts val="1200"/>
              </a:spcBef>
              <a:defRPr sz="3000">
                <a:latin typeface="Palatino"/>
                <a:ea typeface="Palatino"/>
                <a:cs typeface="Palatino"/>
                <a:sym typeface="Palatino"/>
              </a:defRPr>
            </a:pPr>
            <a:r>
              <a:rPr sz="2250"/>
              <a:t>A third generation Passive Dynamic Walker ( S. Collins)</a:t>
            </a:r>
          </a:p>
          <a:p>
            <a:pPr defTabSz="685800">
              <a:spcBef>
                <a:spcPts val="1050"/>
              </a:spcBef>
              <a:defRPr sz="3000">
                <a:latin typeface="Palatino"/>
                <a:ea typeface="Palatino"/>
                <a:cs typeface="Palatino"/>
                <a:sym typeface="Palatino"/>
              </a:defRPr>
            </a:pPr>
            <a:endParaRPr sz="2250"/>
          </a:p>
          <a:p>
            <a:pPr defTabSz="685800">
              <a:spcBef>
                <a:spcPts val="1200"/>
              </a:spcBef>
              <a:defRPr sz="3000">
                <a:latin typeface="Palatino"/>
                <a:ea typeface="Palatino"/>
                <a:cs typeface="Palatino"/>
                <a:sym typeface="Palatino"/>
              </a:defRPr>
            </a:pPr>
            <a:r>
              <a:rPr sz="2250"/>
              <a:t>Here, </a:t>
            </a:r>
            <a:r>
              <a:rPr sz="2250" b="1">
                <a:solidFill>
                  <a:srgbClr val="FF40FF"/>
                </a:solidFill>
              </a:rPr>
              <a:t>the body is part of the solution.</a:t>
            </a:r>
          </a:p>
        </p:txBody>
      </p:sp>
    </p:spTree>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 name="passive_walk.mpg" descr="passive_walk.mpg"/>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447897" y="897731"/>
            <a:ext cx="6248207" cy="3367088"/>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847099" fill="hold"/>
                                        <p:tgtEl>
                                          <p:spTgt spid="76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68"/>
                </p:tgtEl>
              </p:cMediaNode>
            </p:video>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 name="Q/ How to build on this kind of fluency in a powered walking device?"/>
          <p:cNvSpPr txBox="1"/>
          <p:nvPr/>
        </p:nvSpPr>
        <p:spPr>
          <a:xfrm>
            <a:off x="1496803" y="284797"/>
            <a:ext cx="6150395" cy="6694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lvl="1" defTabSz="685800">
              <a:defRPr sz="2600">
                <a:latin typeface="Palatino"/>
                <a:ea typeface="Palatino"/>
                <a:cs typeface="Palatino"/>
                <a:sym typeface="Palatino"/>
              </a:defRPr>
            </a:pPr>
            <a:r>
              <a:rPr sz="1950"/>
              <a:t>Q/ How to build on this kind of fluency in a powered walking device?</a:t>
            </a:r>
          </a:p>
        </p:txBody>
      </p:sp>
    </p:spTree>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 name="Q/ How to build on this kind of fluency in a powered walking device?…"/>
          <p:cNvSpPr txBox="1"/>
          <p:nvPr/>
        </p:nvSpPr>
        <p:spPr>
          <a:xfrm>
            <a:off x="1496803" y="284798"/>
            <a:ext cx="6150395" cy="21698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lvl="1" defTabSz="685800">
              <a:defRPr sz="2600">
                <a:latin typeface="Palatino"/>
                <a:ea typeface="Palatino"/>
                <a:cs typeface="Palatino"/>
                <a:sym typeface="Palatino"/>
              </a:defRPr>
            </a:pPr>
            <a:r>
              <a:rPr sz="1950"/>
              <a:t>Q/ How to build on this kind of fluency in a powered walking device?</a:t>
            </a:r>
          </a:p>
          <a:p>
            <a:pPr lvl="1" defTabSz="685800">
              <a:defRPr sz="2600">
                <a:latin typeface="Palatino"/>
                <a:ea typeface="Palatino"/>
                <a:cs typeface="Palatino"/>
                <a:sym typeface="Palatino"/>
              </a:defRPr>
            </a:pPr>
            <a:endParaRPr sz="1950"/>
          </a:p>
          <a:p>
            <a:pPr lvl="1" defTabSz="685800">
              <a:defRPr sz="2600">
                <a:latin typeface="Palatino"/>
                <a:ea typeface="Palatino"/>
                <a:cs typeface="Palatino"/>
                <a:sym typeface="Palatino"/>
              </a:defRPr>
            </a:pPr>
            <a:r>
              <a:rPr sz="1950"/>
              <a:t>A/ Rely on a control regime that systematically </a:t>
            </a:r>
            <a:r>
              <a:rPr sz="1950" b="1">
                <a:solidFill>
                  <a:srgbClr val="FF40FF"/>
                </a:solidFill>
              </a:rPr>
              <a:t>pushes, damps and tweaks</a:t>
            </a:r>
            <a:r>
              <a:rPr sz="1950"/>
              <a:t> a system in which Passive Dynamic effects continue to play a very major role = </a:t>
            </a:r>
            <a:r>
              <a:rPr sz="1950" b="1">
                <a:solidFill>
                  <a:srgbClr val="FF40FF"/>
                </a:solidFill>
              </a:rPr>
              <a:t>control as a gentle nudge to a complex system..</a:t>
            </a:r>
            <a:endParaRPr sz="1950" b="1">
              <a:solidFill>
                <a:srgbClr val="FF269C"/>
              </a:solidFill>
            </a:endParaRPr>
          </a:p>
        </p:txBody>
      </p:sp>
    </p:spTree>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4" name="Q/ How to build on this kind of fluency in a powered walking device?…"/>
          <p:cNvSpPr txBox="1"/>
          <p:nvPr/>
        </p:nvSpPr>
        <p:spPr>
          <a:xfrm>
            <a:off x="1496803" y="284797"/>
            <a:ext cx="6150395" cy="42703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lvl="1" defTabSz="685800">
              <a:defRPr sz="2600">
                <a:latin typeface="Palatino"/>
                <a:ea typeface="Palatino"/>
                <a:cs typeface="Palatino"/>
                <a:sym typeface="Palatino"/>
              </a:defRPr>
            </a:pPr>
            <a:r>
              <a:rPr sz="1950"/>
              <a:t>Q/ How to build on this kind of fluency in a powered walking device?</a:t>
            </a:r>
          </a:p>
          <a:p>
            <a:pPr lvl="1" defTabSz="685800">
              <a:defRPr sz="2600">
                <a:latin typeface="Palatino"/>
                <a:ea typeface="Palatino"/>
                <a:cs typeface="Palatino"/>
                <a:sym typeface="Palatino"/>
              </a:defRPr>
            </a:pPr>
            <a:endParaRPr sz="1950"/>
          </a:p>
          <a:p>
            <a:pPr lvl="1" defTabSz="685800">
              <a:defRPr sz="2600">
                <a:latin typeface="Palatino"/>
                <a:ea typeface="Palatino"/>
                <a:cs typeface="Palatino"/>
                <a:sym typeface="Palatino"/>
              </a:defRPr>
            </a:pPr>
            <a:r>
              <a:rPr sz="1950"/>
              <a:t>A/ Rely on a control regime that systematically </a:t>
            </a:r>
            <a:r>
              <a:rPr sz="1950" b="1">
                <a:solidFill>
                  <a:srgbClr val="FF40FF"/>
                </a:solidFill>
              </a:rPr>
              <a:t>pushes, damps and tweaks</a:t>
            </a:r>
            <a:r>
              <a:rPr sz="1950"/>
              <a:t> a system in which Passive Dynamic effects continue to play a very major role = </a:t>
            </a:r>
            <a:r>
              <a:rPr sz="1950" b="1">
                <a:solidFill>
                  <a:srgbClr val="FF40FF"/>
                </a:solidFill>
              </a:rPr>
              <a:t>control as a gentle nudge to a complex system..</a:t>
            </a:r>
            <a:endParaRPr sz="1950" b="1">
              <a:solidFill>
                <a:srgbClr val="FF269C"/>
              </a:solidFill>
            </a:endParaRPr>
          </a:p>
          <a:p>
            <a:pPr lvl="1" defTabSz="685800">
              <a:defRPr sz="2600" b="1">
                <a:solidFill>
                  <a:srgbClr val="FF269C"/>
                </a:solidFill>
                <a:latin typeface="Arial"/>
                <a:ea typeface="Arial"/>
                <a:cs typeface="Arial"/>
                <a:sym typeface="Arial"/>
              </a:defRPr>
            </a:pPr>
            <a:endParaRPr sz="1950" b="1">
              <a:solidFill>
                <a:srgbClr val="FF269C"/>
              </a:solidFill>
            </a:endParaRPr>
          </a:p>
          <a:p>
            <a:pPr lvl="1" defTabSz="685800">
              <a:defRPr sz="2600">
                <a:latin typeface="Palatino"/>
                <a:ea typeface="Palatino"/>
                <a:cs typeface="Palatino"/>
                <a:sym typeface="Palatino"/>
              </a:defRPr>
            </a:pPr>
            <a:r>
              <a:rPr sz="1950"/>
              <a:t>In this way, a low energy source, a simple control system, and the body (and gravity!)  can ‘collaborate’ to solve the walking problem.</a:t>
            </a:r>
          </a:p>
          <a:p>
            <a:pPr lvl="1" indent="342900" defTabSz="685800">
              <a:defRPr sz="2600">
                <a:latin typeface="Palatino"/>
                <a:ea typeface="Palatino"/>
                <a:cs typeface="Palatino"/>
                <a:sym typeface="Palatino"/>
              </a:defRPr>
            </a:pPr>
            <a:endParaRPr sz="1950"/>
          </a:p>
          <a:p>
            <a:pPr lvl="1" defTabSz="685800">
              <a:defRPr sz="2600">
                <a:latin typeface="Palatino"/>
                <a:ea typeface="Palatino"/>
                <a:cs typeface="Palatino"/>
                <a:sym typeface="Palatino"/>
              </a:defRPr>
            </a:pPr>
            <a:r>
              <a:rPr sz="1950"/>
              <a:t>= the power of </a:t>
            </a:r>
            <a:r>
              <a:rPr sz="1950" b="1">
                <a:solidFill>
                  <a:srgbClr val="FF40FF"/>
                </a:solidFill>
              </a:rPr>
              <a:t>co-evolving morphology (shape) and control.</a:t>
            </a:r>
          </a:p>
        </p:txBody>
      </p:sp>
    </p:spTree>
  </p:cSld>
  <p:clrMapOvr>
    <a:masterClrMapping/>
  </p:clrMapOvr>
  <p:transition spd="med"/>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 name="A flurry of new robots have been built to make the most of this new design and control paradigm for walking robots"/>
          <p:cNvSpPr txBox="1"/>
          <p:nvPr/>
        </p:nvSpPr>
        <p:spPr>
          <a:xfrm>
            <a:off x="1474659" y="156060"/>
            <a:ext cx="6194682" cy="9694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lvl1pPr defTabSz="914400">
              <a:defRPr sz="2600">
                <a:latin typeface="Palatino"/>
                <a:ea typeface="Palatino"/>
                <a:cs typeface="Palatino"/>
                <a:sym typeface="Palatino"/>
              </a:defRPr>
            </a:lvl1pPr>
          </a:lstStyle>
          <a:p>
            <a:r>
              <a:rPr sz="1950"/>
              <a:t>A flurry of new robots have been built to make the most of this new design and control paradigm for walking robots</a:t>
            </a:r>
          </a:p>
        </p:txBody>
      </p:sp>
      <p:pic>
        <p:nvPicPr>
          <p:cNvPr id="777" name="Picture 4" descr="Picture 4"/>
          <p:cNvPicPr>
            <a:picLocks noChangeAspect="1"/>
          </p:cNvPicPr>
          <p:nvPr/>
        </p:nvPicPr>
        <p:blipFill>
          <a:blip r:embed="rId3"/>
          <a:stretch>
            <a:fillRect/>
          </a:stretch>
        </p:blipFill>
        <p:spPr>
          <a:xfrm>
            <a:off x="1483957" y="1403986"/>
            <a:ext cx="3146580" cy="2901845"/>
          </a:xfrm>
          <a:prstGeom prst="rect">
            <a:avLst/>
          </a:prstGeom>
          <a:ln w="12700">
            <a:miter lim="400000"/>
          </a:ln>
        </p:spPr>
      </p:pic>
      <p:pic>
        <p:nvPicPr>
          <p:cNvPr id="778" name="Picture 3" descr="Picture 3"/>
          <p:cNvPicPr>
            <a:picLocks noChangeAspect="1"/>
          </p:cNvPicPr>
          <p:nvPr/>
        </p:nvPicPr>
        <p:blipFill>
          <a:blip r:embed="rId4"/>
          <a:stretch>
            <a:fillRect/>
          </a:stretch>
        </p:blipFill>
        <p:spPr>
          <a:xfrm>
            <a:off x="4890988" y="1403986"/>
            <a:ext cx="2636497" cy="2901845"/>
          </a:xfrm>
          <a:prstGeom prst="rect">
            <a:avLst/>
          </a:prstGeom>
          <a:ln w="12700">
            <a:miter lim="400000"/>
          </a:ln>
        </p:spPr>
      </p:pic>
      <p:sp>
        <p:nvSpPr>
          <p:cNvPr id="779" name="”Efficient Bipedal Robots Based on Passive-Dynamic Walkers” S. Collins, A. Ruina, R. Tedrake, M. Wisse Science 307, 1082-1085  (2005)"/>
          <p:cNvSpPr txBox="1"/>
          <p:nvPr/>
        </p:nvSpPr>
        <p:spPr>
          <a:xfrm>
            <a:off x="1272300" y="4513627"/>
            <a:ext cx="8050600" cy="2308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4289" tIns="34289" rIns="34289" bIns="34289">
            <a:spAutoFit/>
          </a:bodyPr>
          <a:lstStyle/>
          <a:p>
            <a:pPr defTabSz="685800">
              <a:defRPr>
                <a:latin typeface="Palatino"/>
                <a:ea typeface="Palatino"/>
                <a:cs typeface="Palatino"/>
                <a:sym typeface="Palatino"/>
              </a:defRPr>
            </a:pPr>
            <a:r>
              <a:rPr sz="1050"/>
              <a:t>”Efficient Bipedal Robots Based on Passive-Dynamic Walkers” S. Collins, A. Ruina, R. Tedrake, M. Wisse </a:t>
            </a:r>
            <a:r>
              <a:rPr sz="1050" i="1"/>
              <a:t>Science</a:t>
            </a:r>
            <a:r>
              <a:rPr sz="1050"/>
              <a:t> 307, 1082-1085  (2005)</a:t>
            </a:r>
          </a:p>
        </p:txBody>
      </p:sp>
    </p:spTree>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3" name="‘Robotoddler’ (Russ Tedrake, MIT, 2005)…"/>
          <p:cNvSpPr txBox="1"/>
          <p:nvPr/>
        </p:nvSpPr>
        <p:spPr>
          <a:xfrm>
            <a:off x="1343441" y="770973"/>
            <a:ext cx="3380159" cy="33009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defRPr sz="2800">
                <a:latin typeface="Palatino"/>
                <a:ea typeface="Palatino"/>
                <a:cs typeface="Palatino"/>
                <a:sym typeface="Palatino"/>
              </a:defRPr>
            </a:pPr>
            <a:r>
              <a:rPr sz="2100"/>
              <a:t>‘Robotoddler’ (Russ Tedrake, MIT, 2005)</a:t>
            </a:r>
          </a:p>
          <a:p>
            <a:pPr defTabSz="685800">
              <a:defRPr sz="2800">
                <a:latin typeface="Palatino"/>
                <a:ea typeface="Palatino"/>
                <a:cs typeface="Palatino"/>
                <a:sym typeface="Palatino"/>
              </a:defRPr>
            </a:pPr>
            <a:endParaRPr sz="2100"/>
          </a:p>
          <a:p>
            <a:pPr defTabSz="685800">
              <a:defRPr sz="2800">
                <a:latin typeface="Palatino"/>
                <a:ea typeface="Palatino"/>
                <a:cs typeface="Palatino"/>
                <a:sym typeface="Palatino"/>
              </a:defRPr>
            </a:pPr>
            <a:r>
              <a:rPr sz="2100"/>
              <a:t>Learns a </a:t>
            </a:r>
            <a:r>
              <a:rPr sz="2100" b="1">
                <a:solidFill>
                  <a:srgbClr val="FF40FF"/>
                </a:solidFill>
              </a:rPr>
              <a:t>control policy that exploits the passive dynamics of the body.</a:t>
            </a:r>
            <a:endParaRPr sz="2100" b="1">
              <a:solidFill>
                <a:srgbClr val="FF269C"/>
              </a:solidFill>
            </a:endParaRPr>
          </a:p>
          <a:p>
            <a:pPr defTabSz="685800">
              <a:defRPr sz="2800" b="1">
                <a:solidFill>
                  <a:srgbClr val="FF269C"/>
                </a:solidFill>
                <a:latin typeface="Palatino"/>
                <a:ea typeface="Palatino"/>
                <a:cs typeface="Palatino"/>
                <a:sym typeface="Palatino"/>
              </a:defRPr>
            </a:pPr>
            <a:endParaRPr sz="2100" b="1">
              <a:solidFill>
                <a:srgbClr val="FF269C"/>
              </a:solidFill>
            </a:endParaRPr>
          </a:p>
          <a:p>
            <a:pPr defTabSz="685800">
              <a:defRPr sz="2800">
                <a:latin typeface="Palatino"/>
                <a:ea typeface="Palatino"/>
                <a:cs typeface="Palatino"/>
                <a:sym typeface="Palatino"/>
              </a:defRPr>
            </a:pPr>
            <a:r>
              <a:rPr sz="2100"/>
              <a:t>Change speeds </a:t>
            </a:r>
          </a:p>
          <a:p>
            <a:pPr defTabSz="685800">
              <a:defRPr sz="2800">
                <a:latin typeface="Arial"/>
                <a:ea typeface="Arial"/>
                <a:cs typeface="Arial"/>
                <a:sym typeface="Arial"/>
              </a:defRPr>
            </a:pPr>
            <a:r>
              <a:rPr sz="2100"/>
              <a:t>F</a:t>
            </a:r>
            <a:r>
              <a:rPr sz="2100">
                <a:latin typeface="Palatino"/>
                <a:ea typeface="Palatino"/>
                <a:cs typeface="Palatino"/>
                <a:sym typeface="Palatino"/>
              </a:rPr>
              <a:t>orward and backwards</a:t>
            </a:r>
          </a:p>
          <a:p>
            <a:pPr defTabSz="685800">
              <a:defRPr sz="2800" b="1">
                <a:solidFill>
                  <a:srgbClr val="FF40FF"/>
                </a:solidFill>
                <a:latin typeface="Arial"/>
                <a:ea typeface="Arial"/>
                <a:cs typeface="Arial"/>
                <a:sym typeface="Arial"/>
              </a:defRPr>
            </a:pPr>
            <a:r>
              <a:rPr sz="2100"/>
              <a:t>On </a:t>
            </a:r>
            <a:r>
              <a:rPr sz="2100">
                <a:latin typeface="Palatino"/>
                <a:ea typeface="Palatino"/>
                <a:cs typeface="Palatino"/>
                <a:sym typeface="Palatino"/>
              </a:rPr>
              <a:t>different terrains</a:t>
            </a:r>
          </a:p>
        </p:txBody>
      </p:sp>
      <p:pic>
        <p:nvPicPr>
          <p:cNvPr id="784" name="Picture 2" descr="Picture 2"/>
          <p:cNvPicPr>
            <a:picLocks noChangeAspect="1"/>
          </p:cNvPicPr>
          <p:nvPr/>
        </p:nvPicPr>
        <p:blipFill>
          <a:blip r:embed="rId3"/>
          <a:stretch>
            <a:fillRect/>
          </a:stretch>
        </p:blipFill>
        <p:spPr>
          <a:xfrm>
            <a:off x="4939583" y="726656"/>
            <a:ext cx="2920260" cy="3894886"/>
          </a:xfrm>
          <a:prstGeom prst="rect">
            <a:avLst/>
          </a:prstGeom>
          <a:ln w="12700">
            <a:miter lim="400000"/>
          </a:ln>
        </p:spPr>
      </p:pic>
    </p:spTree>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 name="MIT Learning Biped (Russ Tedrake).mp4" descr="MIT Learning Biped (Russ Tedrake).mp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2213135" y="802603"/>
            <a:ext cx="4717730" cy="3538295"/>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7925003" fill="hold"/>
                                        <p:tgtEl>
                                          <p:spTgt spid="78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788"/>
                </p:tgtEl>
              </p:cMediaNode>
            </p:video>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 name="TextBox 2"/>
          <p:cNvSpPr txBox="1"/>
          <p:nvPr/>
        </p:nvSpPr>
        <p:spPr>
          <a:xfrm>
            <a:off x="1849635" y="1737358"/>
            <a:ext cx="5444730" cy="1546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200" b="1">
                <a:solidFill>
                  <a:srgbClr val="FF2EC8"/>
                </a:solidFill>
                <a:latin typeface="Palatino"/>
                <a:ea typeface="Palatino"/>
                <a:cs typeface="Palatino"/>
                <a:sym typeface="Palatino"/>
              </a:defRPr>
            </a:pPr>
            <a:r>
              <a:rPr sz="2400"/>
              <a:t>Or…. the bouncing hopping robot, a very early (MIT leglab) example of combining control with rich bodily dynamics</a:t>
            </a:r>
          </a:p>
        </p:txBody>
      </p:sp>
    </p:spTree>
  </p:cSld>
  <p:clrMapOvr>
    <a:masterClrMapping/>
  </p:clrMapOvr>
  <p:transition spd="med"/>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2" name="backflip.m1v" descr="backflip.m1v"/>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2016030" y="654773"/>
            <a:ext cx="5111941" cy="3833954"/>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40000" fill="hold"/>
                                        <p:tgtEl>
                                          <p:spTgt spid="79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92"/>
                </p:tgtEl>
              </p:cMediaNode>
            </p:video>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4" name="Picture 2" descr="Picture 2"/>
          <p:cNvPicPr>
            <a:picLocks noChangeAspect="1"/>
          </p:cNvPicPr>
          <p:nvPr/>
        </p:nvPicPr>
        <p:blipFill>
          <a:blip r:embed="rId2"/>
          <a:stretch>
            <a:fillRect/>
          </a:stretch>
        </p:blipFill>
        <p:spPr>
          <a:xfrm>
            <a:off x="2069753" y="395437"/>
            <a:ext cx="5004560" cy="4352528"/>
          </a:xfrm>
          <a:prstGeom prst="rect">
            <a:avLst/>
          </a:prstGeom>
          <a:ln w="12700">
            <a:miter lim="400000"/>
          </a:ln>
        </p:spPr>
      </p:pic>
      <p:sp>
        <p:nvSpPr>
          <p:cNvPr id="795" name="Text Box 3"/>
          <p:cNvSpPr txBox="1"/>
          <p:nvPr/>
        </p:nvSpPr>
        <p:spPr>
          <a:xfrm>
            <a:off x="4743450" y="3943351"/>
            <a:ext cx="2000250" cy="6232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lvl1pPr defTabSz="914400">
              <a:spcBef>
                <a:spcPts val="1400"/>
              </a:spcBef>
              <a:defRPr sz="2400">
                <a:latin typeface="Palatino"/>
                <a:ea typeface="Palatino"/>
                <a:cs typeface="Palatino"/>
                <a:sym typeface="Palatino"/>
              </a:defRPr>
            </a:lvl1pPr>
          </a:lstStyle>
          <a:p>
            <a:r>
              <a:rPr sz="1800"/>
              <a:t>Iida and Pfeifer’s PUPPY (2006)</a:t>
            </a:r>
          </a:p>
        </p:txBody>
      </p:sp>
    </p:spTree>
  </p:cSld>
  <p:clrMapOvr>
    <a:masterClrMapping/>
  </p:clrMapOvr>
  <p:transition spd="med"/>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7" name="puppy.mov" descr="puppy.mov"/>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1721353" y="611930"/>
            <a:ext cx="5701295" cy="3919641"/>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585285" fill="hold"/>
                                        <p:tgtEl>
                                          <p:spTgt spid="797"/>
                                        </p:tgtEl>
                                      </p:cBhvr>
                                    </p:cmd>
                                  </p:childTnLst>
                                </p:cTn>
                              </p:par>
                            </p:childTnLst>
                          </p:cTn>
                        </p:par>
                      </p:childTnLst>
                    </p:cTn>
                  </p:par>
                  <p:par>
                    <p:cTn id="7" fill="hold">
                      <p:stCondLst>
                        <p:cond delay="indefinite"/>
                      </p:stCondLst>
                      <p:childTnLst>
                        <p:par>
                          <p:cTn id="8" fill="hold">
                            <p:stCondLst>
                              <p:cond delay="0"/>
                            </p:stCondLst>
                            <p:childTnLst>
                              <p:par>
                                <p:cTn id="9" presetID="3" presetClass="mediacall" presetSubtype="0" fill="hold" nodeType="clickEffect">
                                  <p:stCondLst>
                                    <p:cond delay="0"/>
                                  </p:stCondLst>
                                  <p:childTnLst>
                                    <p:cmd type="call" cmd="stop">
                                      <p:cBhvr>
                                        <p:cTn id="10" dur="1000" fill="hold"/>
                                        <p:tgtEl>
                                          <p:spTgt spid="79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797"/>
                </p:tgtEl>
              </p:cMediaNode>
            </p:video>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 name="Puppy’s aluminum legs and feet play an important  adaptive role: they induce, as the video shows, small amounts of slippage on most surfaces."/>
          <p:cNvSpPr txBox="1"/>
          <p:nvPr/>
        </p:nvSpPr>
        <p:spPr>
          <a:xfrm>
            <a:off x="1410857" y="641985"/>
            <a:ext cx="6322287" cy="9694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defRPr sz="2600">
                <a:latin typeface="Palatino"/>
                <a:ea typeface="Palatino"/>
                <a:cs typeface="Palatino"/>
                <a:sym typeface="Palatino"/>
              </a:defRPr>
            </a:pPr>
            <a:r>
              <a:rPr sz="1950"/>
              <a:t>Puppy’s </a:t>
            </a:r>
            <a:r>
              <a:rPr sz="1950" b="1">
                <a:solidFill>
                  <a:srgbClr val="FF40FF"/>
                </a:solidFill>
              </a:rPr>
              <a:t>aluminum legs and feet</a:t>
            </a:r>
            <a:r>
              <a:rPr sz="1950"/>
              <a:t> play an important  adaptive role: they induce, as the video shows, small amounts of </a:t>
            </a:r>
            <a:r>
              <a:rPr sz="1950" b="1">
                <a:solidFill>
                  <a:srgbClr val="FF40FF"/>
                </a:solidFill>
              </a:rPr>
              <a:t>slippage</a:t>
            </a:r>
            <a:r>
              <a:rPr sz="1950"/>
              <a:t> on most surfaces. </a:t>
            </a:r>
          </a:p>
        </p:txBody>
      </p:sp>
    </p:spTree>
  </p:cSld>
  <p:clrMapOvr>
    <a:masterClrMapping/>
  </p:clrMapOvr>
  <p:transition spd="med"/>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 name="Puppy’s aluminum legs and feet play an important  adaptive role: they induce, as the video shows, small amounts of slippage on most surfaces.…"/>
          <p:cNvSpPr txBox="1"/>
          <p:nvPr/>
        </p:nvSpPr>
        <p:spPr>
          <a:xfrm>
            <a:off x="1410857" y="641985"/>
            <a:ext cx="6322287" cy="18697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defRPr sz="2600">
                <a:latin typeface="Palatino"/>
                <a:ea typeface="Palatino"/>
                <a:cs typeface="Palatino"/>
                <a:sym typeface="Palatino"/>
              </a:defRPr>
            </a:pPr>
            <a:r>
              <a:rPr sz="1950"/>
              <a:t>Puppy’s </a:t>
            </a:r>
            <a:r>
              <a:rPr sz="1950" b="1">
                <a:solidFill>
                  <a:srgbClr val="FF40FF"/>
                </a:solidFill>
              </a:rPr>
              <a:t>aluminum legs and feet</a:t>
            </a:r>
            <a:r>
              <a:rPr sz="1950"/>
              <a:t> play an important  adaptive role: they induce, as the video shows, small amounts of </a:t>
            </a:r>
            <a:r>
              <a:rPr sz="1950" b="1">
                <a:solidFill>
                  <a:srgbClr val="FF40FF"/>
                </a:solidFill>
              </a:rPr>
              <a:t>slippage</a:t>
            </a:r>
            <a:r>
              <a:rPr sz="1950"/>
              <a:t> on most surfaces. </a:t>
            </a:r>
          </a:p>
          <a:p>
            <a:pPr defTabSz="685800">
              <a:defRPr sz="2600">
                <a:latin typeface="Palatino"/>
                <a:ea typeface="Palatino"/>
                <a:cs typeface="Palatino"/>
                <a:sym typeface="Palatino"/>
              </a:defRPr>
            </a:pPr>
            <a:endParaRPr sz="1950"/>
          </a:p>
          <a:p>
            <a:pPr defTabSz="685800">
              <a:defRPr sz="2600" b="1">
                <a:solidFill>
                  <a:srgbClr val="FF40FF"/>
                </a:solidFill>
                <a:latin typeface="Palatino"/>
                <a:ea typeface="Palatino"/>
                <a:cs typeface="Palatino"/>
                <a:sym typeface="Palatino"/>
              </a:defRPr>
            </a:pPr>
            <a:r>
              <a:rPr sz="1950"/>
              <a:t>Reducing the slippage</a:t>
            </a:r>
            <a:r>
              <a:rPr sz="1950">
                <a:solidFill>
                  <a:srgbClr val="FF36B1"/>
                </a:solidFill>
              </a:rPr>
              <a:t> </a:t>
            </a:r>
            <a:r>
              <a:rPr sz="1950"/>
              <a:t>by adding rubber pads to the feet actually caused the robot to begin to fall over!</a:t>
            </a:r>
          </a:p>
        </p:txBody>
      </p:sp>
    </p:spTree>
  </p:cSld>
  <p:clrMapOvr>
    <a:masterClrMapping/>
  </p:clrMapOvr>
  <p:transition spd="med"/>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 name="Puppy’s aluminum legs and feet play an important  adaptive role: they induce, as the video shows, small amounts of slippage on most surfaces.…"/>
          <p:cNvSpPr txBox="1"/>
          <p:nvPr/>
        </p:nvSpPr>
        <p:spPr>
          <a:xfrm>
            <a:off x="1410857" y="641986"/>
            <a:ext cx="6322287" cy="35317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defRPr sz="2600">
                <a:latin typeface="Palatino"/>
                <a:ea typeface="Palatino"/>
                <a:cs typeface="Palatino"/>
                <a:sym typeface="Palatino"/>
              </a:defRPr>
            </a:pPr>
            <a:r>
              <a:rPr sz="1950"/>
              <a:t>Puppy’s </a:t>
            </a:r>
            <a:r>
              <a:rPr sz="1950" b="1">
                <a:solidFill>
                  <a:srgbClr val="FF40FF"/>
                </a:solidFill>
              </a:rPr>
              <a:t>aluminum legs and feet</a:t>
            </a:r>
            <a:r>
              <a:rPr sz="1950"/>
              <a:t> play an important  adaptive role: they induce, as the video shows, small amounts of </a:t>
            </a:r>
            <a:r>
              <a:rPr sz="1950" b="1">
                <a:solidFill>
                  <a:srgbClr val="FF40FF"/>
                </a:solidFill>
              </a:rPr>
              <a:t>slippage</a:t>
            </a:r>
            <a:r>
              <a:rPr sz="1950"/>
              <a:t> on most surfaces. </a:t>
            </a:r>
          </a:p>
          <a:p>
            <a:pPr defTabSz="685800">
              <a:defRPr sz="2600">
                <a:latin typeface="Palatino"/>
                <a:ea typeface="Palatino"/>
                <a:cs typeface="Palatino"/>
                <a:sym typeface="Palatino"/>
              </a:defRPr>
            </a:pPr>
            <a:endParaRPr sz="1950"/>
          </a:p>
          <a:p>
            <a:pPr defTabSz="685800">
              <a:defRPr sz="2600" b="1">
                <a:solidFill>
                  <a:srgbClr val="FF40FF"/>
                </a:solidFill>
                <a:latin typeface="Palatino"/>
                <a:ea typeface="Palatino"/>
                <a:cs typeface="Palatino"/>
                <a:sym typeface="Palatino"/>
              </a:defRPr>
            </a:pPr>
            <a:r>
              <a:rPr sz="1950"/>
              <a:t>Reducing the slippage</a:t>
            </a:r>
            <a:r>
              <a:rPr sz="1950">
                <a:solidFill>
                  <a:srgbClr val="FF36B1"/>
                </a:solidFill>
              </a:rPr>
              <a:t> </a:t>
            </a:r>
            <a:r>
              <a:rPr sz="1950"/>
              <a:t>by adding rubber pads to the feet actually caused the robot to begin to fall over!</a:t>
            </a:r>
          </a:p>
          <a:p>
            <a:pPr defTabSz="685800">
              <a:defRPr sz="2600">
                <a:latin typeface="Palatino"/>
                <a:ea typeface="Palatino"/>
                <a:cs typeface="Palatino"/>
                <a:sym typeface="Palatino"/>
              </a:defRPr>
            </a:pPr>
            <a:endParaRPr sz="1950"/>
          </a:p>
          <a:p>
            <a:pPr defTabSz="685800">
              <a:defRPr sz="2600">
                <a:latin typeface="Palatino"/>
                <a:ea typeface="Palatino"/>
                <a:cs typeface="Palatino"/>
                <a:sym typeface="Palatino"/>
              </a:defRPr>
            </a:pPr>
            <a:r>
              <a:rPr sz="1950"/>
              <a:t>The subtle slippage was actually playing a stabilizing role, effectively </a:t>
            </a:r>
            <a:r>
              <a:rPr sz="1950" b="1">
                <a:solidFill>
                  <a:srgbClr val="FF40FF"/>
                </a:solidFill>
              </a:rPr>
              <a:t>enabling the robot to rapidly search for a stable way to proceed </a:t>
            </a:r>
            <a:endParaRPr sz="1950">
              <a:solidFill>
                <a:srgbClr val="FF40FF"/>
              </a:solidFill>
            </a:endParaRPr>
          </a:p>
          <a:p>
            <a:pPr defTabSz="685800">
              <a:defRPr sz="2600" b="1">
                <a:solidFill>
                  <a:srgbClr val="FF269C"/>
                </a:solidFill>
                <a:latin typeface="Palatino"/>
                <a:ea typeface="Palatino"/>
                <a:cs typeface="Palatino"/>
                <a:sym typeface="Palatino"/>
              </a:defRPr>
            </a:pPr>
            <a:endParaRPr sz="1950">
              <a:solidFill>
                <a:srgbClr val="FF40FF"/>
              </a:solidFill>
            </a:endParaRPr>
          </a:p>
          <a:p>
            <a:pPr defTabSz="685800">
              <a:defRPr>
                <a:latin typeface="Palatino"/>
                <a:ea typeface="Palatino"/>
                <a:cs typeface="Palatino"/>
                <a:sym typeface="Palatino"/>
              </a:defRPr>
            </a:pPr>
            <a:r>
              <a:rPr sz="1050"/>
              <a:t>(see Pfeifer and Bongard (2007) pp 96-100, 125-128 for discussion). </a:t>
            </a:r>
          </a:p>
        </p:txBody>
      </p:sp>
    </p:spTree>
  </p:cSld>
  <p:clrMapOvr>
    <a:masterClrMapping/>
  </p:clrMapOvr>
  <p:transition spd="med"/>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 name="An important observation:"/>
          <p:cNvSpPr txBox="1"/>
          <p:nvPr/>
        </p:nvSpPr>
        <p:spPr>
          <a:xfrm>
            <a:off x="1436055" y="180022"/>
            <a:ext cx="6271890" cy="4154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lvl1pPr defTabSz="914400">
              <a:spcBef>
                <a:spcPts val="1400"/>
              </a:spcBef>
              <a:defRPr sz="3000" b="1">
                <a:solidFill>
                  <a:srgbClr val="FF40FF"/>
                </a:solidFill>
                <a:latin typeface="Palatino"/>
                <a:ea typeface="Palatino"/>
                <a:cs typeface="Palatino"/>
                <a:sym typeface="Palatino"/>
              </a:defRPr>
            </a:lvl1pPr>
          </a:lstStyle>
          <a:p>
            <a:r>
              <a:rPr sz="2250"/>
              <a:t>An important observation:</a:t>
            </a:r>
          </a:p>
        </p:txBody>
      </p:sp>
    </p:spTree>
  </p:cSld>
  <p:clrMapOvr>
    <a:masterClrMapping/>
  </p:clrMapOvr>
  <p:transition spd="med"/>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1" name="An important observation:…"/>
          <p:cNvSpPr txBox="1"/>
          <p:nvPr/>
        </p:nvSpPr>
        <p:spPr>
          <a:xfrm>
            <a:off x="1436055" y="180023"/>
            <a:ext cx="6271890" cy="19415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spcBef>
                <a:spcPts val="1050"/>
              </a:spcBef>
              <a:defRPr sz="3000" b="1">
                <a:solidFill>
                  <a:srgbClr val="FF40FF"/>
                </a:solidFill>
                <a:latin typeface="Palatino"/>
                <a:ea typeface="Palatino"/>
                <a:cs typeface="Palatino"/>
                <a:sym typeface="Palatino"/>
              </a:defRPr>
            </a:pPr>
            <a:r>
              <a:rPr sz="2250"/>
              <a:t>An important observation:</a:t>
            </a:r>
          </a:p>
          <a:p>
            <a:pPr defTabSz="685800">
              <a:spcBef>
                <a:spcPts val="1050"/>
              </a:spcBef>
              <a:defRPr sz="3000">
                <a:latin typeface="Palatino"/>
                <a:ea typeface="Palatino"/>
                <a:cs typeface="Palatino"/>
                <a:sym typeface="Palatino"/>
              </a:defRPr>
            </a:pPr>
            <a:r>
              <a:rPr sz="2250"/>
              <a:t>Complex bodily forms (e.g. combinations of mechanically linked legs, muscles, and tendons) determine </a:t>
            </a:r>
            <a:r>
              <a:rPr sz="2250" b="1">
                <a:solidFill>
                  <a:srgbClr val="FF269C"/>
                </a:solidFill>
              </a:rPr>
              <a:t> </a:t>
            </a:r>
            <a:r>
              <a:rPr sz="2250" b="1">
                <a:solidFill>
                  <a:srgbClr val="FF40FF"/>
                </a:solidFill>
              </a:rPr>
              <a:t>landscapes for control</a:t>
            </a:r>
            <a:r>
              <a:rPr sz="2250" b="1">
                <a:solidFill>
                  <a:srgbClr val="FF269C"/>
                </a:solidFill>
              </a:rPr>
              <a:t> </a:t>
            </a:r>
            <a:r>
              <a:rPr sz="2250"/>
              <a:t>(Pfeifer and Bongard, 2007)</a:t>
            </a:r>
          </a:p>
        </p:txBody>
      </p:sp>
      <p:pic>
        <p:nvPicPr>
          <p:cNvPr id="2" name="Picture 1">
            <a:extLst>
              <a:ext uri="{FF2B5EF4-FFF2-40B4-BE49-F238E27FC236}">
                <a16:creationId xmlns:a16="http://schemas.microsoft.com/office/drawing/2014/main" id="{2391F7A5-93D1-504F-EAC7-55068638DADD}"/>
              </a:ext>
            </a:extLst>
          </p:cNvPr>
          <p:cNvPicPr>
            <a:picLocks noChangeAspect="1"/>
          </p:cNvPicPr>
          <p:nvPr/>
        </p:nvPicPr>
        <p:blipFill>
          <a:blip r:embed="rId3"/>
          <a:stretch>
            <a:fillRect/>
          </a:stretch>
        </p:blipFill>
        <p:spPr>
          <a:xfrm>
            <a:off x="2354580" y="2321560"/>
            <a:ext cx="4434840" cy="2490902"/>
          </a:xfrm>
          <a:prstGeom prst="rect">
            <a:avLst/>
          </a:prstGeom>
        </p:spPr>
      </p:pic>
    </p:spTree>
  </p:cSld>
  <p:clrMapOvr>
    <a:masterClrMapping/>
  </p:clrMapOvr>
  <p:transition spd="med"/>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 name="An important observation:…"/>
          <p:cNvSpPr txBox="1"/>
          <p:nvPr/>
        </p:nvSpPr>
        <p:spPr>
          <a:xfrm>
            <a:off x="1436055" y="180023"/>
            <a:ext cx="6271890" cy="44165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spcBef>
                <a:spcPts val="1050"/>
              </a:spcBef>
              <a:defRPr sz="3000" b="1">
                <a:solidFill>
                  <a:srgbClr val="FF40FF"/>
                </a:solidFill>
                <a:latin typeface="Palatino"/>
                <a:ea typeface="Palatino"/>
                <a:cs typeface="Palatino"/>
                <a:sym typeface="Palatino"/>
              </a:defRPr>
            </a:pPr>
            <a:r>
              <a:rPr sz="2250"/>
              <a:t>An important observation:</a:t>
            </a:r>
          </a:p>
          <a:p>
            <a:pPr defTabSz="685800">
              <a:spcBef>
                <a:spcPts val="1050"/>
              </a:spcBef>
              <a:defRPr sz="3000">
                <a:latin typeface="Palatino"/>
                <a:ea typeface="Palatino"/>
                <a:cs typeface="Palatino"/>
                <a:sym typeface="Palatino"/>
              </a:defRPr>
            </a:pPr>
            <a:r>
              <a:rPr sz="2250"/>
              <a:t>Complex bodily forms (e.g. combinations of mechanically linked legs, muscles, and tendons) determine </a:t>
            </a:r>
            <a:r>
              <a:rPr sz="2250" b="1">
                <a:solidFill>
                  <a:srgbClr val="FF269C"/>
                </a:solidFill>
              </a:rPr>
              <a:t> </a:t>
            </a:r>
            <a:r>
              <a:rPr sz="2250" b="1">
                <a:solidFill>
                  <a:srgbClr val="FF40FF"/>
                </a:solidFill>
              </a:rPr>
              <a:t>landscapes for control</a:t>
            </a:r>
            <a:r>
              <a:rPr sz="2250" b="1">
                <a:solidFill>
                  <a:srgbClr val="FF269C"/>
                </a:solidFill>
              </a:rPr>
              <a:t> </a:t>
            </a:r>
            <a:r>
              <a:rPr sz="2250"/>
              <a:t>(Pfeifer and Bongard, 2007)</a:t>
            </a:r>
          </a:p>
          <a:p>
            <a:pPr defTabSz="685800">
              <a:spcBef>
                <a:spcPts val="1050"/>
              </a:spcBef>
              <a:defRPr sz="1000">
                <a:latin typeface="Palatino"/>
                <a:ea typeface="Palatino"/>
                <a:cs typeface="Palatino"/>
                <a:sym typeface="Palatino"/>
              </a:defRPr>
            </a:pPr>
            <a:endParaRPr sz="750"/>
          </a:p>
          <a:p>
            <a:pPr defTabSz="685800">
              <a:spcBef>
                <a:spcPts val="1050"/>
              </a:spcBef>
              <a:defRPr sz="3000">
                <a:latin typeface="Palatino"/>
                <a:ea typeface="Palatino"/>
                <a:cs typeface="Palatino"/>
                <a:sym typeface="Palatino"/>
              </a:defRPr>
            </a:pPr>
            <a:r>
              <a:rPr sz="2250"/>
              <a:t>This is because the bodily biomechanics themselves nudge the system towards a number of </a:t>
            </a:r>
            <a:r>
              <a:rPr sz="2250" b="1">
                <a:solidFill>
                  <a:srgbClr val="FF40FF"/>
                </a:solidFill>
              </a:rPr>
              <a:t>stable (minimal energy expenditure) gaits</a:t>
            </a:r>
            <a:r>
              <a:rPr sz="2250"/>
              <a:t> such as jumping, running, walking, trotting, and skipping, which the system repeatedly  falls into </a:t>
            </a:r>
            <a:r>
              <a:rPr sz="2250" b="1">
                <a:solidFill>
                  <a:srgbClr val="FF40FF"/>
                </a:solidFill>
              </a:rPr>
              <a:t>given its motor speeds and the local terrain.</a:t>
            </a:r>
          </a:p>
        </p:txBody>
      </p:sp>
    </p:spTree>
  </p:cSld>
  <p:clrMapOvr>
    <a:masterClrMapping/>
  </p:clrMapOvr>
  <p:transition spd="med"/>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 name="These biomechanically constituted ‘attractor states’ can be simply ‘assumed’ by high-level control strategies since the system will tend to fall back into these states whenever it is brought anywhere close to one of them."/>
          <p:cNvSpPr txBox="1"/>
          <p:nvPr/>
        </p:nvSpPr>
        <p:spPr>
          <a:xfrm>
            <a:off x="1400189" y="572745"/>
            <a:ext cx="6343623" cy="18004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spcBef>
                <a:spcPts val="1200"/>
              </a:spcBef>
              <a:defRPr sz="3000">
                <a:latin typeface="Palatino"/>
                <a:ea typeface="Palatino"/>
                <a:cs typeface="Palatino"/>
                <a:sym typeface="Palatino"/>
              </a:defRPr>
            </a:pPr>
            <a:r>
              <a:rPr sz="2250"/>
              <a:t>These biomechanically constituted ‘attractor states’ can be simply ‘assumed’ by </a:t>
            </a:r>
            <a:r>
              <a:rPr sz="2250" b="1">
                <a:solidFill>
                  <a:srgbClr val="FF40FF"/>
                </a:solidFill>
              </a:rPr>
              <a:t>high-level control strategies</a:t>
            </a:r>
            <a:r>
              <a:rPr sz="2250"/>
              <a:t> since the system will tend to fall back into these states whenever it is brought anywhere close to one of them.</a:t>
            </a:r>
          </a:p>
        </p:txBody>
      </p:sp>
    </p:spTree>
  </p:cSld>
  <p:clrMapOvr>
    <a:masterClrMapping/>
  </p:clrMapOvr>
  <p:transition spd="med"/>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 name="In this way we get by with nudges and tweaks to a system with rich intrinsic dynamics, rather than more complex commands in a system with simple intrinsic dynamics (such as Asimo)"/>
          <p:cNvSpPr txBox="1"/>
          <p:nvPr/>
        </p:nvSpPr>
        <p:spPr>
          <a:xfrm>
            <a:off x="1326793" y="2822506"/>
            <a:ext cx="6276071" cy="14542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spcBef>
                <a:spcPts val="1200"/>
              </a:spcBef>
              <a:defRPr sz="3000">
                <a:latin typeface="Palatino"/>
                <a:ea typeface="Palatino"/>
                <a:cs typeface="Palatino"/>
                <a:sym typeface="Palatino"/>
              </a:defRPr>
            </a:pPr>
            <a:r>
              <a:rPr sz="2250"/>
              <a:t>In this way we get by with </a:t>
            </a:r>
            <a:r>
              <a:rPr sz="2250" b="1">
                <a:solidFill>
                  <a:srgbClr val="FF40FF"/>
                </a:solidFill>
              </a:rPr>
              <a:t>nudges and tweaks to a system with rich intrinsic dynamics</a:t>
            </a:r>
            <a:r>
              <a:rPr sz="2250">
                <a:solidFill>
                  <a:srgbClr val="FF40FF"/>
                </a:solidFill>
              </a:rPr>
              <a:t>,</a:t>
            </a:r>
            <a:r>
              <a:rPr sz="2250"/>
              <a:t> rather than more </a:t>
            </a:r>
            <a:r>
              <a:rPr sz="2250" b="1">
                <a:solidFill>
                  <a:srgbClr val="FF40FF"/>
                </a:solidFill>
              </a:rPr>
              <a:t>complex commands</a:t>
            </a:r>
            <a:r>
              <a:rPr sz="2250" b="1">
                <a:solidFill>
                  <a:srgbClr val="FE24A8"/>
                </a:solidFill>
              </a:rPr>
              <a:t> </a:t>
            </a:r>
            <a:r>
              <a:rPr sz="2250"/>
              <a:t>in a system with </a:t>
            </a:r>
            <a:r>
              <a:rPr sz="2250" b="1">
                <a:solidFill>
                  <a:srgbClr val="FF40FF"/>
                </a:solidFill>
              </a:rPr>
              <a:t>simple intrinsic dynamics</a:t>
            </a:r>
            <a:r>
              <a:rPr sz="2250" b="1">
                <a:solidFill>
                  <a:srgbClr val="FE24A8"/>
                </a:solidFill>
              </a:rPr>
              <a:t> </a:t>
            </a:r>
            <a:r>
              <a:rPr sz="2250"/>
              <a:t>(such as Asimo)</a:t>
            </a:r>
          </a:p>
        </p:txBody>
      </p:sp>
      <p:sp>
        <p:nvSpPr>
          <p:cNvPr id="822" name="These biomechanically constituted ‘attractor states’ can be simply ‘assumed’ by high-level control strategies since the system will tend to fall back into these states whenever it is brought anywhere close to one of them."/>
          <p:cNvSpPr txBox="1"/>
          <p:nvPr/>
        </p:nvSpPr>
        <p:spPr>
          <a:xfrm>
            <a:off x="1400189" y="572745"/>
            <a:ext cx="6343623" cy="18004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spcBef>
                <a:spcPts val="1200"/>
              </a:spcBef>
              <a:defRPr sz="3000">
                <a:latin typeface="Palatino"/>
                <a:ea typeface="Palatino"/>
                <a:cs typeface="Palatino"/>
                <a:sym typeface="Palatino"/>
              </a:defRPr>
            </a:pPr>
            <a:r>
              <a:rPr sz="2250"/>
              <a:t>These biomechanically constituted ‘attractor states’ can be simply ‘assumed’ by </a:t>
            </a:r>
            <a:r>
              <a:rPr sz="2250" b="1">
                <a:solidFill>
                  <a:srgbClr val="FF40FF"/>
                </a:solidFill>
              </a:rPr>
              <a:t>high-level control strategies</a:t>
            </a:r>
            <a:r>
              <a:rPr sz="2250"/>
              <a:t> since the system will tend to fall back into these states whenever it is brought anywhere close to one of them.</a:t>
            </a:r>
          </a:p>
        </p:txBody>
      </p:sp>
    </p:spTree>
  </p:cSld>
  <p:clrMapOvr>
    <a:masterClrMapping/>
  </p:clrMapOvr>
  <p:transition spd="med"/>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4" name="Boston Dynamics Big Dog (new video March 2008).mp4" descr="Boston Dynamics Big Dog (new video March 2008).mp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404088" y="784212"/>
            <a:ext cx="6335825" cy="3575076"/>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8653335" fill="hold"/>
                                        <p:tgtEl>
                                          <p:spTgt spid="824"/>
                                        </p:tgtEl>
                                      </p:cBhvr>
                                    </p:cmd>
                                  </p:childTnLst>
                                </p:cTn>
                              </p:par>
                            </p:childTnLst>
                          </p:cTn>
                        </p:par>
                      </p:childTnLst>
                    </p:cTn>
                  </p:par>
                  <p:par>
                    <p:cTn id="7" fill="hold">
                      <p:stCondLst>
                        <p:cond delay="indefinite"/>
                      </p:stCondLst>
                      <p:childTnLst>
                        <p:par>
                          <p:cTn id="8" fill="hold">
                            <p:stCondLst>
                              <p:cond delay="0"/>
                            </p:stCondLst>
                            <p:childTnLst>
                              <p:par>
                                <p:cTn id="9" presetID="3" presetClass="mediacall" presetSubtype="0" fill="hold" nodeType="clickEffect">
                                  <p:stCondLst>
                                    <p:cond delay="0"/>
                                  </p:stCondLst>
                                  <p:childTnLst>
                                    <p:cmd type="call" cmd="stop">
                                      <p:cBhvr>
                                        <p:cTn id="10" dur="1000" fill="hold"/>
                                        <p:tgtEl>
                                          <p:spTgt spid="82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824"/>
                </p:tgtEl>
              </p:cMediaNode>
            </p:video>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6" name="Parkour Atlas.mp4" descr="Parkour Atlas.mp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669607" y="939154"/>
            <a:ext cx="5804786" cy="3265193"/>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791999" fill="hold"/>
                                        <p:tgtEl>
                                          <p:spTgt spid="82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826"/>
                </p:tgtEl>
              </p:cMediaNode>
            </p:video>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8" name="Text Box 2"/>
          <p:cNvSpPr txBox="1"/>
          <p:nvPr/>
        </p:nvSpPr>
        <p:spPr>
          <a:xfrm>
            <a:off x="1642802" y="784860"/>
            <a:ext cx="5858396" cy="3208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defRPr sz="2400">
                <a:latin typeface="Palatino"/>
                <a:ea typeface="Palatino"/>
                <a:cs typeface="Palatino"/>
                <a:sym typeface="Palatino"/>
              </a:defRPr>
            </a:pPr>
            <a:endParaRPr sz="1800"/>
          </a:p>
          <a:p>
            <a:pPr defTabSz="685800">
              <a:defRPr sz="3200">
                <a:latin typeface="Palatino"/>
                <a:ea typeface="Palatino"/>
                <a:cs typeface="Palatino"/>
                <a:sym typeface="Palatino"/>
              </a:defRPr>
            </a:pPr>
            <a:r>
              <a:rPr sz="2400"/>
              <a:t>These are all cases of what Pfeifer and Bongard (2007, p.100) call ‘morphological computation’ </a:t>
            </a:r>
            <a:endParaRPr sz="1800"/>
          </a:p>
          <a:p>
            <a:pPr defTabSz="685800">
              <a:defRPr sz="3200">
                <a:latin typeface="Palatino"/>
                <a:ea typeface="Palatino"/>
                <a:cs typeface="Palatino"/>
                <a:sym typeface="Palatino"/>
              </a:defRPr>
            </a:pPr>
            <a:endParaRPr sz="1800"/>
          </a:p>
          <a:p>
            <a:pPr defTabSz="685800">
              <a:defRPr sz="3200" b="1">
                <a:solidFill>
                  <a:srgbClr val="FF40FF"/>
                </a:solidFill>
                <a:latin typeface="Palatino"/>
                <a:ea typeface="Palatino"/>
                <a:cs typeface="Palatino"/>
                <a:sym typeface="Palatino"/>
              </a:defRPr>
            </a:pPr>
            <a:r>
              <a:rPr sz="2400"/>
              <a:t>“bodies can perform functions that would otherwise have to be performed by brains”</a:t>
            </a:r>
          </a:p>
          <a:p>
            <a:pPr lvl="1" indent="342900" defTabSz="685800">
              <a:defRPr sz="3200">
                <a:latin typeface="Palatino"/>
                <a:ea typeface="Palatino"/>
                <a:cs typeface="Palatino"/>
                <a:sym typeface="Palatino"/>
              </a:defRPr>
            </a:pPr>
            <a:r>
              <a:rPr sz="2400"/>
              <a:t> </a:t>
            </a:r>
          </a:p>
        </p:txBody>
      </p:sp>
    </p:spTree>
  </p:cSld>
  <p:clrMapOvr>
    <a:masterClrMapping/>
  </p:clrMapOvr>
  <p:transition spd="med"/>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2" name="The First Moral of the Embodied Mind:"/>
          <p:cNvSpPr txBox="1"/>
          <p:nvPr/>
        </p:nvSpPr>
        <p:spPr>
          <a:xfrm>
            <a:off x="1295796" y="346710"/>
            <a:ext cx="5150767" cy="4154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4289" tIns="34289" rIns="34289" bIns="34289">
            <a:spAutoFit/>
          </a:bodyPr>
          <a:lstStyle/>
          <a:p>
            <a:pPr lvl="1" defTabSz="685800">
              <a:spcBef>
                <a:spcPts val="300"/>
              </a:spcBef>
              <a:defRPr sz="3000">
                <a:latin typeface="Palatino"/>
                <a:ea typeface="Palatino"/>
                <a:cs typeface="Palatino"/>
                <a:sym typeface="Palatino"/>
              </a:defRPr>
            </a:pPr>
            <a:r>
              <a:rPr sz="2250"/>
              <a:t>The First Moral of the Embodied Mind: </a:t>
            </a:r>
          </a:p>
        </p:txBody>
      </p:sp>
    </p:spTree>
  </p:cSld>
  <p:clrMapOvr>
    <a:masterClrMapping/>
  </p:clrMapOvr>
  <p:transition spd="med"/>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 name="The First Moral of the Embodied Mind:…"/>
          <p:cNvSpPr txBox="1"/>
          <p:nvPr/>
        </p:nvSpPr>
        <p:spPr>
          <a:xfrm>
            <a:off x="1295797" y="346710"/>
            <a:ext cx="5957078" cy="8002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4289" tIns="34289" rIns="34289" bIns="34289">
            <a:spAutoFit/>
          </a:bodyPr>
          <a:lstStyle/>
          <a:p>
            <a:pPr lvl="1" defTabSz="685800">
              <a:spcBef>
                <a:spcPts val="300"/>
              </a:spcBef>
              <a:defRPr sz="3000">
                <a:latin typeface="Palatino"/>
                <a:ea typeface="Palatino"/>
                <a:cs typeface="Palatino"/>
                <a:sym typeface="Palatino"/>
              </a:defRPr>
            </a:pPr>
            <a:r>
              <a:rPr sz="2250"/>
              <a:t>The First Moral of the Embodied Mind: </a:t>
            </a:r>
          </a:p>
          <a:p>
            <a:pPr lvl="1" defTabSz="685800">
              <a:spcBef>
                <a:spcPts val="300"/>
              </a:spcBef>
              <a:defRPr sz="3000">
                <a:solidFill>
                  <a:srgbClr val="FF40FF"/>
                </a:solidFill>
                <a:latin typeface="Palatino"/>
                <a:ea typeface="Palatino"/>
                <a:cs typeface="Palatino"/>
                <a:sym typeface="Palatino"/>
              </a:defRPr>
            </a:pPr>
            <a:r>
              <a:rPr sz="2250"/>
              <a:t>C</a:t>
            </a:r>
            <a:r>
              <a:rPr sz="2250" b="1"/>
              <a:t>ontrol and processing leak into the body… </a:t>
            </a:r>
          </a:p>
        </p:txBody>
      </p:sp>
    </p:spTree>
  </p:cSld>
  <p:clrMapOvr>
    <a:masterClrMapping/>
  </p:clrMapOvr>
  <p:transition spd="med"/>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 name="The First Moral of the Embodied Mind:…"/>
          <p:cNvSpPr txBox="1"/>
          <p:nvPr/>
        </p:nvSpPr>
        <p:spPr>
          <a:xfrm>
            <a:off x="1295796" y="346710"/>
            <a:ext cx="7070964" cy="26084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89" tIns="34289" rIns="34289" bIns="34289">
            <a:spAutoFit/>
          </a:bodyPr>
          <a:lstStyle/>
          <a:p>
            <a:pPr lvl="1" defTabSz="685800">
              <a:spcBef>
                <a:spcPts val="300"/>
              </a:spcBef>
              <a:defRPr sz="3000">
                <a:latin typeface="Palatino"/>
                <a:ea typeface="Palatino"/>
                <a:cs typeface="Palatino"/>
                <a:sym typeface="Palatino"/>
              </a:defRPr>
            </a:pPr>
            <a:r>
              <a:rPr sz="2250" dirty="0"/>
              <a:t>The First Moral of the Embodied Mind: </a:t>
            </a:r>
          </a:p>
          <a:p>
            <a:pPr lvl="1" defTabSz="685800">
              <a:spcBef>
                <a:spcPts val="300"/>
              </a:spcBef>
              <a:defRPr sz="3000">
                <a:solidFill>
                  <a:srgbClr val="FF40FF"/>
                </a:solidFill>
                <a:latin typeface="Palatino"/>
                <a:ea typeface="Palatino"/>
                <a:cs typeface="Palatino"/>
                <a:sym typeface="Palatino"/>
              </a:defRPr>
            </a:pPr>
            <a:r>
              <a:rPr sz="2250" dirty="0"/>
              <a:t>C</a:t>
            </a:r>
            <a:r>
              <a:rPr sz="2250" b="1" dirty="0"/>
              <a:t>ontrol and processing leak into the body… </a:t>
            </a:r>
            <a:endParaRPr sz="2250" b="1" dirty="0">
              <a:solidFill>
                <a:srgbClr val="FE24A8"/>
              </a:solidFill>
            </a:endParaRPr>
          </a:p>
          <a:p>
            <a:pPr lvl="1" defTabSz="685800">
              <a:spcBef>
                <a:spcPts val="300"/>
              </a:spcBef>
              <a:defRPr sz="3000" b="1">
                <a:solidFill>
                  <a:srgbClr val="FE24A8"/>
                </a:solidFill>
                <a:latin typeface="Palatino"/>
                <a:ea typeface="Palatino"/>
                <a:cs typeface="Palatino"/>
                <a:sym typeface="Palatino"/>
              </a:defRPr>
            </a:pPr>
            <a:endParaRPr sz="2250" b="1" dirty="0">
              <a:solidFill>
                <a:srgbClr val="FE24A8"/>
              </a:solidFill>
            </a:endParaRPr>
          </a:p>
          <a:p>
            <a:pPr lvl="1" defTabSz="685800">
              <a:spcBef>
                <a:spcPts val="300"/>
              </a:spcBef>
              <a:defRPr sz="3000">
                <a:latin typeface="Palatino"/>
                <a:ea typeface="Palatino"/>
                <a:cs typeface="Palatino"/>
                <a:sym typeface="Palatino"/>
              </a:defRPr>
            </a:pPr>
            <a:r>
              <a:rPr sz="2250" dirty="0"/>
              <a:t>Bodily shape (morphology) and bodily bio-mechanics can simplify the neural commands required to bring about complex behaviours, effectively delegating aspects of control and processing to </a:t>
            </a:r>
            <a:r>
              <a:rPr sz="2250" b="1" dirty="0">
                <a:solidFill>
                  <a:srgbClr val="FF40FF"/>
                </a:solidFill>
              </a:rPr>
              <a:t>the body itself.</a:t>
            </a:r>
          </a:p>
        </p:txBody>
      </p:sp>
    </p:spTree>
  </p:cSld>
  <p:clrMapOvr>
    <a:masterClrMapping/>
  </p:clrMapOvr>
  <p:transition spd="med"/>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 name="The First Moral of the Embodied Mind:…"/>
          <p:cNvSpPr txBox="1"/>
          <p:nvPr/>
        </p:nvSpPr>
        <p:spPr>
          <a:xfrm>
            <a:off x="884118" y="882827"/>
            <a:ext cx="7375763" cy="33778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89" tIns="34289" rIns="34289" bIns="34289">
            <a:spAutoFit/>
          </a:bodyPr>
          <a:lstStyle/>
          <a:p>
            <a:pPr lvl="1" defTabSz="685800">
              <a:spcBef>
                <a:spcPts val="300"/>
              </a:spcBef>
              <a:defRPr sz="3000">
                <a:latin typeface="Palatino"/>
                <a:ea typeface="Palatino"/>
                <a:cs typeface="Palatino"/>
                <a:sym typeface="Palatino"/>
              </a:defRPr>
            </a:pPr>
            <a:r>
              <a:rPr sz="2250" dirty="0"/>
              <a:t>The First Moral of the Embodied Mind: </a:t>
            </a:r>
          </a:p>
          <a:p>
            <a:pPr lvl="1" defTabSz="685800">
              <a:spcBef>
                <a:spcPts val="300"/>
              </a:spcBef>
              <a:defRPr sz="3000">
                <a:solidFill>
                  <a:srgbClr val="FF40FF"/>
                </a:solidFill>
                <a:latin typeface="Palatino"/>
                <a:ea typeface="Palatino"/>
                <a:cs typeface="Palatino"/>
                <a:sym typeface="Palatino"/>
              </a:defRPr>
            </a:pPr>
            <a:r>
              <a:rPr sz="2250" dirty="0"/>
              <a:t>C</a:t>
            </a:r>
            <a:r>
              <a:rPr sz="2250" b="1" dirty="0"/>
              <a:t>ontrol and processing leak into the body… </a:t>
            </a:r>
            <a:endParaRPr sz="2250" b="1" dirty="0">
              <a:solidFill>
                <a:srgbClr val="FE24A8"/>
              </a:solidFill>
            </a:endParaRPr>
          </a:p>
          <a:p>
            <a:pPr lvl="1" defTabSz="685800">
              <a:spcBef>
                <a:spcPts val="300"/>
              </a:spcBef>
              <a:defRPr sz="3000" b="1">
                <a:solidFill>
                  <a:srgbClr val="FE24A8"/>
                </a:solidFill>
                <a:latin typeface="Palatino"/>
                <a:ea typeface="Palatino"/>
                <a:cs typeface="Palatino"/>
                <a:sym typeface="Palatino"/>
              </a:defRPr>
            </a:pPr>
            <a:endParaRPr sz="2250" b="1" dirty="0">
              <a:solidFill>
                <a:srgbClr val="FE24A8"/>
              </a:solidFill>
            </a:endParaRPr>
          </a:p>
          <a:p>
            <a:pPr lvl="1" defTabSz="685800">
              <a:spcBef>
                <a:spcPts val="300"/>
              </a:spcBef>
              <a:defRPr sz="3000">
                <a:latin typeface="Palatino"/>
                <a:ea typeface="Palatino"/>
                <a:cs typeface="Palatino"/>
                <a:sym typeface="Palatino"/>
              </a:defRPr>
            </a:pPr>
            <a:r>
              <a:rPr sz="2250" dirty="0"/>
              <a:t>Bodily shape (morphology) and bodily bio-mechanics can simplify the neural commands required to bring about complex behaviours, effectively delegating aspects of control and processing to </a:t>
            </a:r>
            <a:r>
              <a:rPr sz="2250" b="1" dirty="0">
                <a:solidFill>
                  <a:srgbClr val="FF40FF"/>
                </a:solidFill>
              </a:rPr>
              <a:t>the body itself.</a:t>
            </a:r>
            <a:endParaRPr sz="2250" b="1" dirty="0">
              <a:solidFill>
                <a:srgbClr val="FE24A8"/>
              </a:solidFill>
            </a:endParaRPr>
          </a:p>
          <a:p>
            <a:pPr lvl="1" defTabSz="685800">
              <a:spcBef>
                <a:spcPts val="300"/>
              </a:spcBef>
              <a:defRPr sz="3000" b="1">
                <a:solidFill>
                  <a:srgbClr val="FE24A8"/>
                </a:solidFill>
                <a:latin typeface="Palatino"/>
                <a:ea typeface="Palatino"/>
                <a:cs typeface="Palatino"/>
                <a:sym typeface="Palatino"/>
              </a:defRPr>
            </a:pPr>
            <a:endParaRPr sz="2250" b="1" dirty="0">
              <a:solidFill>
                <a:srgbClr val="FE24A8"/>
              </a:solidFill>
            </a:endParaRPr>
          </a:p>
          <a:p>
            <a:pPr lvl="1" defTabSz="685800">
              <a:spcBef>
                <a:spcPts val="300"/>
              </a:spcBef>
              <a:defRPr sz="3000">
                <a:latin typeface="Palatino"/>
                <a:ea typeface="Palatino"/>
                <a:cs typeface="Palatino"/>
                <a:sym typeface="Palatino"/>
              </a:defRPr>
            </a:pPr>
            <a:r>
              <a:rPr sz="2250" dirty="0"/>
              <a:t>This will be important later when we come back to mind.</a:t>
            </a:r>
          </a:p>
        </p:txBody>
      </p:sp>
    </p:spTree>
  </p:cSld>
  <p:clrMapOvr>
    <a:masterClrMapping/>
  </p:clrMapOvr>
  <p:transition spd="med"/>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8" name="TextBox 1"/>
          <p:cNvSpPr txBox="1"/>
          <p:nvPr/>
        </p:nvSpPr>
        <p:spPr>
          <a:xfrm>
            <a:off x="1642121" y="1203960"/>
            <a:ext cx="5859758" cy="24929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This makes good evolutionary sense, since </a:t>
            </a:r>
            <a:r>
              <a:rPr sz="2250" b="1">
                <a:solidFill>
                  <a:srgbClr val="FF40FF"/>
                </a:solidFill>
              </a:rPr>
              <a:t>bodily forms, action repertoires, and the neural control system have co-evolved.</a:t>
            </a:r>
          </a:p>
          <a:p>
            <a:pPr>
              <a:defRPr sz="3000">
                <a:latin typeface="Palatino"/>
                <a:ea typeface="Palatino"/>
                <a:cs typeface="Palatino"/>
                <a:sym typeface="Palatino"/>
              </a:defRPr>
            </a:pPr>
            <a:endParaRPr sz="2250" b="1">
              <a:solidFill>
                <a:srgbClr val="FF40FF"/>
              </a:solidFill>
            </a:endParaRPr>
          </a:p>
          <a:p>
            <a:pPr>
              <a:defRPr sz="3000">
                <a:latin typeface="Palatino"/>
                <a:ea typeface="Palatino"/>
                <a:cs typeface="Palatino"/>
                <a:sym typeface="Palatino"/>
              </a:defRPr>
            </a:pPr>
            <a:r>
              <a:rPr sz="2250"/>
              <a:t>It’s not as if nature first evolved  (say) the body of a crab and THEN had to find a neural control system to engage that body!!!</a:t>
            </a:r>
          </a:p>
        </p:txBody>
      </p:sp>
    </p:spTree>
  </p:cSld>
  <p:clrMapOvr>
    <a:masterClrMapping/>
  </p:clrMapOvr>
  <p:transition spd="med"/>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Google Shape;122;p24"/>
          <p:cNvPicPr preferRelativeResize="0"/>
          <p:nvPr/>
        </p:nvPicPr>
        <p:blipFill>
          <a:blip r:embed="rId3">
            <a:alphaModFix/>
          </a:blip>
          <a:stretch>
            <a:fillRect/>
          </a:stretch>
        </p:blipFill>
        <p:spPr>
          <a:xfrm>
            <a:off x="0" y="0"/>
            <a:ext cx="9144000" cy="5143505"/>
          </a:xfrm>
          <a:prstGeom prst="rect">
            <a:avLst/>
          </a:prstGeom>
          <a:noFill/>
          <a:ln>
            <a:noFill/>
          </a:ln>
        </p:spPr>
      </p:pic>
    </p:spTree>
    <p:extLst>
      <p:ext uri="{BB962C8B-B14F-4D97-AF65-F5344CB8AC3E}">
        <p14:creationId xmlns:p14="http://schemas.microsoft.com/office/powerpoint/2010/main" val="315758997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60" name="Google Shape;60;p15"/>
          <p:cNvPicPr preferRelativeResize="0"/>
          <p:nvPr/>
        </p:nvPicPr>
        <p:blipFill>
          <a:blip r:embed="rId3">
            <a:alphaModFix/>
          </a:blip>
          <a:stretch>
            <a:fillRect/>
          </a:stretch>
        </p:blipFill>
        <p:spPr>
          <a:xfrm>
            <a:off x="0" y="0"/>
            <a:ext cx="10972805" cy="5143500"/>
          </a:xfrm>
          <a:prstGeom prst="rect">
            <a:avLst/>
          </a:prstGeom>
          <a:noFill/>
          <a:ln>
            <a:noFill/>
          </a:ln>
        </p:spPr>
      </p:pic>
      <p:sp>
        <p:nvSpPr>
          <p:cNvPr id="61" name="Google Shape;61;p15"/>
          <p:cNvSpPr txBox="1"/>
          <p:nvPr/>
        </p:nvSpPr>
        <p:spPr>
          <a:xfrm>
            <a:off x="174975" y="124950"/>
            <a:ext cx="5957100" cy="95407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5000" b="1" dirty="0">
                <a:solidFill>
                  <a:schemeClr val="lt1"/>
                </a:solidFill>
                <a:latin typeface="Roboto Mono"/>
                <a:ea typeface="Roboto Mono"/>
                <a:cs typeface="Roboto Mono"/>
                <a:sym typeface="Roboto Mono"/>
              </a:rPr>
              <a:t>Thanks!</a:t>
            </a:r>
            <a:endParaRPr sz="5000" b="1" dirty="0">
              <a:solidFill>
                <a:srgbClr val="FFFFFF"/>
              </a:solidFill>
              <a:latin typeface="Roboto Mono"/>
              <a:ea typeface="Roboto Mono"/>
              <a:cs typeface="Roboto Mono"/>
              <a:sym typeface="Roboto Mono"/>
            </a:endParaRPr>
          </a:p>
        </p:txBody>
      </p:sp>
      <p:pic>
        <p:nvPicPr>
          <p:cNvPr id="62" name="Google Shape;62;p15"/>
          <p:cNvPicPr preferRelativeResize="0"/>
          <p:nvPr/>
        </p:nvPicPr>
        <p:blipFill>
          <a:blip r:embed="rId4">
            <a:alphaModFix/>
          </a:blip>
          <a:stretch>
            <a:fillRect/>
          </a:stretch>
        </p:blipFill>
        <p:spPr>
          <a:xfrm>
            <a:off x="174975" y="4634150"/>
            <a:ext cx="2516050" cy="362375"/>
          </a:xfrm>
          <a:prstGeom prst="rect">
            <a:avLst/>
          </a:prstGeom>
          <a:noFill/>
          <a:ln>
            <a:noFill/>
          </a:ln>
        </p:spPr>
      </p:pic>
      <p:sp>
        <p:nvSpPr>
          <p:cNvPr id="63" name="Google Shape;63;p15"/>
          <p:cNvSpPr txBox="1"/>
          <p:nvPr/>
        </p:nvSpPr>
        <p:spPr>
          <a:xfrm>
            <a:off x="174963" y="3922825"/>
            <a:ext cx="22749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500">
                <a:solidFill>
                  <a:srgbClr val="1695B2"/>
                </a:solidFill>
                <a:latin typeface="Times New Roman"/>
                <a:ea typeface="Times New Roman"/>
                <a:cs typeface="Times New Roman"/>
                <a:sym typeface="Times New Roman"/>
              </a:rPr>
              <a:t>Dr. Mark Miller</a:t>
            </a:r>
            <a:endParaRPr sz="2500">
              <a:solidFill>
                <a:srgbClr val="1695B2"/>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4710703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 name="TextBox 5"/>
          <p:cNvSpPr txBox="1"/>
          <p:nvPr/>
        </p:nvSpPr>
        <p:spPr>
          <a:xfrm>
            <a:off x="1333499" y="1416917"/>
            <a:ext cx="2837155" cy="1731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defRPr sz="3600" b="1">
                <a:solidFill>
                  <a:srgbClr val="FF40FF"/>
                </a:solidFill>
                <a:latin typeface="Palatino"/>
                <a:ea typeface="Palatino"/>
                <a:cs typeface="Palatino"/>
                <a:sym typeface="Palatino"/>
              </a:defRPr>
            </a:pPr>
            <a:r>
              <a:rPr sz="2700"/>
              <a:t>Embodied Cognition </a:t>
            </a:r>
            <a:endParaRPr sz="1800"/>
          </a:p>
          <a:p>
            <a:pPr defTabSz="685800">
              <a:defRPr sz="3600" b="1">
                <a:solidFill>
                  <a:srgbClr val="FF40FF"/>
                </a:solidFill>
                <a:latin typeface="Palatino"/>
                <a:ea typeface="Palatino"/>
                <a:cs typeface="Palatino"/>
                <a:sym typeface="Palatino"/>
              </a:defRPr>
            </a:pPr>
            <a:r>
              <a:rPr sz="2700"/>
              <a:t>and Real-world </a:t>
            </a:r>
            <a:endParaRPr sz="1800"/>
          </a:p>
          <a:p>
            <a:pPr defTabSz="685800">
              <a:defRPr sz="3600" b="1">
                <a:solidFill>
                  <a:srgbClr val="FF40FF"/>
                </a:solidFill>
                <a:latin typeface="Palatino"/>
                <a:ea typeface="Palatino"/>
                <a:cs typeface="Palatino"/>
                <a:sym typeface="Palatino"/>
              </a:defRPr>
            </a:pPr>
            <a:r>
              <a:rPr sz="2700"/>
              <a:t>Robotics </a:t>
            </a:r>
          </a:p>
        </p:txBody>
      </p:sp>
      <p:pic>
        <p:nvPicPr>
          <p:cNvPr id="855" name="Picture 1" descr="Picture 1"/>
          <p:cNvPicPr>
            <a:picLocks noChangeAspect="1"/>
          </p:cNvPicPr>
          <p:nvPr/>
        </p:nvPicPr>
        <p:blipFill>
          <a:blip r:embed="rId2"/>
          <a:stretch>
            <a:fillRect/>
          </a:stretch>
        </p:blipFill>
        <p:spPr>
          <a:xfrm>
            <a:off x="3833412" y="1210928"/>
            <a:ext cx="3881839" cy="2537960"/>
          </a:xfrm>
          <a:prstGeom prst="rect">
            <a:avLst/>
          </a:prstGeom>
          <a:ln w="12700">
            <a:miter lim="400000"/>
          </a:ln>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7" name="Next: Action"/>
          <p:cNvSpPr txBox="1"/>
          <p:nvPr/>
        </p:nvSpPr>
        <p:spPr>
          <a:xfrm>
            <a:off x="1399079" y="480060"/>
            <a:ext cx="6345843" cy="19851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marL="257175" indent="-257175" defTabSz="685800">
              <a:spcBef>
                <a:spcPts val="1200"/>
              </a:spcBef>
              <a:defRPr sz="3000">
                <a:latin typeface="Palatino"/>
                <a:ea typeface="Palatino"/>
                <a:cs typeface="Palatino"/>
                <a:sym typeface="Palatino"/>
              </a:defRPr>
            </a:pPr>
            <a:r>
              <a:rPr sz="2250"/>
              <a:t> 	Next: </a:t>
            </a:r>
            <a:r>
              <a:rPr sz="2700" b="1">
                <a:solidFill>
                  <a:srgbClr val="FF40FF"/>
                </a:solidFill>
              </a:rPr>
              <a:t>Action</a:t>
            </a:r>
            <a:endParaRPr sz="2250" b="1">
              <a:solidFill>
                <a:srgbClr val="FE24A8"/>
              </a:solidFill>
            </a:endParaRPr>
          </a:p>
          <a:p>
            <a:pPr marL="257175" indent="-257175" defTabSz="685800">
              <a:spcBef>
                <a:spcPts val="1200"/>
              </a:spcBef>
              <a:defRPr sz="3000">
                <a:latin typeface="Palatino"/>
                <a:ea typeface="Palatino"/>
                <a:cs typeface="Palatino"/>
                <a:sym typeface="Palatino"/>
              </a:defRPr>
            </a:pPr>
            <a:endParaRPr sz="2250" b="1">
              <a:solidFill>
                <a:srgbClr val="FE24A8"/>
              </a:solidFill>
            </a:endParaRPr>
          </a:p>
          <a:p>
            <a:pPr marL="257175" indent="-257175" defTabSz="685800">
              <a:spcBef>
                <a:spcPts val="1200"/>
              </a:spcBef>
              <a:defRPr sz="3000">
                <a:latin typeface="Palatino"/>
                <a:ea typeface="Palatino"/>
                <a:cs typeface="Palatino"/>
                <a:sym typeface="Palatino"/>
              </a:defRPr>
            </a:pPr>
            <a:r>
              <a:rPr sz="2250"/>
              <a:t>	</a:t>
            </a:r>
            <a:r>
              <a:rPr sz="2250" b="1">
                <a:solidFill>
                  <a:srgbClr val="FF40FF"/>
                </a:solidFill>
              </a:rPr>
              <a:t>	</a:t>
            </a:r>
            <a:endParaRPr sz="2250">
              <a:solidFill>
                <a:srgbClr val="FF40FF"/>
              </a:solidFill>
            </a:endParaRPr>
          </a:p>
          <a:p>
            <a:pPr marL="257175" indent="-257175" defTabSz="685800">
              <a:spcBef>
                <a:spcPts val="1200"/>
              </a:spcBef>
              <a:defRPr sz="3000" b="1">
                <a:solidFill>
                  <a:srgbClr val="FE24A8"/>
                </a:solidFill>
                <a:latin typeface="Palatino"/>
                <a:ea typeface="Palatino"/>
                <a:cs typeface="Palatino"/>
                <a:sym typeface="Palatino"/>
              </a:defRPr>
            </a:pPr>
            <a:r>
              <a:rPr sz="2250"/>
              <a:t>	</a:t>
            </a:r>
          </a:p>
        </p:txBody>
      </p:sp>
    </p:spTree>
  </p:cSld>
  <p:clrMapOvr>
    <a:masterClrMapping/>
  </p:clrMapOvr>
  <p:transition spd="med"/>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 name="Next: Action…"/>
          <p:cNvSpPr txBox="1"/>
          <p:nvPr/>
        </p:nvSpPr>
        <p:spPr>
          <a:xfrm>
            <a:off x="1399079" y="480061"/>
            <a:ext cx="6345843" cy="26776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marL="257175" indent="-257175" defTabSz="685800">
              <a:spcBef>
                <a:spcPts val="1200"/>
              </a:spcBef>
              <a:defRPr sz="3000">
                <a:latin typeface="Palatino"/>
                <a:ea typeface="Palatino"/>
                <a:cs typeface="Palatino"/>
                <a:sym typeface="Palatino"/>
              </a:defRPr>
            </a:pPr>
            <a:r>
              <a:rPr sz="2250"/>
              <a:t> 	Next: </a:t>
            </a:r>
            <a:r>
              <a:rPr sz="2700" b="1">
                <a:solidFill>
                  <a:srgbClr val="FF40FF"/>
                </a:solidFill>
              </a:rPr>
              <a:t>Action</a:t>
            </a:r>
            <a:endParaRPr sz="2250" b="1">
              <a:solidFill>
                <a:srgbClr val="FE24A8"/>
              </a:solidFill>
            </a:endParaRPr>
          </a:p>
          <a:p>
            <a:pPr marL="257175" indent="-257175" defTabSz="685800">
              <a:spcBef>
                <a:spcPts val="1200"/>
              </a:spcBef>
              <a:defRPr sz="3000">
                <a:latin typeface="Palatino"/>
                <a:ea typeface="Palatino"/>
                <a:cs typeface="Palatino"/>
                <a:sym typeface="Palatino"/>
              </a:defRPr>
            </a:pPr>
            <a:endParaRPr sz="2250" b="1">
              <a:solidFill>
                <a:srgbClr val="FE24A8"/>
              </a:solidFill>
            </a:endParaRPr>
          </a:p>
          <a:p>
            <a:pPr marL="257175" indent="-257175" defTabSz="685800">
              <a:spcBef>
                <a:spcPts val="1200"/>
              </a:spcBef>
              <a:defRPr sz="3000">
                <a:latin typeface="Palatino"/>
                <a:ea typeface="Palatino"/>
                <a:cs typeface="Palatino"/>
                <a:sym typeface="Palatino"/>
              </a:defRPr>
            </a:pPr>
            <a:r>
              <a:rPr sz="2250"/>
              <a:t>	It is not just the gross form and bio-mechanics, that may be doing unexpected work, but also the </a:t>
            </a:r>
            <a:r>
              <a:rPr sz="2250" b="1">
                <a:solidFill>
                  <a:srgbClr val="FF40FF"/>
                </a:solidFill>
              </a:rPr>
              <a:t>skilled use of the body in action.</a:t>
            </a:r>
            <a:r>
              <a:rPr sz="2250" b="1">
                <a:solidFill>
                  <a:srgbClr val="FE24A8"/>
                </a:solidFill>
              </a:rPr>
              <a:t> </a:t>
            </a:r>
          </a:p>
          <a:p>
            <a:pPr marL="257175" indent="-257175" defTabSz="685800">
              <a:spcBef>
                <a:spcPts val="1200"/>
              </a:spcBef>
              <a:defRPr sz="3000" b="1">
                <a:solidFill>
                  <a:srgbClr val="FE24A8"/>
                </a:solidFill>
                <a:latin typeface="Palatino"/>
                <a:ea typeface="Palatino"/>
                <a:cs typeface="Palatino"/>
                <a:sym typeface="Palatino"/>
              </a:defRPr>
            </a:pPr>
            <a:r>
              <a:rPr sz="2250"/>
              <a:t>	</a:t>
            </a:r>
          </a:p>
        </p:txBody>
      </p:sp>
    </p:spTree>
  </p:cSld>
  <p:clrMapOvr>
    <a:masterClrMapping/>
  </p:clrMapOvr>
  <p:transition spd="med"/>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5" name="TextBox 1"/>
          <p:cNvSpPr txBox="1"/>
          <p:nvPr/>
        </p:nvSpPr>
        <p:spPr>
          <a:xfrm>
            <a:off x="1543050" y="4514068"/>
            <a:ext cx="6057900" cy="3924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lgn="just" defTabSz="685800">
              <a:defRPr sz="1400">
                <a:latin typeface="Palatino"/>
                <a:ea typeface="Palatino"/>
                <a:cs typeface="Palatino"/>
                <a:sym typeface="Palatino"/>
              </a:defRPr>
            </a:pPr>
            <a:r>
              <a:rPr sz="1050"/>
              <a:t>Lungarella, M., Sporns, O. (2005) Information self-structuring: key principle for learning and development.  </a:t>
            </a:r>
            <a:r>
              <a:rPr sz="1050" i="1"/>
              <a:t>Proceedings 2005 IEEE Intern. Conf. Development and Learning</a:t>
            </a:r>
            <a:r>
              <a:rPr sz="1050"/>
              <a:t>, pp. 25-30.</a:t>
            </a:r>
          </a:p>
        </p:txBody>
      </p:sp>
      <p:sp>
        <p:nvSpPr>
          <p:cNvPr id="866" name="Next: Action…"/>
          <p:cNvSpPr txBox="1"/>
          <p:nvPr/>
        </p:nvSpPr>
        <p:spPr>
          <a:xfrm>
            <a:off x="1399079" y="480060"/>
            <a:ext cx="6345843" cy="38702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marL="257175" indent="-257175" defTabSz="685800">
              <a:spcBef>
                <a:spcPts val="1200"/>
              </a:spcBef>
              <a:defRPr sz="3000">
                <a:latin typeface="Palatino"/>
                <a:ea typeface="Palatino"/>
                <a:cs typeface="Palatino"/>
                <a:sym typeface="Palatino"/>
              </a:defRPr>
            </a:pPr>
            <a:r>
              <a:rPr sz="2250"/>
              <a:t> 	Next: </a:t>
            </a:r>
            <a:r>
              <a:rPr sz="2700" b="1">
                <a:solidFill>
                  <a:srgbClr val="FF40FF"/>
                </a:solidFill>
              </a:rPr>
              <a:t>Action</a:t>
            </a:r>
            <a:endParaRPr sz="2250" b="1">
              <a:solidFill>
                <a:srgbClr val="FE24A8"/>
              </a:solidFill>
            </a:endParaRPr>
          </a:p>
          <a:p>
            <a:pPr marL="257175" indent="-257175" defTabSz="685800">
              <a:spcBef>
                <a:spcPts val="1200"/>
              </a:spcBef>
              <a:defRPr sz="3000">
                <a:latin typeface="Palatino"/>
                <a:ea typeface="Palatino"/>
                <a:cs typeface="Palatino"/>
                <a:sym typeface="Palatino"/>
              </a:defRPr>
            </a:pPr>
            <a:endParaRPr sz="2250" b="1">
              <a:solidFill>
                <a:srgbClr val="FE24A8"/>
              </a:solidFill>
            </a:endParaRPr>
          </a:p>
          <a:p>
            <a:pPr marL="257175" indent="-257175" defTabSz="685800">
              <a:spcBef>
                <a:spcPts val="1200"/>
              </a:spcBef>
              <a:defRPr sz="3000">
                <a:latin typeface="Palatino"/>
                <a:ea typeface="Palatino"/>
                <a:cs typeface="Palatino"/>
                <a:sym typeface="Palatino"/>
              </a:defRPr>
            </a:pPr>
            <a:r>
              <a:rPr sz="2250"/>
              <a:t>	It is not just the gross form and bio-mechanics, that may be doing unexpected work, but also the </a:t>
            </a:r>
            <a:r>
              <a:rPr sz="2250" b="1">
                <a:solidFill>
                  <a:srgbClr val="FF40FF"/>
                </a:solidFill>
              </a:rPr>
              <a:t>skilled use of the body in action.</a:t>
            </a:r>
            <a:r>
              <a:rPr sz="2250" b="1">
                <a:solidFill>
                  <a:srgbClr val="FE24A8"/>
                </a:solidFill>
              </a:rPr>
              <a:t> </a:t>
            </a:r>
          </a:p>
          <a:p>
            <a:pPr marL="257175" indent="-257175" defTabSz="685800">
              <a:spcBef>
                <a:spcPts val="1200"/>
              </a:spcBef>
              <a:defRPr sz="3000">
                <a:latin typeface="Palatino"/>
                <a:ea typeface="Palatino"/>
                <a:cs typeface="Palatino"/>
                <a:sym typeface="Palatino"/>
              </a:defRPr>
            </a:pPr>
            <a:r>
              <a:rPr sz="2250"/>
              <a:t>	Key contribution of action concerns the power   of what Lungarella and Sporns call the </a:t>
            </a:r>
            <a:r>
              <a:rPr sz="2250" b="1">
                <a:solidFill>
                  <a:srgbClr val="FF40FF"/>
                </a:solidFill>
              </a:rPr>
              <a:t>active self-structuring of a data flow	</a:t>
            </a:r>
            <a:endParaRPr sz="2250">
              <a:solidFill>
                <a:srgbClr val="FF40FF"/>
              </a:solidFill>
            </a:endParaRPr>
          </a:p>
          <a:p>
            <a:pPr marL="257175" indent="-257175" defTabSz="685800">
              <a:spcBef>
                <a:spcPts val="1200"/>
              </a:spcBef>
              <a:defRPr sz="3000" b="1">
                <a:solidFill>
                  <a:srgbClr val="FE24A8"/>
                </a:solidFill>
                <a:latin typeface="Palatino"/>
                <a:ea typeface="Palatino"/>
                <a:cs typeface="Palatino"/>
                <a:sym typeface="Palatino"/>
              </a:defRPr>
            </a:pPr>
            <a:r>
              <a:rPr sz="2250"/>
              <a:t>	</a:t>
            </a:r>
          </a:p>
        </p:txBody>
      </p:sp>
    </p:spTree>
  </p:cSld>
  <p:clrMapOvr>
    <a:masterClrMapping/>
  </p:clrMapOvr>
  <p:transition spd="med"/>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 name="TextBox 1"/>
          <p:cNvSpPr txBox="1"/>
          <p:nvPr/>
        </p:nvSpPr>
        <p:spPr>
          <a:xfrm>
            <a:off x="1856881" y="4420081"/>
            <a:ext cx="5430239" cy="3924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defRPr sz="1400">
                <a:latin typeface="Palatino"/>
                <a:ea typeface="Palatino"/>
                <a:cs typeface="Palatino"/>
                <a:sym typeface="Palatino"/>
              </a:defRPr>
            </a:pPr>
            <a:r>
              <a:rPr sz="1050"/>
              <a:t>Metta, G. and Fitzpatrick, P. (2003). Early integration of vision and manipulation. </a:t>
            </a:r>
            <a:r>
              <a:rPr sz="1050" i="1"/>
              <a:t>Adaptive Behavior</a:t>
            </a:r>
            <a:r>
              <a:rPr sz="1050"/>
              <a:t>, 11(2):109—128.</a:t>
            </a:r>
          </a:p>
        </p:txBody>
      </p:sp>
      <p:sp>
        <p:nvSpPr>
          <p:cNvPr id="871" name="A simple example: BABYBOT (Metta and Fitzpatrick) learns about object boundaries by poking and shoving."/>
          <p:cNvSpPr txBox="1"/>
          <p:nvPr/>
        </p:nvSpPr>
        <p:spPr>
          <a:xfrm>
            <a:off x="1490726" y="502161"/>
            <a:ext cx="6162549" cy="6694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spcBef>
                <a:spcPts val="1050"/>
              </a:spcBef>
              <a:defRPr sz="2600">
                <a:latin typeface="Palatino"/>
                <a:ea typeface="Palatino"/>
                <a:cs typeface="Palatino"/>
                <a:sym typeface="Palatino"/>
              </a:defRPr>
            </a:pPr>
            <a:r>
              <a:rPr sz="1950"/>
              <a:t>A simple example: </a:t>
            </a:r>
            <a:r>
              <a:rPr sz="1950" b="1">
                <a:solidFill>
                  <a:srgbClr val="FF40FF"/>
                </a:solidFill>
              </a:rPr>
              <a:t>BABYBOT</a:t>
            </a:r>
            <a:r>
              <a:rPr sz="1950"/>
              <a:t> (Metta and Fitzpatrick) learns about object boundaries by poking and shoving.</a:t>
            </a:r>
          </a:p>
        </p:txBody>
      </p:sp>
      <p:pic>
        <p:nvPicPr>
          <p:cNvPr id="872" name="Object 2" descr="Object 2"/>
          <p:cNvPicPr>
            <a:picLocks noChangeAspect="1"/>
          </p:cNvPicPr>
          <p:nvPr/>
        </p:nvPicPr>
        <p:blipFill>
          <a:blip r:embed="rId3"/>
          <a:stretch>
            <a:fillRect/>
          </a:stretch>
        </p:blipFill>
        <p:spPr>
          <a:xfrm>
            <a:off x="2195042" y="1541779"/>
            <a:ext cx="4485903" cy="2059942"/>
          </a:xfrm>
          <a:prstGeom prst="rect">
            <a:avLst/>
          </a:prstGeom>
          <a:ln w="12700">
            <a:miter lim="400000"/>
          </a:ln>
        </p:spPr>
      </p:pic>
    </p:spTree>
  </p:cSld>
  <p:clrMapOvr>
    <a:masterClrMapping/>
  </p:clrMapOvr>
  <p:transition spd="med"/>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6" name="Text Box 2"/>
          <p:cNvSpPr txBox="1"/>
          <p:nvPr/>
        </p:nvSpPr>
        <p:spPr>
          <a:xfrm>
            <a:off x="1428750" y="285750"/>
            <a:ext cx="6229350" cy="3462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lvl1pPr algn="just" defTabSz="914400">
              <a:spcBef>
                <a:spcPts val="1400"/>
              </a:spcBef>
              <a:defRPr sz="2400">
                <a:latin typeface="Arial"/>
                <a:ea typeface="Arial"/>
                <a:cs typeface="Arial"/>
                <a:sym typeface="Arial"/>
              </a:defRPr>
            </a:lvl1pPr>
          </a:lstStyle>
          <a:p>
            <a:r>
              <a:rPr sz="1800"/>
              <a:t> </a:t>
            </a:r>
          </a:p>
        </p:txBody>
      </p:sp>
      <p:sp>
        <p:nvSpPr>
          <p:cNvPr id="877" name="So BABYBOT’s own motor action has now induced an informative sensorimotor correlation: the sudden spread of motion identifies the boundaries of an object."/>
          <p:cNvSpPr txBox="1"/>
          <p:nvPr/>
        </p:nvSpPr>
        <p:spPr>
          <a:xfrm>
            <a:off x="1452631" y="239011"/>
            <a:ext cx="6238739" cy="13619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defRPr sz="2800">
                <a:latin typeface="Palatino"/>
                <a:ea typeface="Palatino"/>
                <a:cs typeface="Palatino"/>
                <a:sym typeface="Palatino"/>
              </a:defRPr>
            </a:pPr>
            <a:r>
              <a:rPr sz="2100"/>
              <a:t>So BABYBOT’s own motor action has now induced an </a:t>
            </a:r>
            <a:r>
              <a:rPr sz="2100" b="1">
                <a:solidFill>
                  <a:srgbClr val="FF40FF"/>
                </a:solidFill>
              </a:rPr>
              <a:t>informative sensorimotor correlation</a:t>
            </a:r>
            <a:r>
              <a:rPr sz="2100"/>
              <a:t>: the sudden spread of motion </a:t>
            </a:r>
            <a:r>
              <a:rPr sz="2100" b="1">
                <a:solidFill>
                  <a:srgbClr val="FF40FF"/>
                </a:solidFill>
              </a:rPr>
              <a:t>identifies the boundaries of an object</a:t>
            </a:r>
            <a:r>
              <a:rPr sz="2100" b="1">
                <a:solidFill>
                  <a:srgbClr val="FE24A8"/>
                </a:solidFill>
              </a:rPr>
              <a:t>.</a:t>
            </a:r>
          </a:p>
        </p:txBody>
      </p:sp>
      <p:pic>
        <p:nvPicPr>
          <p:cNvPr id="878" name="media7.mp4" descr="media7.mp4"/>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3358003" y="1603338"/>
            <a:ext cx="4265825" cy="3199369"/>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9334991" fill="hold"/>
                                        <p:tgtEl>
                                          <p:spTgt spid="87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878"/>
                </p:tgtEl>
              </p:cMediaNode>
            </p:video>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 name="This isn't just a trick for babies……"/>
          <p:cNvSpPr txBox="1"/>
          <p:nvPr/>
        </p:nvSpPr>
        <p:spPr>
          <a:xfrm>
            <a:off x="1350413" y="632460"/>
            <a:ext cx="6443175" cy="7617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266700">
              <a:defRPr sz="3000">
                <a:latin typeface="Palatino"/>
                <a:ea typeface="Palatino"/>
                <a:cs typeface="Palatino"/>
                <a:sym typeface="Palatino"/>
              </a:defRPr>
            </a:pPr>
            <a:r>
              <a:rPr sz="2250"/>
              <a:t>This isn't just a trick for babies…</a:t>
            </a:r>
          </a:p>
          <a:p>
            <a:pPr defTabSz="266700">
              <a:defRPr sz="3000">
                <a:latin typeface="Palatino"/>
                <a:ea typeface="Palatino"/>
                <a:cs typeface="Palatino"/>
                <a:sym typeface="Palatino"/>
              </a:defRPr>
            </a:pPr>
            <a:endParaRPr sz="2250"/>
          </a:p>
        </p:txBody>
      </p:sp>
    </p:spTree>
  </p:cSld>
  <p:clrMapOvr>
    <a:masterClrMapping/>
  </p:clrMapOvr>
  <p:transition spd="med"/>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6" name="This isn't just a trick for babies……"/>
          <p:cNvSpPr txBox="1"/>
          <p:nvPr/>
        </p:nvSpPr>
        <p:spPr>
          <a:xfrm>
            <a:off x="1350413" y="632461"/>
            <a:ext cx="6443175" cy="14542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266700">
              <a:defRPr sz="3000">
                <a:latin typeface="Palatino"/>
                <a:ea typeface="Palatino"/>
                <a:cs typeface="Palatino"/>
                <a:sym typeface="Palatino"/>
              </a:defRPr>
            </a:pPr>
            <a:r>
              <a:rPr sz="2250"/>
              <a:t>This isn't just a trick for babies…</a:t>
            </a:r>
          </a:p>
          <a:p>
            <a:pPr defTabSz="266700">
              <a:defRPr sz="3000">
                <a:latin typeface="Palatino"/>
                <a:ea typeface="Palatino"/>
                <a:cs typeface="Palatino"/>
                <a:sym typeface="Palatino"/>
              </a:defRPr>
            </a:pPr>
            <a:endParaRPr sz="2250"/>
          </a:p>
          <a:p>
            <a:pPr defTabSz="266700">
              <a:defRPr sz="3000">
                <a:latin typeface="Palatino"/>
                <a:ea typeface="Palatino"/>
                <a:cs typeface="Palatino"/>
                <a:sym typeface="Palatino"/>
              </a:defRPr>
            </a:pPr>
            <a:r>
              <a:rPr sz="2250"/>
              <a:t>We are rampant </a:t>
            </a:r>
            <a:r>
              <a:rPr sz="2250" b="1">
                <a:solidFill>
                  <a:srgbClr val="FF40FF"/>
                </a:solidFill>
              </a:rPr>
              <a:t>self-structured of our own informational flows</a:t>
            </a:r>
            <a:r>
              <a:rPr sz="2250"/>
              <a:t>. </a:t>
            </a:r>
          </a:p>
        </p:txBody>
      </p:sp>
    </p:spTree>
  </p:cSld>
  <p:clrMapOvr>
    <a:masterClrMapping/>
  </p:clrMapOvr>
  <p:transition spd="med"/>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 name="This isn't just a trick for babies……"/>
          <p:cNvSpPr txBox="1"/>
          <p:nvPr/>
        </p:nvSpPr>
        <p:spPr>
          <a:xfrm>
            <a:off x="1350413" y="632460"/>
            <a:ext cx="6443175" cy="35317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266700">
              <a:defRPr sz="3000">
                <a:latin typeface="Palatino"/>
                <a:ea typeface="Palatino"/>
                <a:cs typeface="Palatino"/>
                <a:sym typeface="Palatino"/>
              </a:defRPr>
            </a:pPr>
            <a:r>
              <a:rPr sz="2250"/>
              <a:t>This isn't just a trick for babies…</a:t>
            </a:r>
          </a:p>
          <a:p>
            <a:pPr defTabSz="266700">
              <a:defRPr sz="3000">
                <a:latin typeface="Palatino"/>
                <a:ea typeface="Palatino"/>
                <a:cs typeface="Palatino"/>
                <a:sym typeface="Palatino"/>
              </a:defRPr>
            </a:pPr>
            <a:endParaRPr sz="2250"/>
          </a:p>
          <a:p>
            <a:pPr defTabSz="266700">
              <a:defRPr sz="3000">
                <a:latin typeface="Palatino"/>
                <a:ea typeface="Palatino"/>
                <a:cs typeface="Palatino"/>
                <a:sym typeface="Palatino"/>
              </a:defRPr>
            </a:pPr>
            <a:r>
              <a:rPr sz="2250"/>
              <a:t>We are rampant </a:t>
            </a:r>
            <a:r>
              <a:rPr sz="2250" b="1">
                <a:solidFill>
                  <a:srgbClr val="FF40FF"/>
                </a:solidFill>
              </a:rPr>
              <a:t>self-structured of our own informational flows</a:t>
            </a:r>
            <a:r>
              <a:rPr sz="2250"/>
              <a:t>. </a:t>
            </a:r>
          </a:p>
          <a:p>
            <a:pPr defTabSz="266700">
              <a:defRPr sz="3000">
                <a:latin typeface="Palatino"/>
                <a:ea typeface="Palatino"/>
                <a:cs typeface="Palatino"/>
                <a:sym typeface="Palatino"/>
              </a:defRPr>
            </a:pPr>
            <a:endParaRPr sz="2250"/>
          </a:p>
          <a:p>
            <a:pPr defTabSz="266700">
              <a:defRPr sz="3000">
                <a:latin typeface="Palatino"/>
                <a:ea typeface="Palatino"/>
                <a:cs typeface="Palatino"/>
                <a:sym typeface="Palatino"/>
              </a:defRPr>
            </a:pPr>
            <a:r>
              <a:rPr sz="2250"/>
              <a:t>In higher cognition we constantly </a:t>
            </a:r>
            <a:r>
              <a:rPr sz="2250" b="1">
                <a:solidFill>
                  <a:srgbClr val="FF40FF"/>
                </a:solidFill>
              </a:rPr>
              <a:t>sketch, scribble, gesture and talk to ourselves</a:t>
            </a:r>
            <a:r>
              <a:rPr sz="2250"/>
              <a:t>, creating structured flows of visual and auditory stimulation that can enhance and guide our own cognitive activity</a:t>
            </a:r>
          </a:p>
        </p:txBody>
      </p:sp>
    </p:spTree>
  </p:cSld>
  <p:clrMapOvr>
    <a:masterClrMapping/>
  </p:clrMapOvr>
  <p:transition spd="med"/>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4" name="Experimental work by Goldin-Meadow suggest that spontaneous gesture is doing important cognitive work, and is not merely a side-effect or aid to communication."/>
          <p:cNvSpPr txBox="1"/>
          <p:nvPr/>
        </p:nvSpPr>
        <p:spPr>
          <a:xfrm>
            <a:off x="1350413" y="107836"/>
            <a:ext cx="6443175" cy="214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266700">
              <a:defRPr sz="3000">
                <a:latin typeface="Palatino"/>
                <a:ea typeface="Palatino"/>
                <a:cs typeface="Palatino"/>
                <a:sym typeface="Palatino"/>
              </a:defRPr>
            </a:pPr>
            <a:r>
              <a:rPr sz="2250"/>
              <a:t>Experimental work by Goldin-Meadow suggest that </a:t>
            </a:r>
            <a:r>
              <a:rPr sz="2250" b="1">
                <a:solidFill>
                  <a:srgbClr val="FF40FF"/>
                </a:solidFill>
              </a:rPr>
              <a:t>spontaneous gesture is doing important cognitive work</a:t>
            </a:r>
            <a:r>
              <a:rPr sz="2250"/>
              <a:t>, and is not merely a side-effect or aid to communication.</a:t>
            </a:r>
          </a:p>
          <a:p>
            <a:pPr defTabSz="266700">
              <a:defRPr sz="3000">
                <a:latin typeface="Palatino"/>
                <a:ea typeface="Palatino"/>
                <a:cs typeface="Palatino"/>
                <a:sym typeface="Palatino"/>
              </a:defRPr>
            </a:pPr>
            <a:endParaRPr sz="2250"/>
          </a:p>
          <a:p>
            <a:pPr defTabSz="266700">
              <a:defRPr sz="3000">
                <a:latin typeface="Palatino"/>
                <a:ea typeface="Palatino"/>
                <a:cs typeface="Palatino"/>
                <a:sym typeface="Palatino"/>
              </a:defRPr>
            </a:pPr>
            <a:r>
              <a:rPr sz="2250"/>
              <a:t>Some more clues…</a:t>
            </a:r>
          </a:p>
        </p:txBody>
      </p:sp>
    </p:spTree>
  </p:cSld>
  <p:clrMapOvr>
    <a:masterClrMapping/>
  </p:clrMapOvr>
  <p:transition spd="med"/>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6" name="Experimental work by Goldin-Meadow suggest that spontaneous gesture is doing important cognitive work, and is not merely a side-effect or aid to communication."/>
          <p:cNvSpPr txBox="1"/>
          <p:nvPr/>
        </p:nvSpPr>
        <p:spPr>
          <a:xfrm>
            <a:off x="1350413" y="107836"/>
            <a:ext cx="6443175" cy="26314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266700">
              <a:defRPr sz="3000">
                <a:latin typeface="Palatino"/>
                <a:ea typeface="Palatino"/>
                <a:cs typeface="Palatino"/>
                <a:sym typeface="Palatino"/>
              </a:defRPr>
            </a:pPr>
            <a:r>
              <a:rPr sz="2250"/>
              <a:t>Experimental work by Goldin-Meadow suggest that </a:t>
            </a:r>
            <a:r>
              <a:rPr sz="2250" b="1">
                <a:solidFill>
                  <a:srgbClr val="FF40FF"/>
                </a:solidFill>
              </a:rPr>
              <a:t>spontaneous gesture is doing important cognitive work</a:t>
            </a:r>
            <a:r>
              <a:rPr sz="2250"/>
              <a:t>, and is not merely a side-effect or aid to communication.</a:t>
            </a:r>
          </a:p>
          <a:p>
            <a:pPr defTabSz="266700">
              <a:defRPr sz="3000">
                <a:latin typeface="Palatino"/>
                <a:ea typeface="Palatino"/>
                <a:cs typeface="Palatino"/>
                <a:sym typeface="Palatino"/>
              </a:defRPr>
            </a:pPr>
            <a:endParaRPr sz="2250"/>
          </a:p>
          <a:p>
            <a:pPr defTabSz="266700">
              <a:defRPr sz="3000">
                <a:latin typeface="Palatino"/>
                <a:ea typeface="Palatino"/>
                <a:cs typeface="Palatino"/>
                <a:sym typeface="Palatino"/>
              </a:defRPr>
            </a:pPr>
            <a:r>
              <a:rPr sz="2250"/>
              <a:t>Some more clues…</a:t>
            </a:r>
          </a:p>
          <a:p>
            <a:pPr defTabSz="266700">
              <a:defRPr sz="1200">
                <a:latin typeface="Palatino"/>
                <a:ea typeface="Palatino"/>
                <a:cs typeface="Palatino"/>
                <a:sym typeface="Palatino"/>
              </a:defRPr>
            </a:pPr>
            <a:endParaRPr sz="900"/>
          </a:p>
          <a:p>
            <a:pPr marL="270710" indent="-270710" defTabSz="266700">
              <a:buSzPct val="100000"/>
              <a:buChar char="•"/>
              <a:defRPr sz="3000">
                <a:latin typeface="Palatino"/>
                <a:ea typeface="Palatino"/>
                <a:cs typeface="Palatino"/>
                <a:sym typeface="Palatino"/>
              </a:defRPr>
            </a:pPr>
            <a:r>
              <a:rPr sz="2250"/>
              <a:t>We do it when we talk on the phone</a:t>
            </a:r>
          </a:p>
        </p:txBody>
      </p:sp>
    </p:spTree>
  </p:cSld>
  <p:clrMapOvr>
    <a:masterClrMapping/>
  </p:clrMapOvr>
  <p:transition spd="med"/>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8" name="Experimental work by Goldin-Meadow suggest that spontaneous gesture is doing important cognitive work, and is not merely a side-effect or aid to communication."/>
          <p:cNvSpPr txBox="1"/>
          <p:nvPr/>
        </p:nvSpPr>
        <p:spPr>
          <a:xfrm>
            <a:off x="1350413" y="107836"/>
            <a:ext cx="6443175" cy="29777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266700">
              <a:defRPr sz="3000">
                <a:latin typeface="Palatino"/>
                <a:ea typeface="Palatino"/>
                <a:cs typeface="Palatino"/>
                <a:sym typeface="Palatino"/>
              </a:defRPr>
            </a:pPr>
            <a:r>
              <a:rPr sz="2250"/>
              <a:t>Experimental work by Goldin-Meadow suggest that </a:t>
            </a:r>
            <a:r>
              <a:rPr sz="2250" b="1">
                <a:solidFill>
                  <a:srgbClr val="FF40FF"/>
                </a:solidFill>
              </a:rPr>
              <a:t>spontaneous gesture is doing important cognitive work</a:t>
            </a:r>
            <a:r>
              <a:rPr sz="2250"/>
              <a:t>, and is not merely a side-effect or aid to communication.</a:t>
            </a:r>
          </a:p>
          <a:p>
            <a:pPr defTabSz="266700">
              <a:defRPr sz="3000">
                <a:latin typeface="Palatino"/>
                <a:ea typeface="Palatino"/>
                <a:cs typeface="Palatino"/>
                <a:sym typeface="Palatino"/>
              </a:defRPr>
            </a:pPr>
            <a:endParaRPr sz="2250"/>
          </a:p>
          <a:p>
            <a:pPr defTabSz="266700">
              <a:defRPr sz="3000">
                <a:latin typeface="Palatino"/>
                <a:ea typeface="Palatino"/>
                <a:cs typeface="Palatino"/>
                <a:sym typeface="Palatino"/>
              </a:defRPr>
            </a:pPr>
            <a:r>
              <a:rPr sz="2250"/>
              <a:t>Some more clues…</a:t>
            </a:r>
          </a:p>
          <a:p>
            <a:pPr defTabSz="266700">
              <a:defRPr sz="1200">
                <a:latin typeface="Palatino"/>
                <a:ea typeface="Palatino"/>
                <a:cs typeface="Palatino"/>
                <a:sym typeface="Palatino"/>
              </a:defRPr>
            </a:pPr>
            <a:endParaRPr sz="900"/>
          </a:p>
          <a:p>
            <a:pPr marL="270710" indent="-270710" defTabSz="266700">
              <a:buSzPct val="100000"/>
              <a:buChar char="•"/>
              <a:defRPr sz="3000">
                <a:latin typeface="Palatino"/>
                <a:ea typeface="Palatino"/>
                <a:cs typeface="Palatino"/>
                <a:sym typeface="Palatino"/>
              </a:defRPr>
            </a:pPr>
            <a:r>
              <a:rPr sz="2250"/>
              <a:t>We do it when we talk on the phone</a:t>
            </a:r>
          </a:p>
          <a:p>
            <a:pPr marL="270710" indent="-270710" defTabSz="266700">
              <a:buSzPct val="100000"/>
              <a:buChar char="•"/>
              <a:defRPr sz="3000">
                <a:latin typeface="Palatino"/>
                <a:ea typeface="Palatino"/>
                <a:cs typeface="Palatino"/>
                <a:sym typeface="Palatino"/>
              </a:defRPr>
            </a:pPr>
            <a:r>
              <a:rPr sz="2250"/>
              <a:t>We do it when we talk to ourselves</a:t>
            </a:r>
          </a:p>
        </p:txBody>
      </p:sp>
    </p:spTree>
  </p:cSld>
  <p:clrMapOvr>
    <a:masterClrMapping/>
  </p:clrMapOvr>
  <p:transition spd="med"/>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0" name="Experimental work by Goldin-Meadow suggest that spontaneous gesture is doing important cognitive work, and is not merely a side-effect or aid to communication."/>
          <p:cNvSpPr txBox="1"/>
          <p:nvPr/>
        </p:nvSpPr>
        <p:spPr>
          <a:xfrm>
            <a:off x="1350413" y="107836"/>
            <a:ext cx="6443175" cy="33239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266700">
              <a:defRPr sz="3000">
                <a:latin typeface="Palatino"/>
                <a:ea typeface="Palatino"/>
                <a:cs typeface="Palatino"/>
                <a:sym typeface="Palatino"/>
              </a:defRPr>
            </a:pPr>
            <a:r>
              <a:rPr sz="2250"/>
              <a:t>Experimental work by Goldin-Meadow suggest that </a:t>
            </a:r>
            <a:r>
              <a:rPr sz="2250" b="1">
                <a:solidFill>
                  <a:srgbClr val="FF40FF"/>
                </a:solidFill>
              </a:rPr>
              <a:t>spontaneous gesture is doing important cognitive work</a:t>
            </a:r>
            <a:r>
              <a:rPr sz="2250"/>
              <a:t>, and is not merely a side-effect or aid to communication.</a:t>
            </a:r>
          </a:p>
          <a:p>
            <a:pPr defTabSz="266700">
              <a:defRPr sz="3000">
                <a:latin typeface="Palatino"/>
                <a:ea typeface="Palatino"/>
                <a:cs typeface="Palatino"/>
                <a:sym typeface="Palatino"/>
              </a:defRPr>
            </a:pPr>
            <a:endParaRPr sz="2250"/>
          </a:p>
          <a:p>
            <a:pPr defTabSz="266700">
              <a:defRPr sz="3000">
                <a:latin typeface="Palatino"/>
                <a:ea typeface="Palatino"/>
                <a:cs typeface="Palatino"/>
                <a:sym typeface="Palatino"/>
              </a:defRPr>
            </a:pPr>
            <a:r>
              <a:rPr sz="2250"/>
              <a:t>Some more clues…</a:t>
            </a:r>
          </a:p>
          <a:p>
            <a:pPr defTabSz="266700">
              <a:defRPr sz="1200">
                <a:latin typeface="Palatino"/>
                <a:ea typeface="Palatino"/>
                <a:cs typeface="Palatino"/>
                <a:sym typeface="Palatino"/>
              </a:defRPr>
            </a:pPr>
            <a:endParaRPr sz="900"/>
          </a:p>
          <a:p>
            <a:pPr marL="270710" indent="-270710" defTabSz="266700">
              <a:buSzPct val="100000"/>
              <a:buChar char="•"/>
              <a:defRPr sz="3000">
                <a:latin typeface="Palatino"/>
                <a:ea typeface="Palatino"/>
                <a:cs typeface="Palatino"/>
                <a:sym typeface="Palatino"/>
              </a:defRPr>
            </a:pPr>
            <a:r>
              <a:rPr sz="2250"/>
              <a:t>We do it when we talk on the phone</a:t>
            </a:r>
          </a:p>
          <a:p>
            <a:pPr marL="270710" indent="-270710" defTabSz="266700">
              <a:buSzPct val="100000"/>
              <a:buChar char="•"/>
              <a:defRPr sz="3000">
                <a:latin typeface="Palatino"/>
                <a:ea typeface="Palatino"/>
                <a:cs typeface="Palatino"/>
                <a:sym typeface="Palatino"/>
              </a:defRPr>
            </a:pPr>
            <a:r>
              <a:rPr sz="2250"/>
              <a:t>We do it when we talk to ourselves</a:t>
            </a:r>
          </a:p>
          <a:p>
            <a:pPr marL="270710" indent="-270710" defTabSz="266700">
              <a:buSzPct val="100000"/>
              <a:buChar char="•"/>
              <a:defRPr sz="3000">
                <a:latin typeface="Palatino"/>
                <a:ea typeface="Palatino"/>
                <a:cs typeface="Palatino"/>
                <a:sym typeface="Palatino"/>
              </a:defRPr>
            </a:pPr>
            <a:r>
              <a:rPr sz="2250"/>
              <a:t>We do it in the dark, no one can see</a:t>
            </a:r>
          </a:p>
        </p:txBody>
      </p:sp>
    </p:spTree>
  </p:cSld>
  <p:clrMapOvr>
    <a:masterClrMapping/>
  </p:clrMapOvr>
  <p:transition spd="med"/>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2" name="Experimental work by Goldin-Meadow suggest that spontaneous gesture is doing important cognitive work, and is not merely a side-effect or aid to communication."/>
          <p:cNvSpPr txBox="1"/>
          <p:nvPr/>
        </p:nvSpPr>
        <p:spPr>
          <a:xfrm>
            <a:off x="1350413" y="107836"/>
            <a:ext cx="6443175" cy="43627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266700">
              <a:defRPr sz="3000">
                <a:latin typeface="Palatino"/>
                <a:ea typeface="Palatino"/>
                <a:cs typeface="Palatino"/>
                <a:sym typeface="Palatino"/>
              </a:defRPr>
            </a:pPr>
            <a:r>
              <a:rPr sz="2250"/>
              <a:t>Experimental work by Goldin-Meadow suggest that </a:t>
            </a:r>
            <a:r>
              <a:rPr sz="2250" b="1">
                <a:solidFill>
                  <a:srgbClr val="FF40FF"/>
                </a:solidFill>
              </a:rPr>
              <a:t>spontaneous gesture is doing important cognitive work</a:t>
            </a:r>
            <a:r>
              <a:rPr sz="2250"/>
              <a:t>, and is not merely a side-effect or aid to communication.</a:t>
            </a:r>
          </a:p>
          <a:p>
            <a:pPr defTabSz="266700">
              <a:defRPr sz="3000">
                <a:latin typeface="Palatino"/>
                <a:ea typeface="Palatino"/>
                <a:cs typeface="Palatino"/>
                <a:sym typeface="Palatino"/>
              </a:defRPr>
            </a:pPr>
            <a:endParaRPr sz="2250"/>
          </a:p>
          <a:p>
            <a:pPr defTabSz="266700">
              <a:defRPr sz="3000">
                <a:latin typeface="Palatino"/>
                <a:ea typeface="Palatino"/>
                <a:cs typeface="Palatino"/>
                <a:sym typeface="Palatino"/>
              </a:defRPr>
            </a:pPr>
            <a:r>
              <a:rPr sz="2250"/>
              <a:t>Some more clues…</a:t>
            </a:r>
          </a:p>
          <a:p>
            <a:pPr defTabSz="266700">
              <a:defRPr sz="1200">
                <a:latin typeface="Palatino"/>
                <a:ea typeface="Palatino"/>
                <a:cs typeface="Palatino"/>
                <a:sym typeface="Palatino"/>
              </a:defRPr>
            </a:pPr>
            <a:endParaRPr sz="900"/>
          </a:p>
          <a:p>
            <a:pPr marL="270710" indent="-270710" defTabSz="266700">
              <a:buSzPct val="100000"/>
              <a:buChar char="•"/>
              <a:defRPr sz="3000">
                <a:latin typeface="Palatino"/>
                <a:ea typeface="Palatino"/>
                <a:cs typeface="Palatino"/>
                <a:sym typeface="Palatino"/>
              </a:defRPr>
            </a:pPr>
            <a:r>
              <a:rPr sz="2250"/>
              <a:t>We do it when we talk on the phone</a:t>
            </a:r>
          </a:p>
          <a:p>
            <a:pPr marL="270710" indent="-270710" defTabSz="266700">
              <a:buSzPct val="100000"/>
              <a:buChar char="•"/>
              <a:defRPr sz="3000">
                <a:latin typeface="Palatino"/>
                <a:ea typeface="Palatino"/>
                <a:cs typeface="Palatino"/>
                <a:sym typeface="Palatino"/>
              </a:defRPr>
            </a:pPr>
            <a:r>
              <a:rPr sz="2250"/>
              <a:t>We do it when we talk to ourselves</a:t>
            </a:r>
          </a:p>
          <a:p>
            <a:pPr marL="270710" indent="-270710" defTabSz="266700">
              <a:buSzPct val="100000"/>
              <a:buChar char="•"/>
              <a:defRPr sz="3000">
                <a:latin typeface="Palatino"/>
                <a:ea typeface="Palatino"/>
                <a:cs typeface="Palatino"/>
                <a:sym typeface="Palatino"/>
              </a:defRPr>
            </a:pPr>
            <a:r>
              <a:rPr sz="2250"/>
              <a:t>We do it in the dark, no one can see</a:t>
            </a:r>
          </a:p>
          <a:p>
            <a:pPr marL="270710" indent="-270710" defTabSz="266700">
              <a:buSzPct val="100000"/>
              <a:buChar char="•"/>
              <a:defRPr sz="3000">
                <a:latin typeface="Palatino"/>
                <a:ea typeface="Palatino"/>
                <a:cs typeface="Palatino"/>
                <a:sym typeface="Palatino"/>
              </a:defRPr>
            </a:pPr>
            <a:r>
              <a:rPr sz="2250"/>
              <a:t>Gesturing increases when genuinely reasoning about a problem, rather than just describing a known solution. </a:t>
            </a:r>
          </a:p>
        </p:txBody>
      </p:sp>
    </p:spTree>
  </p:cSld>
  <p:clrMapOvr>
    <a:masterClrMapping/>
  </p:clrMapOvr>
  <p:transition spd="med"/>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4" name="Interestingly,…"/>
          <p:cNvSpPr txBox="1"/>
          <p:nvPr/>
        </p:nvSpPr>
        <p:spPr>
          <a:xfrm>
            <a:off x="1350413" y="251459"/>
            <a:ext cx="6443174" cy="214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266700">
              <a:defRPr sz="3000" b="1">
                <a:solidFill>
                  <a:srgbClr val="FF40FF"/>
                </a:solidFill>
                <a:latin typeface="Palatino"/>
                <a:ea typeface="Palatino"/>
                <a:cs typeface="Palatino"/>
                <a:sym typeface="Palatino"/>
              </a:defRPr>
            </a:pPr>
            <a:r>
              <a:rPr sz="2250"/>
              <a:t>Interestingly,</a:t>
            </a:r>
          </a:p>
          <a:p>
            <a:pPr defTabSz="266700">
              <a:defRPr sz="3000">
                <a:latin typeface="Palatino"/>
                <a:ea typeface="Palatino"/>
                <a:cs typeface="Palatino"/>
                <a:sym typeface="Palatino"/>
              </a:defRPr>
            </a:pPr>
            <a:endParaRPr sz="2250"/>
          </a:p>
          <a:p>
            <a:pPr defTabSz="266700">
              <a:defRPr sz="3000">
                <a:latin typeface="Palatino"/>
                <a:ea typeface="Palatino"/>
                <a:cs typeface="Palatino"/>
                <a:sym typeface="Palatino"/>
              </a:defRPr>
            </a:pPr>
            <a:r>
              <a:rPr sz="2250"/>
              <a:t>Speakers </a:t>
            </a:r>
            <a:r>
              <a:rPr sz="2250">
                <a:solidFill>
                  <a:srgbClr val="FF40FF"/>
                </a:solidFill>
              </a:rPr>
              <a:t>blind from birth</a:t>
            </a:r>
            <a:r>
              <a:rPr sz="2250"/>
              <a:t>, who have never spoken to a visible listener, and never seen others moving their hands as they speak, also gesture when they speak</a:t>
            </a:r>
          </a:p>
        </p:txBody>
      </p:sp>
    </p:spTree>
  </p:cSld>
  <p:clrMapOvr>
    <a:masterClrMapping/>
  </p:clrMapOvr>
  <p:transition spd="med"/>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6" name="Interestingly,…"/>
          <p:cNvSpPr txBox="1"/>
          <p:nvPr/>
        </p:nvSpPr>
        <p:spPr>
          <a:xfrm>
            <a:off x="1350413" y="251459"/>
            <a:ext cx="6443174" cy="31854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266700">
              <a:defRPr sz="3000" b="1">
                <a:solidFill>
                  <a:srgbClr val="FF40FF"/>
                </a:solidFill>
                <a:latin typeface="Palatino"/>
                <a:ea typeface="Palatino"/>
                <a:cs typeface="Palatino"/>
                <a:sym typeface="Palatino"/>
              </a:defRPr>
            </a:pPr>
            <a:r>
              <a:rPr sz="2250"/>
              <a:t>Interestingly,</a:t>
            </a:r>
          </a:p>
          <a:p>
            <a:pPr defTabSz="266700">
              <a:defRPr sz="3000">
                <a:latin typeface="Palatino"/>
                <a:ea typeface="Palatino"/>
                <a:cs typeface="Palatino"/>
                <a:sym typeface="Palatino"/>
              </a:defRPr>
            </a:pPr>
            <a:endParaRPr sz="2250"/>
          </a:p>
          <a:p>
            <a:pPr defTabSz="266700">
              <a:defRPr sz="3000">
                <a:latin typeface="Palatino"/>
                <a:ea typeface="Palatino"/>
                <a:cs typeface="Palatino"/>
                <a:sym typeface="Palatino"/>
              </a:defRPr>
            </a:pPr>
            <a:r>
              <a:rPr sz="2250"/>
              <a:t>Speakers </a:t>
            </a:r>
            <a:r>
              <a:rPr sz="2250">
                <a:solidFill>
                  <a:srgbClr val="FF40FF"/>
                </a:solidFill>
              </a:rPr>
              <a:t>blind from birth</a:t>
            </a:r>
            <a:r>
              <a:rPr sz="2250"/>
              <a:t>, who have never spoken to a visible listener, and never seen others moving their hands as they speak, also gesture when they speak</a:t>
            </a:r>
          </a:p>
          <a:p>
            <a:pPr defTabSz="266700">
              <a:defRPr sz="3000">
                <a:latin typeface="Palatino"/>
                <a:ea typeface="Palatino"/>
                <a:cs typeface="Palatino"/>
                <a:sym typeface="Palatino"/>
              </a:defRPr>
            </a:pPr>
            <a:endParaRPr sz="2250"/>
          </a:p>
          <a:p>
            <a:pPr defTabSz="266700">
              <a:defRPr sz="3000">
                <a:latin typeface="Palatino"/>
                <a:ea typeface="Palatino"/>
                <a:cs typeface="Palatino"/>
                <a:sym typeface="Palatino"/>
              </a:defRPr>
            </a:pPr>
            <a:r>
              <a:rPr sz="2250"/>
              <a:t>Moreover, they do so </a:t>
            </a:r>
            <a:r>
              <a:rPr sz="2250">
                <a:solidFill>
                  <a:srgbClr val="FF40FF"/>
                </a:solidFill>
              </a:rPr>
              <a:t>even when they are speaking to others they know to be blind</a:t>
            </a:r>
          </a:p>
        </p:txBody>
      </p:sp>
    </p:spTree>
  </p:cSld>
  <p:clrMapOvr>
    <a:masterClrMapping/>
  </p:clrMapOvr>
  <p:transition spd="med"/>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8" name="Interestingly,…"/>
          <p:cNvSpPr txBox="1"/>
          <p:nvPr/>
        </p:nvSpPr>
        <p:spPr>
          <a:xfrm>
            <a:off x="1350413" y="251459"/>
            <a:ext cx="6443174" cy="42242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266700">
              <a:defRPr sz="3000" b="1">
                <a:solidFill>
                  <a:srgbClr val="FF40FF"/>
                </a:solidFill>
                <a:latin typeface="Palatino"/>
                <a:ea typeface="Palatino"/>
                <a:cs typeface="Palatino"/>
                <a:sym typeface="Palatino"/>
              </a:defRPr>
            </a:pPr>
            <a:r>
              <a:rPr sz="2250"/>
              <a:t>Interestingly,</a:t>
            </a:r>
          </a:p>
          <a:p>
            <a:pPr defTabSz="266700">
              <a:defRPr sz="3000">
                <a:latin typeface="Palatino"/>
                <a:ea typeface="Palatino"/>
                <a:cs typeface="Palatino"/>
                <a:sym typeface="Palatino"/>
              </a:defRPr>
            </a:pPr>
            <a:endParaRPr sz="2250"/>
          </a:p>
          <a:p>
            <a:pPr defTabSz="266700">
              <a:defRPr sz="3000">
                <a:latin typeface="Palatino"/>
                <a:ea typeface="Palatino"/>
                <a:cs typeface="Palatino"/>
                <a:sym typeface="Palatino"/>
              </a:defRPr>
            </a:pPr>
            <a:r>
              <a:rPr sz="2250"/>
              <a:t>Speakers </a:t>
            </a:r>
            <a:r>
              <a:rPr sz="2250">
                <a:solidFill>
                  <a:srgbClr val="FF40FF"/>
                </a:solidFill>
              </a:rPr>
              <a:t>blind from birth</a:t>
            </a:r>
            <a:r>
              <a:rPr sz="2250"/>
              <a:t>, who have never spoken to a visible listener, and never seen others moving their hands as they speak, also gesture when they speak</a:t>
            </a:r>
          </a:p>
          <a:p>
            <a:pPr defTabSz="266700">
              <a:defRPr sz="3000">
                <a:latin typeface="Palatino"/>
                <a:ea typeface="Palatino"/>
                <a:cs typeface="Palatino"/>
                <a:sym typeface="Palatino"/>
              </a:defRPr>
            </a:pPr>
            <a:endParaRPr sz="2250"/>
          </a:p>
          <a:p>
            <a:pPr defTabSz="266700">
              <a:defRPr sz="3000">
                <a:latin typeface="Palatino"/>
                <a:ea typeface="Palatino"/>
                <a:cs typeface="Palatino"/>
                <a:sym typeface="Palatino"/>
              </a:defRPr>
            </a:pPr>
            <a:r>
              <a:rPr sz="2250"/>
              <a:t>Moreover, they do so </a:t>
            </a:r>
            <a:r>
              <a:rPr sz="2250">
                <a:solidFill>
                  <a:srgbClr val="FF40FF"/>
                </a:solidFill>
              </a:rPr>
              <a:t>even when they are speaking to others they know to be blind</a:t>
            </a:r>
          </a:p>
          <a:p>
            <a:pPr defTabSz="266700">
              <a:defRPr sz="3000">
                <a:latin typeface="Palatino"/>
                <a:ea typeface="Palatino"/>
                <a:cs typeface="Palatino"/>
                <a:sym typeface="Palatino"/>
              </a:defRPr>
            </a:pPr>
            <a:endParaRPr sz="2250">
              <a:solidFill>
                <a:srgbClr val="FF40FF"/>
              </a:solidFill>
            </a:endParaRPr>
          </a:p>
          <a:p>
            <a:pPr defTabSz="266700">
              <a:defRPr sz="3000">
                <a:solidFill>
                  <a:srgbClr val="FF40FF"/>
                </a:solidFill>
                <a:latin typeface="Palatino"/>
                <a:ea typeface="Palatino"/>
                <a:cs typeface="Palatino"/>
                <a:sym typeface="Palatino"/>
              </a:defRPr>
            </a:pPr>
            <a:r>
              <a:rPr sz="2250"/>
              <a:t>More empirical research showing that if you suppress gestures you suppress cognitive task</a:t>
            </a:r>
          </a:p>
        </p:txBody>
      </p:sp>
    </p:spTree>
  </p:cSld>
  <p:clrMapOvr>
    <a:masterClrMapping/>
  </p:clrMapOvr>
  <p:transition spd="med"/>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0" name="A possible model:…"/>
          <p:cNvSpPr txBox="1"/>
          <p:nvPr/>
        </p:nvSpPr>
        <p:spPr>
          <a:xfrm>
            <a:off x="1350413" y="251460"/>
            <a:ext cx="6443175" cy="18004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266700">
              <a:defRPr sz="3000" b="1">
                <a:solidFill>
                  <a:srgbClr val="FF40FF"/>
                </a:solidFill>
                <a:latin typeface="Palatino"/>
                <a:ea typeface="Palatino"/>
                <a:cs typeface="Palatino"/>
                <a:sym typeface="Palatino"/>
              </a:defRPr>
            </a:pPr>
            <a:r>
              <a:rPr sz="2250"/>
              <a:t>A possible model:</a:t>
            </a:r>
          </a:p>
          <a:p>
            <a:pPr defTabSz="266700">
              <a:defRPr sz="3000">
                <a:latin typeface="Palatino"/>
                <a:ea typeface="Palatino"/>
                <a:cs typeface="Palatino"/>
                <a:sym typeface="Palatino"/>
              </a:defRPr>
            </a:pPr>
            <a:endParaRPr sz="2250"/>
          </a:p>
          <a:p>
            <a:pPr defTabSz="266700">
              <a:defRPr sz="3000">
                <a:latin typeface="Palatino"/>
                <a:ea typeface="Palatino"/>
                <a:cs typeface="Palatino"/>
                <a:sym typeface="Palatino"/>
              </a:defRPr>
            </a:pPr>
            <a:r>
              <a:rPr sz="2250"/>
              <a:t>In gesture, as when we write to talk, we materialize </a:t>
            </a:r>
            <a:r>
              <a:rPr sz="2250">
                <a:solidFill>
                  <a:srgbClr val="FF40FF"/>
                </a:solidFill>
              </a:rPr>
              <a:t>our own thoughts</a:t>
            </a:r>
            <a:r>
              <a:rPr sz="2250"/>
              <a:t>, we bring something concrete into being</a:t>
            </a:r>
          </a:p>
        </p:txBody>
      </p:sp>
    </p:spTree>
  </p:cSld>
  <p:clrMapOvr>
    <a:masterClrMapping/>
  </p:clrMapOvr>
  <p:transition spd="med"/>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2" name="A possible model:…"/>
          <p:cNvSpPr txBox="1"/>
          <p:nvPr/>
        </p:nvSpPr>
        <p:spPr>
          <a:xfrm>
            <a:off x="1350413" y="251460"/>
            <a:ext cx="6443175" cy="31854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266700">
              <a:defRPr sz="3000" b="1">
                <a:solidFill>
                  <a:srgbClr val="FF40FF"/>
                </a:solidFill>
                <a:latin typeface="Palatino"/>
                <a:ea typeface="Palatino"/>
                <a:cs typeface="Palatino"/>
                <a:sym typeface="Palatino"/>
              </a:defRPr>
            </a:pPr>
            <a:r>
              <a:rPr sz="2250"/>
              <a:t>A possible model:</a:t>
            </a:r>
          </a:p>
          <a:p>
            <a:pPr defTabSz="266700">
              <a:defRPr sz="3000">
                <a:latin typeface="Palatino"/>
                <a:ea typeface="Palatino"/>
                <a:cs typeface="Palatino"/>
                <a:sym typeface="Palatino"/>
              </a:defRPr>
            </a:pPr>
            <a:endParaRPr sz="2250"/>
          </a:p>
          <a:p>
            <a:pPr defTabSz="266700">
              <a:defRPr sz="3000">
                <a:latin typeface="Palatino"/>
                <a:ea typeface="Palatino"/>
                <a:cs typeface="Palatino"/>
                <a:sym typeface="Palatino"/>
              </a:defRPr>
            </a:pPr>
            <a:r>
              <a:rPr sz="2250"/>
              <a:t>In gesture, as when we write to talk, we materialize </a:t>
            </a:r>
            <a:r>
              <a:rPr sz="2250">
                <a:solidFill>
                  <a:srgbClr val="FF40FF"/>
                </a:solidFill>
              </a:rPr>
              <a:t>our own thoughts</a:t>
            </a:r>
            <a:r>
              <a:rPr sz="2250"/>
              <a:t>, we bring something concrete into being</a:t>
            </a:r>
          </a:p>
          <a:p>
            <a:pPr defTabSz="266700">
              <a:defRPr sz="3000">
                <a:latin typeface="Palatino"/>
                <a:ea typeface="Palatino"/>
                <a:cs typeface="Palatino"/>
                <a:sym typeface="Palatino"/>
              </a:defRPr>
            </a:pPr>
            <a:endParaRPr sz="2250"/>
          </a:p>
          <a:p>
            <a:pPr defTabSz="266700">
              <a:defRPr sz="3000">
                <a:latin typeface="Palatino"/>
                <a:ea typeface="Palatino"/>
                <a:cs typeface="Palatino"/>
                <a:sym typeface="Palatino"/>
              </a:defRPr>
            </a:pPr>
            <a:r>
              <a:rPr sz="2250"/>
              <a:t>That thing can then systematically reflect, but also </a:t>
            </a:r>
            <a:r>
              <a:rPr sz="2250">
                <a:solidFill>
                  <a:srgbClr val="FF40FF"/>
                </a:solidFill>
              </a:rPr>
              <a:t>alter and effect, our own ongoing thinking and reasoning</a:t>
            </a:r>
          </a:p>
        </p:txBody>
      </p:sp>
    </p:spTree>
  </p:cSld>
  <p:clrMapOvr>
    <a:masterClrMapping/>
  </p:clrMapOvr>
  <p:transition spd="med"/>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4" name="A possible model:…"/>
          <p:cNvSpPr txBox="1"/>
          <p:nvPr/>
        </p:nvSpPr>
        <p:spPr>
          <a:xfrm>
            <a:off x="1350413" y="251460"/>
            <a:ext cx="6443175" cy="42242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266700">
              <a:defRPr sz="3000" b="1">
                <a:solidFill>
                  <a:srgbClr val="FF40FF"/>
                </a:solidFill>
                <a:latin typeface="Palatino"/>
                <a:ea typeface="Palatino"/>
                <a:cs typeface="Palatino"/>
                <a:sym typeface="Palatino"/>
              </a:defRPr>
            </a:pPr>
            <a:r>
              <a:rPr sz="2250"/>
              <a:t>A possible model:</a:t>
            </a:r>
          </a:p>
          <a:p>
            <a:pPr defTabSz="266700">
              <a:defRPr sz="3000">
                <a:latin typeface="Palatino"/>
                <a:ea typeface="Palatino"/>
                <a:cs typeface="Palatino"/>
                <a:sym typeface="Palatino"/>
              </a:defRPr>
            </a:pPr>
            <a:endParaRPr sz="2250"/>
          </a:p>
          <a:p>
            <a:pPr defTabSz="266700">
              <a:defRPr sz="3000">
                <a:latin typeface="Palatino"/>
                <a:ea typeface="Palatino"/>
                <a:cs typeface="Palatino"/>
                <a:sym typeface="Palatino"/>
              </a:defRPr>
            </a:pPr>
            <a:r>
              <a:rPr sz="2250"/>
              <a:t>In gesture, as when we write to talk, we materialize </a:t>
            </a:r>
            <a:r>
              <a:rPr sz="2250">
                <a:solidFill>
                  <a:srgbClr val="FF40FF"/>
                </a:solidFill>
              </a:rPr>
              <a:t>our own thoughts</a:t>
            </a:r>
            <a:r>
              <a:rPr sz="2250"/>
              <a:t>, we bring something concrete into being</a:t>
            </a:r>
          </a:p>
          <a:p>
            <a:pPr defTabSz="266700">
              <a:defRPr sz="3000">
                <a:latin typeface="Palatino"/>
                <a:ea typeface="Palatino"/>
                <a:cs typeface="Palatino"/>
                <a:sym typeface="Palatino"/>
              </a:defRPr>
            </a:pPr>
            <a:endParaRPr sz="2250"/>
          </a:p>
          <a:p>
            <a:pPr defTabSz="266700">
              <a:defRPr sz="3000">
                <a:latin typeface="Palatino"/>
                <a:ea typeface="Palatino"/>
                <a:cs typeface="Palatino"/>
                <a:sym typeface="Palatino"/>
              </a:defRPr>
            </a:pPr>
            <a:r>
              <a:rPr sz="2250"/>
              <a:t>That thing can then systematically reflect, but also </a:t>
            </a:r>
            <a:r>
              <a:rPr sz="2250">
                <a:solidFill>
                  <a:srgbClr val="FF40FF"/>
                </a:solidFill>
              </a:rPr>
              <a:t>alter and effect, our own ongoing thinking and reasoning</a:t>
            </a:r>
          </a:p>
          <a:p>
            <a:pPr defTabSz="266700">
              <a:defRPr sz="3000">
                <a:latin typeface="Palatino"/>
                <a:ea typeface="Palatino"/>
                <a:cs typeface="Palatino"/>
                <a:sym typeface="Palatino"/>
              </a:defRPr>
            </a:pPr>
            <a:endParaRPr sz="2250">
              <a:solidFill>
                <a:srgbClr val="FF40FF"/>
              </a:solidFill>
            </a:endParaRPr>
          </a:p>
          <a:p>
            <a:pPr defTabSz="266700">
              <a:defRPr sz="3000">
                <a:latin typeface="Palatino"/>
                <a:ea typeface="Palatino"/>
                <a:cs typeface="Palatino"/>
                <a:sym typeface="Palatino"/>
              </a:defRPr>
            </a:pPr>
            <a:r>
              <a:rPr sz="2250"/>
              <a:t>What Dennet (1991) calls the power of </a:t>
            </a:r>
            <a:r>
              <a:rPr sz="2250" b="1">
                <a:solidFill>
                  <a:srgbClr val="FF40FF"/>
                </a:solidFill>
              </a:rPr>
              <a:t>cognitive self-stimulation</a:t>
            </a:r>
          </a:p>
        </p:txBody>
      </p:sp>
    </p:spTree>
  </p:cSld>
  <p:clrMapOvr>
    <a:masterClrMapping/>
  </p:clrMapOvr>
  <p:transition spd="med"/>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6" name="Speech, gesture and neural activity continuously inform and are informed by each other,  together constituting a single integrated cognitive system” (Iversen &amp; Thelen 1999)…"/>
          <p:cNvSpPr txBox="1"/>
          <p:nvPr/>
        </p:nvSpPr>
        <p:spPr>
          <a:xfrm>
            <a:off x="1313518" y="251460"/>
            <a:ext cx="6516965" cy="14542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266700">
              <a:defRPr sz="3000">
                <a:latin typeface="Palatino"/>
                <a:ea typeface="Palatino"/>
                <a:cs typeface="Palatino"/>
                <a:sym typeface="Palatino"/>
              </a:defRPr>
            </a:pPr>
            <a:r>
              <a:rPr sz="2250"/>
              <a:t>Speech, gesture and neural activity </a:t>
            </a:r>
            <a:r>
              <a:rPr sz="2250">
                <a:solidFill>
                  <a:srgbClr val="FF40FF"/>
                </a:solidFill>
              </a:rPr>
              <a:t>continuously inform and are informed by each other</a:t>
            </a:r>
            <a:r>
              <a:rPr sz="2250"/>
              <a:t>,  together constituting </a:t>
            </a:r>
            <a:r>
              <a:rPr sz="2250">
                <a:solidFill>
                  <a:srgbClr val="FF40FF"/>
                </a:solidFill>
              </a:rPr>
              <a:t>a single integrated cognitive system</a:t>
            </a:r>
            <a:r>
              <a:rPr sz="2250"/>
              <a:t>” (Iversen &amp; Thelen 1999)</a:t>
            </a:r>
          </a:p>
        </p:txBody>
      </p:sp>
    </p:spTree>
  </p:cSld>
  <p:clrMapOvr>
    <a:masterClrMapping/>
  </p:clrMapOvr>
  <p:transition spd="med"/>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8" name="Speech, gesture and neural activity continuously inform and are informed by each other,  together constituting a single integrated cognitive system” (Iversen &amp; Thelen 1999)…"/>
          <p:cNvSpPr txBox="1"/>
          <p:nvPr/>
        </p:nvSpPr>
        <p:spPr>
          <a:xfrm>
            <a:off x="1313518" y="251460"/>
            <a:ext cx="6516965" cy="31854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266700">
              <a:defRPr sz="3000">
                <a:latin typeface="Palatino"/>
                <a:ea typeface="Palatino"/>
                <a:cs typeface="Palatino"/>
                <a:sym typeface="Palatino"/>
              </a:defRPr>
            </a:pPr>
            <a:r>
              <a:rPr sz="2250"/>
              <a:t>Speech, gesture and neural activity </a:t>
            </a:r>
            <a:r>
              <a:rPr sz="2250">
                <a:solidFill>
                  <a:srgbClr val="FF40FF"/>
                </a:solidFill>
              </a:rPr>
              <a:t>continuously inform and are informed by each other</a:t>
            </a:r>
            <a:r>
              <a:rPr sz="2250"/>
              <a:t>,  together constituting </a:t>
            </a:r>
            <a:r>
              <a:rPr sz="2250">
                <a:solidFill>
                  <a:srgbClr val="FF40FF"/>
                </a:solidFill>
              </a:rPr>
              <a:t>a single integrated cognitive system</a:t>
            </a:r>
            <a:r>
              <a:rPr sz="2250"/>
              <a:t>” (Iversen &amp; Thelen 1999)</a:t>
            </a:r>
          </a:p>
          <a:p>
            <a:pPr defTabSz="266700">
              <a:defRPr sz="3000">
                <a:latin typeface="Palatino"/>
                <a:ea typeface="Palatino"/>
                <a:cs typeface="Palatino"/>
                <a:sym typeface="Palatino"/>
              </a:defRPr>
            </a:pPr>
            <a:endParaRPr sz="2250"/>
          </a:p>
          <a:p>
            <a:pPr defTabSz="266700">
              <a:defRPr sz="3000">
                <a:latin typeface="Palatino"/>
                <a:ea typeface="Palatino"/>
                <a:cs typeface="Palatino"/>
                <a:sym typeface="Palatino"/>
              </a:defRPr>
            </a:pPr>
            <a:r>
              <a:rPr sz="2250"/>
              <a:t>“</a:t>
            </a:r>
            <a:r>
              <a:rPr sz="2250">
                <a:solidFill>
                  <a:srgbClr val="FF40FF"/>
                </a:solidFill>
              </a:rPr>
              <a:t>A dynamic mutuality</a:t>
            </a:r>
            <a:r>
              <a:rPr sz="2250"/>
              <a:t> [involving words, gesture and neural activity] such that activity in any one component can potentially entrain activity in any other” (2001 p.37)</a:t>
            </a:r>
          </a:p>
        </p:txBody>
      </p:sp>
    </p:spTree>
  </p:cSld>
  <p:clrMapOvr>
    <a:masterClrMapping/>
  </p:clrMapOvr>
  <p:transition spd="med"/>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0" name="Speech, gesture and neural activity continuously inform and are informed by each other,  together constituting a single integrated cognitive system” (Iversen &amp; Thelen 1999)…"/>
          <p:cNvSpPr txBox="1"/>
          <p:nvPr/>
        </p:nvSpPr>
        <p:spPr>
          <a:xfrm>
            <a:off x="1313518" y="251460"/>
            <a:ext cx="6516965" cy="42242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266700">
              <a:defRPr sz="3000">
                <a:latin typeface="Palatino"/>
                <a:ea typeface="Palatino"/>
                <a:cs typeface="Palatino"/>
                <a:sym typeface="Palatino"/>
              </a:defRPr>
            </a:pPr>
            <a:r>
              <a:rPr sz="2250"/>
              <a:t>Speech, gesture and neural activity </a:t>
            </a:r>
            <a:r>
              <a:rPr sz="2250">
                <a:solidFill>
                  <a:srgbClr val="FF40FF"/>
                </a:solidFill>
              </a:rPr>
              <a:t>continuously inform and are informed by each other</a:t>
            </a:r>
            <a:r>
              <a:rPr sz="2250"/>
              <a:t>,  together constituting </a:t>
            </a:r>
            <a:r>
              <a:rPr sz="2250">
                <a:solidFill>
                  <a:srgbClr val="FF40FF"/>
                </a:solidFill>
              </a:rPr>
              <a:t>a single integrated cognitive system</a:t>
            </a:r>
            <a:r>
              <a:rPr sz="2250"/>
              <a:t>” (Iversen &amp; Thelen 1999)</a:t>
            </a:r>
          </a:p>
          <a:p>
            <a:pPr defTabSz="266700">
              <a:defRPr sz="3000">
                <a:latin typeface="Palatino"/>
                <a:ea typeface="Palatino"/>
                <a:cs typeface="Palatino"/>
                <a:sym typeface="Palatino"/>
              </a:defRPr>
            </a:pPr>
            <a:endParaRPr sz="2250"/>
          </a:p>
          <a:p>
            <a:pPr defTabSz="266700">
              <a:defRPr sz="3000">
                <a:latin typeface="Palatino"/>
                <a:ea typeface="Palatino"/>
                <a:cs typeface="Palatino"/>
                <a:sym typeface="Palatino"/>
              </a:defRPr>
            </a:pPr>
            <a:r>
              <a:rPr sz="2250"/>
              <a:t>“</a:t>
            </a:r>
            <a:r>
              <a:rPr sz="2250">
                <a:solidFill>
                  <a:srgbClr val="FF40FF"/>
                </a:solidFill>
              </a:rPr>
              <a:t>A dynamic mutuality</a:t>
            </a:r>
            <a:r>
              <a:rPr sz="2250"/>
              <a:t> [involving words, gesture and neural activity] such that activity in any one component can potentially entrain activity in any other” (2001 p.37)</a:t>
            </a:r>
          </a:p>
          <a:p>
            <a:pPr defTabSz="266700">
              <a:defRPr sz="3000">
                <a:latin typeface="Palatino"/>
                <a:ea typeface="Palatino"/>
                <a:cs typeface="Palatino"/>
                <a:sym typeface="Palatino"/>
              </a:defRPr>
            </a:pPr>
            <a:endParaRPr sz="2250"/>
          </a:p>
          <a:p>
            <a:pPr defTabSz="266700">
              <a:defRPr sz="3000">
                <a:latin typeface="Palatino"/>
                <a:ea typeface="Palatino"/>
                <a:cs typeface="Palatino"/>
                <a:sym typeface="Palatino"/>
              </a:defRPr>
            </a:pPr>
            <a:r>
              <a:rPr sz="2250"/>
              <a:t>“the gesture, </a:t>
            </a:r>
            <a:r>
              <a:rPr sz="2250">
                <a:solidFill>
                  <a:srgbClr val="FF40FF"/>
                </a:solidFill>
              </a:rPr>
              <a:t>the actual motion of the gesture itself</a:t>
            </a:r>
            <a:r>
              <a:rPr sz="2250"/>
              <a:t>, is a dimension of thinking” (Mc Neil 2005 p.98)</a:t>
            </a:r>
          </a:p>
        </p:txBody>
      </p:sp>
    </p:spTree>
  </p:cSld>
  <p:clrMapOvr>
    <a:masterClrMapping/>
  </p:clrMapOvr>
  <p:transition spd="med"/>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 name="Amazing Abacus Mind Math Calculation By Kids. Must See!.mp4" descr="Amazing Abacus Mind Math Calculation By Kids. Must See!.mp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876300"/>
            <a:ext cx="6096000" cy="339090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9628326" fill="hold"/>
                                        <p:tgtEl>
                                          <p:spTgt spid="92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922"/>
                </p:tgtEl>
              </p:cMediaNode>
            </p:video>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 name="A general picture:…"/>
          <p:cNvSpPr txBox="1"/>
          <p:nvPr/>
        </p:nvSpPr>
        <p:spPr>
          <a:xfrm>
            <a:off x="1482101" y="599123"/>
            <a:ext cx="6179798" cy="36240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defRPr sz="2800" b="1">
                <a:solidFill>
                  <a:srgbClr val="FF40FF"/>
                </a:solidFill>
                <a:latin typeface="Palatino"/>
                <a:ea typeface="Palatino"/>
                <a:cs typeface="Palatino"/>
                <a:sym typeface="Palatino"/>
              </a:defRPr>
            </a:pPr>
            <a:r>
              <a:rPr sz="2100"/>
              <a:t>A general picture:</a:t>
            </a:r>
          </a:p>
          <a:p>
            <a:pPr defTabSz="685800">
              <a:defRPr sz="2800">
                <a:latin typeface="Palatino"/>
                <a:ea typeface="Palatino"/>
                <a:cs typeface="Palatino"/>
                <a:sym typeface="Palatino"/>
              </a:defRPr>
            </a:pPr>
            <a:endParaRPr sz="2100"/>
          </a:p>
          <a:p>
            <a:pPr defTabSz="685800">
              <a:defRPr sz="2800">
                <a:latin typeface="Palatino"/>
                <a:ea typeface="Palatino"/>
                <a:cs typeface="Palatino"/>
                <a:sym typeface="Palatino"/>
              </a:defRPr>
            </a:pPr>
            <a:r>
              <a:rPr sz="2100"/>
              <a:t>At many levels, </a:t>
            </a:r>
            <a:r>
              <a:rPr sz="2100" b="1">
                <a:solidFill>
                  <a:srgbClr val="FF40FF"/>
                </a:solidFill>
              </a:rPr>
              <a:t>self-generated motor activity</a:t>
            </a:r>
            <a:r>
              <a:rPr sz="2100"/>
              <a:t> acts as a "</a:t>
            </a:r>
            <a:r>
              <a:rPr sz="2100" b="1">
                <a:solidFill>
                  <a:srgbClr val="FF40FF"/>
                </a:solidFill>
              </a:rPr>
              <a:t>complement</a:t>
            </a:r>
            <a:r>
              <a:rPr sz="2100"/>
              <a:t> to neural information-processing”, creating new, whole, </a:t>
            </a:r>
            <a:r>
              <a:rPr sz="2100" b="1">
                <a:solidFill>
                  <a:srgbClr val="FF40FF"/>
                </a:solidFill>
              </a:rPr>
              <a:t>highly complex, systems</a:t>
            </a:r>
            <a:r>
              <a:rPr sz="2100"/>
              <a:t> in which</a:t>
            </a:r>
          </a:p>
          <a:p>
            <a:pPr defTabSz="685800">
              <a:defRPr sz="2800">
                <a:latin typeface="Palatino"/>
                <a:ea typeface="Palatino"/>
                <a:cs typeface="Palatino"/>
                <a:sym typeface="Palatino"/>
              </a:defRPr>
            </a:pPr>
            <a:endParaRPr sz="2100"/>
          </a:p>
          <a:p>
            <a:pPr defTabSz="685800">
              <a:defRPr sz="2800">
                <a:latin typeface="Palatino"/>
                <a:ea typeface="Palatino"/>
                <a:cs typeface="Palatino"/>
                <a:sym typeface="Palatino"/>
              </a:defRPr>
            </a:pPr>
            <a:r>
              <a:rPr sz="2100"/>
              <a:t>“'information structuring' by motor activity and 'information processing' by the neural system are continuously linked to each other through sensorimotor loops” Lungarella and Sporns (2005).</a:t>
            </a:r>
          </a:p>
        </p:txBody>
      </p:sp>
    </p:spTree>
  </p:cSld>
  <p:clrMapOvr>
    <a:masterClrMapping/>
  </p:clrMapOvr>
  <p:transition spd="med"/>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8" name="Picture 2" descr="Picture 2"/>
          <p:cNvPicPr>
            <a:picLocks noChangeAspect="1"/>
          </p:cNvPicPr>
          <p:nvPr/>
        </p:nvPicPr>
        <p:blipFill>
          <a:blip r:embed="rId2"/>
          <a:stretch>
            <a:fillRect/>
          </a:stretch>
        </p:blipFill>
        <p:spPr>
          <a:xfrm>
            <a:off x="2127574" y="132794"/>
            <a:ext cx="4882646" cy="4882646"/>
          </a:xfrm>
          <a:prstGeom prst="rect">
            <a:avLst/>
          </a:prstGeom>
          <a:ln w="12700">
            <a:miter lim="400000"/>
          </a:ln>
        </p:spPr>
      </p:pic>
    </p:spTree>
  </p:cSld>
  <p:clrMapOvr>
    <a:masterClrMapping/>
  </p:clrMapOvr>
  <p:transition spd="med"/>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0" name="TextBox 2"/>
          <p:cNvSpPr txBox="1"/>
          <p:nvPr/>
        </p:nvSpPr>
        <p:spPr>
          <a:xfrm>
            <a:off x="1707796" y="1137283"/>
            <a:ext cx="5728409" cy="22159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Next: The Role of </a:t>
            </a:r>
            <a:r>
              <a:rPr sz="2700" b="1">
                <a:solidFill>
                  <a:srgbClr val="FF40FF"/>
                </a:solidFill>
              </a:rPr>
              <a:t>Sensing</a:t>
            </a:r>
            <a:r>
              <a:rPr sz="2250"/>
              <a: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Active embodied agents can also use </a:t>
            </a:r>
            <a:r>
              <a:rPr sz="2250" b="1">
                <a:solidFill>
                  <a:srgbClr val="FF40FF"/>
                </a:solidFill>
              </a:rPr>
              <a:t>sensing</a:t>
            </a:r>
            <a:r>
              <a:rPr sz="2250"/>
              <a:t> in ways that are rather different to the way imagined in the classical bubble of reason/ Sense-Think-Act cycle picture</a:t>
            </a:r>
          </a:p>
        </p:txBody>
      </p:sp>
    </p:spTree>
  </p:cSld>
  <p:clrMapOvr>
    <a:masterClrMapping/>
  </p:clrMapOvr>
  <p:transition spd="med"/>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2" name="Picture 1" descr="Picture 1"/>
          <p:cNvPicPr>
            <a:picLocks noChangeAspect="1"/>
          </p:cNvPicPr>
          <p:nvPr/>
        </p:nvPicPr>
        <p:blipFill>
          <a:blip r:embed="rId2"/>
          <a:stretch>
            <a:fillRect/>
          </a:stretch>
        </p:blipFill>
        <p:spPr>
          <a:xfrm>
            <a:off x="1589530" y="296466"/>
            <a:ext cx="2552703" cy="3467102"/>
          </a:xfrm>
          <a:prstGeom prst="rect">
            <a:avLst/>
          </a:prstGeom>
          <a:ln w="12700">
            <a:miter lim="400000"/>
          </a:ln>
        </p:spPr>
      </p:pic>
      <p:sp>
        <p:nvSpPr>
          <p:cNvPr id="933" name="TextBox 2"/>
          <p:cNvSpPr txBox="1"/>
          <p:nvPr/>
        </p:nvSpPr>
        <p:spPr>
          <a:xfrm>
            <a:off x="4516857" y="213540"/>
            <a:ext cx="3174997" cy="6694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lvl1pPr>
              <a:defRPr sz="2600">
                <a:latin typeface="Times New Roman"/>
                <a:ea typeface="Times New Roman"/>
                <a:cs typeface="Times New Roman"/>
                <a:sym typeface="Times New Roman"/>
              </a:defRPr>
            </a:lvl1pPr>
          </a:lstStyle>
          <a:p>
            <a:r>
              <a:rPr sz="1950"/>
              <a:t>Consider running to catch a fly ball in baseball…</a:t>
            </a:r>
          </a:p>
        </p:txBody>
      </p:sp>
    </p:spTree>
  </p:cSld>
  <p:clrMapOvr>
    <a:masterClrMapping/>
  </p:clrMapOvr>
  <p:transition spd="med"/>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5" name="Picture 1" descr="Picture 1"/>
          <p:cNvPicPr>
            <a:picLocks noChangeAspect="1"/>
          </p:cNvPicPr>
          <p:nvPr/>
        </p:nvPicPr>
        <p:blipFill>
          <a:blip r:embed="rId2"/>
          <a:stretch>
            <a:fillRect/>
          </a:stretch>
        </p:blipFill>
        <p:spPr>
          <a:xfrm>
            <a:off x="1589530" y="296466"/>
            <a:ext cx="2552703" cy="3467102"/>
          </a:xfrm>
          <a:prstGeom prst="rect">
            <a:avLst/>
          </a:prstGeom>
          <a:ln w="12700">
            <a:miter lim="400000"/>
          </a:ln>
        </p:spPr>
      </p:pic>
      <p:sp>
        <p:nvSpPr>
          <p:cNvPr id="936" name="TextBox 2"/>
          <p:cNvSpPr txBox="1"/>
          <p:nvPr/>
        </p:nvSpPr>
        <p:spPr>
          <a:xfrm>
            <a:off x="4516857" y="213540"/>
            <a:ext cx="3174997" cy="6694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lvl1pPr>
              <a:defRPr sz="2600">
                <a:latin typeface="Times New Roman"/>
                <a:ea typeface="Times New Roman"/>
                <a:cs typeface="Times New Roman"/>
                <a:sym typeface="Times New Roman"/>
              </a:defRPr>
            </a:lvl1pPr>
          </a:lstStyle>
          <a:p>
            <a:r>
              <a:rPr sz="1950"/>
              <a:t>Consider running to catch a fly ball in baseball…</a:t>
            </a:r>
          </a:p>
        </p:txBody>
      </p:sp>
      <p:sp>
        <p:nvSpPr>
          <p:cNvPr id="937" name="TextBox 3"/>
          <p:cNvSpPr txBox="1"/>
          <p:nvPr/>
        </p:nvSpPr>
        <p:spPr>
          <a:xfrm>
            <a:off x="4516857" y="1081326"/>
            <a:ext cx="3174997" cy="1731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2400">
                <a:latin typeface="Palatino"/>
                <a:ea typeface="Palatino"/>
                <a:cs typeface="Palatino"/>
                <a:sym typeface="Palatino"/>
              </a:defRPr>
            </a:pPr>
            <a:r>
              <a:rPr sz="1800"/>
              <a:t>Run so you cancel the </a:t>
            </a:r>
            <a:r>
              <a:rPr sz="1800" b="1">
                <a:solidFill>
                  <a:srgbClr val="FF40FF"/>
                </a:solidFill>
              </a:rPr>
              <a:t>vertical acceleration of the ball’s optical projection</a:t>
            </a:r>
            <a:r>
              <a:rPr sz="1800" b="1">
                <a:solidFill>
                  <a:srgbClr val="E9209B"/>
                </a:solidFill>
              </a:rPr>
              <a:t> </a:t>
            </a:r>
            <a:r>
              <a:rPr sz="1800"/>
              <a:t>– see the neat VR experiments reported in Fink, Foo, and Warren (2009)</a:t>
            </a:r>
          </a:p>
        </p:txBody>
      </p:sp>
      <p:sp>
        <p:nvSpPr>
          <p:cNvPr id="938" name="TextBox 5"/>
          <p:cNvSpPr txBox="1"/>
          <p:nvPr/>
        </p:nvSpPr>
        <p:spPr>
          <a:xfrm>
            <a:off x="1723979" y="4220926"/>
            <a:ext cx="5812632" cy="9002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lgn="just">
              <a:defRPr sz="1200">
                <a:latin typeface="Times New Roman"/>
                <a:ea typeface="Times New Roman"/>
                <a:cs typeface="Times New Roman"/>
                <a:sym typeface="Times New Roman"/>
              </a:defRPr>
            </a:pPr>
            <a:r>
              <a:rPr sz="900"/>
              <a:t>McBeath, M. K., Shaffer, D. M., &amp; Kaiser, M. K. (1995). How baseball outfielders determine where to run to catch fly balls. </a:t>
            </a:r>
            <a:r>
              <a:rPr sz="900" i="1"/>
              <a:t>Science</a:t>
            </a:r>
            <a:r>
              <a:rPr sz="900"/>
              <a:t>, 268, 569–573.</a:t>
            </a:r>
            <a:endParaRPr sz="1800"/>
          </a:p>
          <a:p>
            <a:pPr algn="just">
              <a:defRPr sz="1200">
                <a:latin typeface="Times New Roman"/>
                <a:ea typeface="Times New Roman"/>
                <a:cs typeface="Times New Roman"/>
                <a:sym typeface="Times New Roman"/>
              </a:defRPr>
            </a:pPr>
            <a:endParaRPr sz="1800"/>
          </a:p>
          <a:p>
            <a:pPr algn="just">
              <a:defRPr sz="1200">
                <a:latin typeface="Times New Roman"/>
                <a:ea typeface="Times New Roman"/>
                <a:cs typeface="Times New Roman"/>
                <a:sym typeface="Times New Roman"/>
              </a:defRPr>
            </a:pPr>
            <a:r>
              <a:rPr sz="900"/>
              <a:t>Fink, P. W., Foo, P. S., &amp; Warren, W. H. (2009). Catching fly balls in virtual reality: A critical test of the outfielder problem. </a:t>
            </a:r>
            <a:r>
              <a:rPr sz="900" i="1"/>
              <a:t>Journal of Vision</a:t>
            </a:r>
            <a:r>
              <a:rPr sz="900"/>
              <a:t>, 9(13):14, 1–8</a:t>
            </a:r>
          </a:p>
        </p:txBody>
      </p:sp>
    </p:spTree>
  </p:cSld>
  <p:clrMapOvr>
    <a:masterClrMapping/>
  </p:clrMapOvr>
  <p:transition spd="med"/>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0" name="Picture 2" descr="Picture 2"/>
          <p:cNvPicPr>
            <a:picLocks noChangeAspect="1"/>
          </p:cNvPicPr>
          <p:nvPr/>
        </p:nvPicPr>
        <p:blipFill>
          <a:blip r:embed="rId3"/>
          <a:stretch>
            <a:fillRect/>
          </a:stretch>
        </p:blipFill>
        <p:spPr>
          <a:xfrm>
            <a:off x="2973985" y="383190"/>
            <a:ext cx="2884585" cy="3846113"/>
          </a:xfrm>
          <a:prstGeom prst="rect">
            <a:avLst/>
          </a:prstGeom>
          <a:ln w="12700">
            <a:miter lim="400000"/>
          </a:ln>
        </p:spPr>
      </p:pic>
      <p:sp>
        <p:nvSpPr>
          <p:cNvPr id="941" name="Similar for how dogs catch frisbees (Shaffer et al (2004))"/>
          <p:cNvSpPr txBox="1"/>
          <p:nvPr/>
        </p:nvSpPr>
        <p:spPr>
          <a:xfrm>
            <a:off x="1582604" y="4513354"/>
            <a:ext cx="5984329" cy="3577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4289" tIns="34289" rIns="34289" bIns="34289">
            <a:spAutoFit/>
          </a:bodyPr>
          <a:lstStyle>
            <a:lvl1pPr>
              <a:defRPr sz="2500">
                <a:latin typeface="Palatino"/>
                <a:ea typeface="Palatino"/>
                <a:cs typeface="Palatino"/>
                <a:sym typeface="Palatino"/>
              </a:defRPr>
            </a:lvl1pPr>
          </a:lstStyle>
          <a:p>
            <a:r>
              <a:rPr sz="1875"/>
              <a:t>Similar for how dogs catch frisbees (Shaffer et al (2004))</a:t>
            </a:r>
          </a:p>
        </p:txBody>
      </p:sp>
    </p:spTree>
  </p:cSld>
  <p:clrMapOvr>
    <a:masterClrMapping/>
  </p:clrMapOvr>
  <p:transition spd="med"/>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5" name="Sensing is not used, in this case,  to get sufficient information inside the brain to allow it to solve the whole problem in one go…"/>
          <p:cNvSpPr txBox="1"/>
          <p:nvPr/>
        </p:nvSpPr>
        <p:spPr>
          <a:xfrm>
            <a:off x="1413049" y="441960"/>
            <a:ext cx="6317902" cy="18004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b="1">
                <a:solidFill>
                  <a:srgbClr val="FF40FF"/>
                </a:solidFill>
                <a:latin typeface="Palatino"/>
                <a:ea typeface="Palatino"/>
                <a:cs typeface="Palatino"/>
                <a:sym typeface="Palatino"/>
              </a:defRPr>
            </a:pPr>
            <a:r>
              <a:rPr sz="2250"/>
              <a:t>Sensing is not used, in this case,  to get sufficient information inside the brain to allow it to solve the whole problem in one go</a:t>
            </a:r>
            <a:endParaRPr sz="2250">
              <a:solidFill>
                <a:srgbClr val="FF29C1"/>
              </a:solidFill>
            </a:endParaRPr>
          </a:p>
          <a:p>
            <a:pPr>
              <a:defRPr sz="3000">
                <a:latin typeface="Palatino"/>
                <a:ea typeface="Palatino"/>
                <a:cs typeface="Palatino"/>
                <a:sym typeface="Palatino"/>
              </a:defRPr>
            </a:pPr>
            <a:endParaRPr sz="2250">
              <a:solidFill>
                <a:srgbClr val="FF29C1"/>
              </a:solidFill>
            </a:endParaRPr>
          </a:p>
          <a:p>
            <a:pPr>
              <a:defRPr sz="3000">
                <a:latin typeface="Palatino"/>
                <a:ea typeface="Palatino"/>
                <a:cs typeface="Palatino"/>
                <a:sym typeface="Palatino"/>
              </a:defRPr>
            </a:pPr>
            <a:r>
              <a:rPr sz="2250"/>
              <a:t>(Not: sense-</a:t>
            </a:r>
            <a:r>
              <a:rPr sz="2250" b="1"/>
              <a:t>ponder</a:t>
            </a:r>
            <a:r>
              <a:rPr sz="2250"/>
              <a:t>-run to catch ball)</a:t>
            </a:r>
          </a:p>
        </p:txBody>
      </p:sp>
    </p:spTree>
  </p:cSld>
  <p:clrMapOvr>
    <a:masterClrMapping/>
  </p:clrMapOvr>
  <p:transition spd="med"/>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7" name="Sensing is not used, in this case,  to get sufficient information inside the brain to allow it to solve the whole problem in one go…"/>
          <p:cNvSpPr txBox="1"/>
          <p:nvPr/>
        </p:nvSpPr>
        <p:spPr>
          <a:xfrm>
            <a:off x="1413049" y="441960"/>
            <a:ext cx="6317902" cy="28392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b="1">
                <a:solidFill>
                  <a:srgbClr val="FF40FF"/>
                </a:solidFill>
                <a:latin typeface="Palatino"/>
                <a:ea typeface="Palatino"/>
                <a:cs typeface="Palatino"/>
                <a:sym typeface="Palatino"/>
              </a:defRPr>
            </a:pPr>
            <a:r>
              <a:rPr sz="2250"/>
              <a:t>Sensing is not used, in this case,  to get sufficient information inside the brain to allow it to solve the whole problem in one go</a:t>
            </a:r>
            <a:endParaRPr sz="2250">
              <a:solidFill>
                <a:srgbClr val="FF29C1"/>
              </a:solidFill>
            </a:endParaRPr>
          </a:p>
          <a:p>
            <a:pPr>
              <a:defRPr sz="3000">
                <a:latin typeface="Palatino"/>
                <a:ea typeface="Palatino"/>
                <a:cs typeface="Palatino"/>
                <a:sym typeface="Palatino"/>
              </a:defRPr>
            </a:pPr>
            <a:endParaRPr sz="2250">
              <a:solidFill>
                <a:srgbClr val="FF29C1"/>
              </a:solidFill>
            </a:endParaRPr>
          </a:p>
          <a:p>
            <a:pPr>
              <a:defRPr sz="3000">
                <a:latin typeface="Palatino"/>
                <a:ea typeface="Palatino"/>
                <a:cs typeface="Palatino"/>
                <a:sym typeface="Palatino"/>
              </a:defRPr>
            </a:pPr>
            <a:r>
              <a:rPr sz="2250"/>
              <a:t>(Not: sense-</a:t>
            </a:r>
            <a:r>
              <a:rPr sz="2250" b="1"/>
              <a:t>ponder</a:t>
            </a:r>
            <a:r>
              <a:rPr sz="2250"/>
              <a:t>-run to catch ball)</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Instead, </a:t>
            </a:r>
            <a:r>
              <a:rPr sz="2250" b="1">
                <a:solidFill>
                  <a:srgbClr val="FF40FF"/>
                </a:solidFill>
              </a:rPr>
              <a:t>sensing is geared to acting, and acting is geared to sensing, in a rolling cycle</a:t>
            </a:r>
          </a:p>
        </p:txBody>
      </p:sp>
    </p:spTree>
  </p:cSld>
  <p:clrMapOvr>
    <a:masterClrMapping/>
  </p:clrMapOvr>
  <p:transition spd="med"/>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 name="Sensing is not used, in this case,  to get sufficient information inside the brain to allow it to solve the whole problem in one go…"/>
          <p:cNvSpPr txBox="1"/>
          <p:nvPr/>
        </p:nvSpPr>
        <p:spPr>
          <a:xfrm>
            <a:off x="1413049" y="441960"/>
            <a:ext cx="6317902" cy="38779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b="1">
                <a:solidFill>
                  <a:srgbClr val="FF40FF"/>
                </a:solidFill>
                <a:latin typeface="Palatino"/>
                <a:ea typeface="Palatino"/>
                <a:cs typeface="Palatino"/>
                <a:sym typeface="Palatino"/>
              </a:defRPr>
            </a:pPr>
            <a:r>
              <a:rPr sz="2250"/>
              <a:t>Sensing is not used, in this case,  to get sufficient information inside the brain to allow it to solve the whole problem in one go</a:t>
            </a:r>
            <a:endParaRPr sz="2250">
              <a:solidFill>
                <a:srgbClr val="FF29C1"/>
              </a:solidFill>
            </a:endParaRPr>
          </a:p>
          <a:p>
            <a:pPr>
              <a:defRPr sz="3000">
                <a:latin typeface="Palatino"/>
                <a:ea typeface="Palatino"/>
                <a:cs typeface="Palatino"/>
                <a:sym typeface="Palatino"/>
              </a:defRPr>
            </a:pPr>
            <a:endParaRPr sz="2250">
              <a:solidFill>
                <a:srgbClr val="FF29C1"/>
              </a:solidFill>
            </a:endParaRPr>
          </a:p>
          <a:p>
            <a:pPr>
              <a:defRPr sz="3000">
                <a:latin typeface="Palatino"/>
                <a:ea typeface="Palatino"/>
                <a:cs typeface="Palatino"/>
                <a:sym typeface="Palatino"/>
              </a:defRPr>
            </a:pPr>
            <a:r>
              <a:rPr sz="2250"/>
              <a:t>(Not: sense-</a:t>
            </a:r>
            <a:r>
              <a:rPr sz="2250" b="1"/>
              <a:t>ponder</a:t>
            </a:r>
            <a:r>
              <a:rPr sz="2250"/>
              <a:t>-run to catch ball)</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Instead, </a:t>
            </a:r>
            <a:r>
              <a:rPr sz="2250" b="1">
                <a:solidFill>
                  <a:srgbClr val="FF40FF"/>
                </a:solidFill>
              </a:rPr>
              <a:t>sensing is geared to acting, and acting is geared to sensing, in a rolling cycle</a:t>
            </a:r>
          </a:p>
          <a:p>
            <a:pPr>
              <a:defRPr sz="3000" b="1">
                <a:solidFill>
                  <a:srgbClr val="FF29C1"/>
                </a:solidFill>
                <a:latin typeface="Palatino"/>
                <a:ea typeface="Palatino"/>
                <a:cs typeface="Palatino"/>
                <a:sym typeface="Palatino"/>
              </a:defRPr>
            </a:pPr>
            <a:endParaRPr sz="2250" b="1">
              <a:solidFill>
                <a:srgbClr val="FF40FF"/>
              </a:solidFill>
            </a:endParaRPr>
          </a:p>
          <a:p>
            <a:pPr>
              <a:defRPr sz="3000">
                <a:latin typeface="Palatino"/>
                <a:ea typeface="Palatino"/>
                <a:cs typeface="Palatino"/>
                <a:sym typeface="Palatino"/>
              </a:defRPr>
            </a:pPr>
            <a:r>
              <a:rPr sz="2250"/>
              <a:t>You run so that the </a:t>
            </a:r>
            <a:r>
              <a:rPr sz="2250" b="1">
                <a:solidFill>
                  <a:srgbClr val="FF40FF"/>
                </a:solidFill>
              </a:rPr>
              <a:t>visual input stays within certain bounds</a:t>
            </a:r>
            <a:r>
              <a:rPr sz="2250"/>
              <a:t>, and that solves the problem..</a:t>
            </a:r>
          </a:p>
        </p:txBody>
      </p:sp>
    </p:spTree>
  </p:cSld>
  <p:clrMapOvr>
    <a:masterClrMapping/>
  </p:clrMapOvr>
  <p:transition spd="med"/>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1" name="Frequent saccades enable us to circumvent the need to build enduring and detailed models of our visual surroundings."/>
          <p:cNvSpPr txBox="1"/>
          <p:nvPr/>
        </p:nvSpPr>
        <p:spPr>
          <a:xfrm>
            <a:off x="1265187" y="263273"/>
            <a:ext cx="2653138" cy="28392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spcBef>
                <a:spcPts val="900"/>
              </a:spcBef>
              <a:defRPr sz="3000">
                <a:latin typeface="Palatino"/>
                <a:ea typeface="Palatino"/>
                <a:cs typeface="Palatino"/>
                <a:sym typeface="Palatino"/>
              </a:defRPr>
            </a:pPr>
            <a:r>
              <a:rPr sz="2250"/>
              <a:t>Frequent saccades enable us to </a:t>
            </a:r>
            <a:r>
              <a:rPr sz="2250">
                <a:solidFill>
                  <a:srgbClr val="FF40FF"/>
                </a:solidFill>
              </a:rPr>
              <a:t>circumvent the need to build enduring and detailed models</a:t>
            </a:r>
            <a:r>
              <a:rPr sz="2250"/>
              <a:t> of our visual surroundings.</a:t>
            </a:r>
          </a:p>
        </p:txBody>
      </p:sp>
      <p:pic>
        <p:nvPicPr>
          <p:cNvPr id="952" name="Dual-eyetracking during collaborative Tetris.mp4" descr="Dual-eyetracking during collaborative Tetris.mp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3972241" y="308052"/>
            <a:ext cx="3891857" cy="2646023"/>
          </a:xfrm>
          <a:prstGeom prst="rect">
            <a:avLst/>
          </a:prstGeom>
          <a:ln w="12700">
            <a:miter lim="400000"/>
          </a:ln>
        </p:spPr>
      </p:pic>
      <p:sp>
        <p:nvSpPr>
          <p:cNvPr id="953" name="See Kirsh and Maglio's (1994)"/>
          <p:cNvSpPr txBox="1"/>
          <p:nvPr/>
        </p:nvSpPr>
        <p:spPr>
          <a:xfrm>
            <a:off x="3395250" y="4719574"/>
            <a:ext cx="1853390" cy="4558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4289" tIns="34289" rIns="34289" bIns="34289">
            <a:spAutoFit/>
          </a:bodyPr>
          <a:lstStyle>
            <a:lvl1pPr>
              <a:lnSpc>
                <a:spcPts val="3600"/>
              </a:lnSpc>
              <a:spcBef>
                <a:spcPts val="1200"/>
              </a:spcBef>
              <a:defRPr>
                <a:latin typeface="Palatino"/>
                <a:ea typeface="Palatino"/>
                <a:cs typeface="Palatino"/>
                <a:sym typeface="Palatino"/>
              </a:defRPr>
            </a:lvl1pPr>
          </a:lstStyle>
          <a:p>
            <a:r>
              <a:rPr sz="1050"/>
              <a:t>See Kirsh and Maglio's (1994) </a:t>
            </a:r>
          </a:p>
        </p:txBody>
      </p:sp>
      <p:sp>
        <p:nvSpPr>
          <p:cNvPr id="954" name="“We can use the world as its own best model and visit and revisit the real-world scene, sampling it in detail at specific locations as required” (Brooks)."/>
          <p:cNvSpPr txBox="1"/>
          <p:nvPr/>
        </p:nvSpPr>
        <p:spPr>
          <a:xfrm>
            <a:off x="1259170" y="3253424"/>
            <a:ext cx="19255590" cy="4154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4289" tIns="34289" rIns="34289" bIns="34289">
            <a:spAutoFit/>
          </a:bodyPr>
          <a:lstStyle/>
          <a:p>
            <a:pPr>
              <a:spcBef>
                <a:spcPts val="900"/>
              </a:spcBef>
              <a:defRPr sz="3000">
                <a:latin typeface="Palatino"/>
                <a:ea typeface="Palatino"/>
                <a:cs typeface="Palatino"/>
                <a:sym typeface="Palatino"/>
              </a:defRPr>
            </a:pPr>
            <a:r>
              <a:rPr sz="2250"/>
              <a:t>“We can use the </a:t>
            </a:r>
            <a:r>
              <a:rPr sz="2250">
                <a:solidFill>
                  <a:srgbClr val="FF40FF"/>
                </a:solidFill>
              </a:rPr>
              <a:t>world as its own best model</a:t>
            </a:r>
            <a:r>
              <a:rPr sz="2250"/>
              <a:t> and visit and revisit the real-world scene, sampling it in detail at specific locations as required” (Brooks).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490001" fill="hold"/>
                                        <p:tgtEl>
                                          <p:spTgt spid="95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952"/>
                </p:tgtEl>
              </p:cMediaNode>
            </p:video>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6" name="TextBox 1"/>
          <p:cNvSpPr txBox="1"/>
          <p:nvPr/>
        </p:nvSpPr>
        <p:spPr>
          <a:xfrm>
            <a:off x="1400165" y="251459"/>
            <a:ext cx="6343671" cy="214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b="1">
                <a:solidFill>
                  <a:srgbClr val="FF40FF"/>
                </a:solidFill>
                <a:latin typeface="Palatino"/>
                <a:ea typeface="Palatino"/>
                <a:cs typeface="Palatino"/>
                <a:sym typeface="Palatino"/>
              </a:defRPr>
            </a:pPr>
            <a:r>
              <a:rPr sz="2250"/>
              <a:t>The Point: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Sensing need not always be used </a:t>
            </a:r>
            <a:r>
              <a:rPr sz="2250" b="1">
                <a:solidFill>
                  <a:srgbClr val="FF40FF"/>
                </a:solidFill>
              </a:rPr>
              <a:t>re-constructively</a:t>
            </a:r>
            <a:r>
              <a:rPr sz="2250" b="1">
                <a:solidFill>
                  <a:srgbClr val="FF29C1"/>
                </a:solidFill>
              </a:rPr>
              <a:t> </a:t>
            </a:r>
            <a:r>
              <a:rPr sz="2250"/>
              <a:t>i.e. to prime a rich world-model that enables the agent to reason over the model </a:t>
            </a:r>
            <a:r>
              <a:rPr sz="2250" b="1">
                <a:solidFill>
                  <a:srgbClr val="FF40FF"/>
                </a:solidFill>
              </a:rPr>
              <a:t>instead of</a:t>
            </a:r>
            <a:r>
              <a:rPr sz="2250" b="1">
                <a:solidFill>
                  <a:srgbClr val="FF29C1"/>
                </a:solidFill>
              </a:rPr>
              <a:t> </a:t>
            </a:r>
            <a:r>
              <a:rPr sz="2250"/>
              <a:t>the world.</a:t>
            </a:r>
          </a:p>
        </p:txBody>
      </p:sp>
    </p:spTree>
  </p:cSld>
  <p:clrMapOvr>
    <a:masterClrMapping/>
  </p:clrMapOvr>
  <p:transition spd="med"/>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 name="TextBox 1"/>
          <p:cNvSpPr txBox="1"/>
          <p:nvPr/>
        </p:nvSpPr>
        <p:spPr>
          <a:xfrm>
            <a:off x="1400165" y="251459"/>
            <a:ext cx="6343671" cy="31854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b="1">
                <a:solidFill>
                  <a:srgbClr val="FF40FF"/>
                </a:solidFill>
                <a:latin typeface="Palatino"/>
                <a:ea typeface="Palatino"/>
                <a:cs typeface="Palatino"/>
                <a:sym typeface="Palatino"/>
              </a:defRPr>
            </a:pPr>
            <a:r>
              <a:rPr sz="2250"/>
              <a:t>The Point: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Sensing need not always be used </a:t>
            </a:r>
            <a:r>
              <a:rPr sz="2250" b="1">
                <a:solidFill>
                  <a:srgbClr val="FF40FF"/>
                </a:solidFill>
              </a:rPr>
              <a:t>re-constructively</a:t>
            </a:r>
            <a:r>
              <a:rPr sz="2250" b="1">
                <a:solidFill>
                  <a:srgbClr val="FF29C1"/>
                </a:solidFill>
              </a:rPr>
              <a:t> </a:t>
            </a:r>
            <a:r>
              <a:rPr sz="2250"/>
              <a:t>i.e. to prime a rich world-model that enables the agent to reason over the model </a:t>
            </a:r>
            <a:r>
              <a:rPr sz="2250" b="1">
                <a:solidFill>
                  <a:srgbClr val="FF40FF"/>
                </a:solidFill>
              </a:rPr>
              <a:t>instead of</a:t>
            </a:r>
            <a:r>
              <a:rPr sz="2250" b="1">
                <a:solidFill>
                  <a:srgbClr val="FF29C1"/>
                </a:solidFill>
              </a:rPr>
              <a:t> </a:t>
            </a:r>
            <a:r>
              <a:rPr sz="2250"/>
              <a:t>the world.</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Instead, active systems can use sensing in more direct ways, as the fly-ball case suggests.</a:t>
            </a:r>
          </a:p>
        </p:txBody>
      </p:sp>
    </p:spTree>
  </p:cSld>
  <p:clrMapOvr>
    <a:masterClrMapping/>
  </p:clrMapOvr>
  <p:transition spd="med"/>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0" name="TextBox 1"/>
          <p:cNvSpPr txBox="1"/>
          <p:nvPr/>
        </p:nvSpPr>
        <p:spPr>
          <a:xfrm>
            <a:off x="1400165" y="251459"/>
            <a:ext cx="6343671" cy="42242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b="1">
                <a:solidFill>
                  <a:srgbClr val="FF40FF"/>
                </a:solidFill>
                <a:latin typeface="Palatino"/>
                <a:ea typeface="Palatino"/>
                <a:cs typeface="Palatino"/>
                <a:sym typeface="Palatino"/>
              </a:defRPr>
            </a:pPr>
            <a:r>
              <a:rPr sz="2250"/>
              <a:t>The Point: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Sensing need not always be used </a:t>
            </a:r>
            <a:r>
              <a:rPr sz="2250" b="1">
                <a:solidFill>
                  <a:srgbClr val="FF40FF"/>
                </a:solidFill>
              </a:rPr>
              <a:t>re-constructively</a:t>
            </a:r>
            <a:r>
              <a:rPr sz="2250" b="1">
                <a:solidFill>
                  <a:srgbClr val="FF29C1"/>
                </a:solidFill>
              </a:rPr>
              <a:t> </a:t>
            </a:r>
            <a:r>
              <a:rPr sz="2250"/>
              <a:t>i.e. to prime a rich world-model that enables the agent to reason over the model </a:t>
            </a:r>
            <a:r>
              <a:rPr sz="2250" b="1">
                <a:solidFill>
                  <a:srgbClr val="FF40FF"/>
                </a:solidFill>
              </a:rPr>
              <a:t>instead of</a:t>
            </a:r>
            <a:r>
              <a:rPr sz="2250" b="1">
                <a:solidFill>
                  <a:srgbClr val="FF29C1"/>
                </a:solidFill>
              </a:rPr>
              <a:t> </a:t>
            </a:r>
            <a:r>
              <a:rPr sz="2250"/>
              <a:t>the world.</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Instead, active systems can use sensing in more direct ways, as the fly-ball case suggests.</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A lot of expert sports skill probably depends on these kinds of uses of sensing.</a:t>
            </a:r>
          </a:p>
        </p:txBody>
      </p:sp>
    </p:spTree>
  </p:cSld>
  <p:clrMapOvr>
    <a:masterClrMapping/>
  </p:clrMapOvr>
  <p:transition spd="med"/>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 name="Second Moral of the Embodied Mind:"/>
          <p:cNvSpPr txBox="1"/>
          <p:nvPr/>
        </p:nvSpPr>
        <p:spPr>
          <a:xfrm>
            <a:off x="1412632" y="175259"/>
            <a:ext cx="6318737" cy="4154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lvl="1" defTabSz="685800">
              <a:spcBef>
                <a:spcPts val="300"/>
              </a:spcBef>
              <a:defRPr sz="3000">
                <a:latin typeface="Palatino"/>
                <a:ea typeface="Palatino"/>
                <a:cs typeface="Palatino"/>
                <a:sym typeface="Palatino"/>
              </a:defRPr>
            </a:pPr>
            <a:r>
              <a:rPr sz="2250"/>
              <a:t>Second Moral of the Embodied Mind</a:t>
            </a:r>
            <a:r>
              <a:rPr sz="2250">
                <a:solidFill>
                  <a:srgbClr val="FF269C"/>
                </a:solidFill>
              </a:rPr>
              <a:t>:</a:t>
            </a:r>
          </a:p>
        </p:txBody>
      </p:sp>
    </p:spTree>
  </p:cSld>
  <p:clrMapOvr>
    <a:masterClrMapping/>
  </p:clrMapOvr>
  <p:transition spd="med"/>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4" name="Second Moral of the Embodied Mind: Cognition leaks into whole action-perception loops."/>
          <p:cNvSpPr txBox="1"/>
          <p:nvPr/>
        </p:nvSpPr>
        <p:spPr>
          <a:xfrm>
            <a:off x="1412632" y="175259"/>
            <a:ext cx="6318737" cy="7617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lvl="1" defTabSz="685800">
              <a:spcBef>
                <a:spcPts val="300"/>
              </a:spcBef>
              <a:defRPr sz="3000">
                <a:latin typeface="Palatino"/>
                <a:ea typeface="Palatino"/>
                <a:cs typeface="Palatino"/>
                <a:sym typeface="Palatino"/>
              </a:defRPr>
            </a:pPr>
            <a:r>
              <a:rPr sz="2250"/>
              <a:t>Second Moral of the Embodied Mind</a:t>
            </a:r>
            <a:r>
              <a:rPr sz="2250">
                <a:solidFill>
                  <a:srgbClr val="FF269C"/>
                </a:solidFill>
              </a:rPr>
              <a:t>: </a:t>
            </a:r>
            <a:r>
              <a:rPr sz="2250" b="1">
                <a:solidFill>
                  <a:srgbClr val="FF40FF"/>
                </a:solidFill>
              </a:rPr>
              <a:t>Cognition leaks into whole action-perception loops.</a:t>
            </a:r>
            <a:r>
              <a:rPr sz="2250">
                <a:solidFill>
                  <a:srgbClr val="FF269C"/>
                </a:solidFill>
              </a:rPr>
              <a:t> </a:t>
            </a:r>
            <a:endParaRPr sz="2250" b="1">
              <a:solidFill>
                <a:srgbClr val="FF269C"/>
              </a:solidFill>
            </a:endParaRPr>
          </a:p>
        </p:txBody>
      </p:sp>
    </p:spTree>
  </p:cSld>
  <p:clrMapOvr>
    <a:masterClrMapping/>
  </p:clrMapOvr>
  <p:transition spd="med"/>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6" name="Second Moral of the Embodied Mind: Cognition leaks into whole action-perception loops.…"/>
          <p:cNvSpPr txBox="1"/>
          <p:nvPr/>
        </p:nvSpPr>
        <p:spPr>
          <a:xfrm>
            <a:off x="1412632" y="175260"/>
            <a:ext cx="6318737" cy="25699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lvl="1" defTabSz="685800">
              <a:spcBef>
                <a:spcPts val="300"/>
              </a:spcBef>
              <a:defRPr sz="3000">
                <a:latin typeface="Palatino"/>
                <a:ea typeface="Palatino"/>
                <a:cs typeface="Palatino"/>
                <a:sym typeface="Palatino"/>
              </a:defRPr>
            </a:pPr>
            <a:r>
              <a:rPr sz="2250"/>
              <a:t>Second Moral of the Embodied Mind</a:t>
            </a:r>
            <a:r>
              <a:rPr sz="2250">
                <a:solidFill>
                  <a:srgbClr val="FF269C"/>
                </a:solidFill>
              </a:rPr>
              <a:t>: </a:t>
            </a:r>
            <a:r>
              <a:rPr sz="2250" b="1">
                <a:solidFill>
                  <a:srgbClr val="FF40FF"/>
                </a:solidFill>
              </a:rPr>
              <a:t>Cognition leaks into whole action-perception loops.</a:t>
            </a:r>
            <a:r>
              <a:rPr sz="2250">
                <a:solidFill>
                  <a:srgbClr val="FF269C"/>
                </a:solidFill>
              </a:rPr>
              <a:t> </a:t>
            </a:r>
            <a:endParaRPr sz="2250" b="1">
              <a:solidFill>
                <a:srgbClr val="FF269C"/>
              </a:solidFill>
            </a:endParaRPr>
          </a:p>
          <a:p>
            <a:pPr lvl="1" defTabSz="685800">
              <a:spcBef>
                <a:spcPts val="300"/>
              </a:spcBef>
              <a:defRPr sz="3000" b="1">
                <a:solidFill>
                  <a:srgbClr val="FF269C"/>
                </a:solidFill>
                <a:latin typeface="Palatino"/>
                <a:ea typeface="Palatino"/>
                <a:cs typeface="Palatino"/>
                <a:sym typeface="Palatino"/>
              </a:defRPr>
            </a:pPr>
            <a:endParaRPr sz="2250" b="1">
              <a:solidFill>
                <a:srgbClr val="FF269C"/>
              </a:solidFill>
            </a:endParaRPr>
          </a:p>
          <a:p>
            <a:pPr lvl="1" defTabSz="685800">
              <a:spcBef>
                <a:spcPts val="300"/>
              </a:spcBef>
              <a:defRPr sz="3000">
                <a:latin typeface="Palatino"/>
                <a:ea typeface="Palatino"/>
                <a:cs typeface="Palatino"/>
                <a:sym typeface="Palatino"/>
              </a:defRPr>
            </a:pPr>
            <a:r>
              <a:rPr sz="2250"/>
              <a:t>The presence of a self-controlled, acting, sensing body allows an agent to </a:t>
            </a:r>
            <a:r>
              <a:rPr sz="2250" b="1">
                <a:solidFill>
                  <a:srgbClr val="FF40FF"/>
                </a:solidFill>
              </a:rPr>
              <a:t>sculpt her own sensory input streams</a:t>
            </a:r>
            <a:r>
              <a:rPr sz="2250"/>
              <a:t> in ways that promote learning, reasoning, and efficient problem-solving. </a:t>
            </a:r>
          </a:p>
        </p:txBody>
      </p:sp>
    </p:spTree>
  </p:cSld>
  <p:clrMapOvr>
    <a:masterClrMapping/>
  </p:clrMapOvr>
  <p:transition spd="med"/>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8" name="Second Moral of the Embodied Mind: Cognition leaks into whole action-perception loops.…"/>
          <p:cNvSpPr txBox="1"/>
          <p:nvPr/>
        </p:nvSpPr>
        <p:spPr>
          <a:xfrm>
            <a:off x="1412632" y="175259"/>
            <a:ext cx="6318737" cy="43781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lvl="1" defTabSz="685800">
              <a:spcBef>
                <a:spcPts val="300"/>
              </a:spcBef>
              <a:defRPr sz="3000">
                <a:latin typeface="Palatino"/>
                <a:ea typeface="Palatino"/>
                <a:cs typeface="Palatino"/>
                <a:sym typeface="Palatino"/>
              </a:defRPr>
            </a:pPr>
            <a:r>
              <a:rPr sz="2250"/>
              <a:t>Second Moral of the Embodied Mind</a:t>
            </a:r>
            <a:r>
              <a:rPr sz="2250">
                <a:solidFill>
                  <a:srgbClr val="FF269C"/>
                </a:solidFill>
              </a:rPr>
              <a:t>: </a:t>
            </a:r>
            <a:r>
              <a:rPr sz="2250" b="1">
                <a:solidFill>
                  <a:srgbClr val="FF40FF"/>
                </a:solidFill>
              </a:rPr>
              <a:t>Cognition leaks into whole action-perception loops.</a:t>
            </a:r>
            <a:r>
              <a:rPr sz="2250">
                <a:solidFill>
                  <a:srgbClr val="FF269C"/>
                </a:solidFill>
              </a:rPr>
              <a:t> </a:t>
            </a:r>
            <a:endParaRPr sz="2250" b="1">
              <a:solidFill>
                <a:srgbClr val="FF269C"/>
              </a:solidFill>
            </a:endParaRPr>
          </a:p>
          <a:p>
            <a:pPr lvl="1" defTabSz="685800">
              <a:spcBef>
                <a:spcPts val="300"/>
              </a:spcBef>
              <a:defRPr sz="3000" b="1">
                <a:solidFill>
                  <a:srgbClr val="FF269C"/>
                </a:solidFill>
                <a:latin typeface="Palatino"/>
                <a:ea typeface="Palatino"/>
                <a:cs typeface="Palatino"/>
                <a:sym typeface="Palatino"/>
              </a:defRPr>
            </a:pPr>
            <a:endParaRPr sz="2250" b="1">
              <a:solidFill>
                <a:srgbClr val="FF269C"/>
              </a:solidFill>
            </a:endParaRPr>
          </a:p>
          <a:p>
            <a:pPr lvl="1" defTabSz="685800">
              <a:spcBef>
                <a:spcPts val="300"/>
              </a:spcBef>
              <a:defRPr sz="3000">
                <a:latin typeface="Palatino"/>
                <a:ea typeface="Palatino"/>
                <a:cs typeface="Palatino"/>
                <a:sym typeface="Palatino"/>
              </a:defRPr>
            </a:pPr>
            <a:r>
              <a:rPr sz="2250"/>
              <a:t>The presence of a self-controlled, acting, sensing body allows an agent to </a:t>
            </a:r>
            <a:r>
              <a:rPr sz="2250" b="1">
                <a:solidFill>
                  <a:srgbClr val="FF40FF"/>
                </a:solidFill>
              </a:rPr>
              <a:t>sculpt her own sensory input streams</a:t>
            </a:r>
            <a:r>
              <a:rPr sz="2250"/>
              <a:t> in ways that promote learning, reasoning, and efficient problem-solving. </a:t>
            </a:r>
          </a:p>
          <a:p>
            <a:pPr lvl="1" defTabSz="685800">
              <a:spcBef>
                <a:spcPts val="300"/>
              </a:spcBef>
              <a:defRPr sz="3000">
                <a:latin typeface="Palatino"/>
                <a:ea typeface="Palatino"/>
                <a:cs typeface="Palatino"/>
                <a:sym typeface="Palatino"/>
              </a:defRPr>
            </a:pPr>
            <a:endParaRPr sz="2250"/>
          </a:p>
          <a:p>
            <a:pPr lvl="1" defTabSz="685800">
              <a:spcBef>
                <a:spcPts val="300"/>
              </a:spcBef>
              <a:defRPr sz="3000">
                <a:latin typeface="Palatino"/>
                <a:ea typeface="Palatino"/>
                <a:cs typeface="Palatino"/>
                <a:sym typeface="Palatino"/>
              </a:defRPr>
            </a:pPr>
            <a:r>
              <a:rPr sz="2250"/>
              <a:t>The engine of some forms of cognizing then isn't the naked brain - but rather whole complex system including brain and the sensing-acting-moving body.</a:t>
            </a:r>
          </a:p>
        </p:txBody>
      </p:sp>
    </p:spTree>
  </p:cSld>
  <p:clrMapOvr>
    <a:masterClrMapping/>
  </p:clrMapOvr>
  <p:transition spd="med"/>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0" name="Picture 2" descr="Picture 2"/>
          <p:cNvPicPr>
            <a:picLocks noChangeAspect="1"/>
          </p:cNvPicPr>
          <p:nvPr/>
        </p:nvPicPr>
        <p:blipFill>
          <a:blip r:embed="rId2"/>
          <a:stretch>
            <a:fillRect/>
          </a:stretch>
        </p:blipFill>
        <p:spPr>
          <a:xfrm>
            <a:off x="2127574" y="132794"/>
            <a:ext cx="4882646" cy="4882646"/>
          </a:xfrm>
          <a:prstGeom prst="rect">
            <a:avLst/>
          </a:prstGeom>
          <a:ln w="12700">
            <a:miter lim="400000"/>
          </a:ln>
        </p:spPr>
      </p:pic>
    </p:spTree>
  </p:cSld>
  <p:clrMapOvr>
    <a:masterClrMapping/>
  </p:clrMapOvr>
  <p:transition spd="med"/>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 name="Spreading into the environment……"/>
          <p:cNvSpPr txBox="1"/>
          <p:nvPr/>
        </p:nvSpPr>
        <p:spPr>
          <a:xfrm>
            <a:off x="1528659" y="403861"/>
            <a:ext cx="6086682" cy="4847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Spreading into the </a:t>
            </a:r>
            <a:r>
              <a:rPr sz="2700" b="1">
                <a:solidFill>
                  <a:srgbClr val="FF40FF"/>
                </a:solidFill>
              </a:rPr>
              <a:t>environment</a:t>
            </a:r>
            <a:r>
              <a:rPr sz="2250"/>
              <a:t>…</a:t>
            </a:r>
          </a:p>
        </p:txBody>
      </p:sp>
    </p:spTree>
  </p:cSld>
  <p:clrMapOvr>
    <a:masterClrMapping/>
  </p:clrMapOvr>
  <p:transition spd="med"/>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6" name="Spreading into the environment……"/>
          <p:cNvSpPr txBox="1"/>
          <p:nvPr/>
        </p:nvSpPr>
        <p:spPr>
          <a:xfrm>
            <a:off x="1528659" y="403860"/>
            <a:ext cx="6086682" cy="11772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Spreading into the </a:t>
            </a:r>
            <a:r>
              <a:rPr sz="2700" b="1">
                <a:solidFill>
                  <a:srgbClr val="FF40FF"/>
                </a:solidFill>
              </a:rPr>
              <a:t>environment</a:t>
            </a:r>
            <a:r>
              <a:rPr sz="2250"/>
              <a: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The </a:t>
            </a:r>
            <a:r>
              <a:rPr sz="2250">
                <a:solidFill>
                  <a:srgbClr val="FF40FF"/>
                </a:solidFill>
              </a:rPr>
              <a:t>Bluefin Tuna Puzzle</a:t>
            </a:r>
            <a:r>
              <a:rPr sz="2250"/>
              <a:t>:</a:t>
            </a:r>
          </a:p>
        </p:txBody>
      </p:sp>
      <p:pic>
        <p:nvPicPr>
          <p:cNvPr id="977" name="pasted-image.tiff" descr="pasted-image.tiff"/>
          <p:cNvPicPr>
            <a:picLocks noChangeAspect="1"/>
          </p:cNvPicPr>
          <p:nvPr/>
        </p:nvPicPr>
        <p:blipFill>
          <a:blip r:embed="rId3"/>
          <a:stretch>
            <a:fillRect/>
          </a:stretch>
        </p:blipFill>
        <p:spPr>
          <a:xfrm>
            <a:off x="3903486" y="2014121"/>
            <a:ext cx="3911935" cy="2933952"/>
          </a:xfrm>
          <a:prstGeom prst="rect">
            <a:avLst/>
          </a:prstGeom>
          <a:ln w="12700">
            <a:miter lim="400000"/>
          </a:ln>
        </p:spPr>
      </p:pic>
    </p:spTree>
  </p:cSld>
  <p:clrMapOvr>
    <a:masterClrMapping/>
  </p:clrMapOvr>
  <p:transition spd="med"/>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1" name="Spreading into the environment……"/>
          <p:cNvSpPr txBox="1"/>
          <p:nvPr/>
        </p:nvSpPr>
        <p:spPr>
          <a:xfrm>
            <a:off x="1528659" y="403860"/>
            <a:ext cx="6086682" cy="32547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Spreading into the </a:t>
            </a:r>
            <a:r>
              <a:rPr sz="2700" b="1">
                <a:solidFill>
                  <a:srgbClr val="FF40FF"/>
                </a:solidFill>
              </a:rPr>
              <a:t>environment</a:t>
            </a:r>
            <a:r>
              <a:rPr sz="2250"/>
              <a: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The </a:t>
            </a:r>
            <a:r>
              <a:rPr sz="2250">
                <a:solidFill>
                  <a:srgbClr val="FF40FF"/>
                </a:solidFill>
              </a:rPr>
              <a:t>Bluefin Tuna Puzzle</a:t>
            </a:r>
            <a:r>
              <a:rPr sz="2250"/>
              <a: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The aquatic performance of the Bluefin Tuna </a:t>
            </a:r>
            <a:r>
              <a:rPr sz="2250">
                <a:solidFill>
                  <a:srgbClr val="FF40FF"/>
                </a:solidFill>
              </a:rPr>
              <a:t>far exceeds its basic physical capacities</a:t>
            </a:r>
            <a:r>
              <a:rPr sz="2250"/>
              <a: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e.g. they should not be Abel to go as fast, turn as sharp, or excel with such force…</a:t>
            </a:r>
          </a:p>
        </p:txBody>
      </p:sp>
      <p:pic>
        <p:nvPicPr>
          <p:cNvPr id="982" name="pasted-image.tiff" descr="pasted-image.tiff"/>
          <p:cNvPicPr>
            <a:picLocks noChangeAspect="1"/>
          </p:cNvPicPr>
          <p:nvPr/>
        </p:nvPicPr>
        <p:blipFill>
          <a:blip r:embed="rId3"/>
          <a:stretch>
            <a:fillRect/>
          </a:stretch>
        </p:blipFill>
        <p:spPr>
          <a:xfrm>
            <a:off x="6265990" y="3774748"/>
            <a:ext cx="1656446" cy="1242335"/>
          </a:xfrm>
          <a:prstGeom prst="rect">
            <a:avLst/>
          </a:prstGeom>
          <a:ln w="12700">
            <a:miter lim="400000"/>
          </a:ln>
        </p:spPr>
      </p:pic>
    </p:spTree>
  </p:cSld>
  <p:clrMapOvr>
    <a:masterClrMapping/>
  </p:clrMapOvr>
  <p:transition spd="med"/>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6" name="Spreading into the environment……"/>
          <p:cNvSpPr txBox="1"/>
          <p:nvPr/>
        </p:nvSpPr>
        <p:spPr>
          <a:xfrm>
            <a:off x="1528659" y="403860"/>
            <a:ext cx="6086682" cy="39472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Spreading into the </a:t>
            </a:r>
            <a:r>
              <a:rPr sz="2700" b="1">
                <a:solidFill>
                  <a:srgbClr val="FF40FF"/>
                </a:solidFill>
              </a:rPr>
              <a:t>environment</a:t>
            </a:r>
            <a:r>
              <a:rPr sz="2250"/>
              <a: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The </a:t>
            </a:r>
            <a:r>
              <a:rPr sz="2250">
                <a:solidFill>
                  <a:srgbClr val="FF40FF"/>
                </a:solidFill>
              </a:rPr>
              <a:t>Bluefin Tuna Puzzle</a:t>
            </a:r>
            <a:r>
              <a:rPr sz="2250"/>
              <a: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The aquatic performance of the Bluefin Tuna </a:t>
            </a:r>
            <a:r>
              <a:rPr sz="2250">
                <a:solidFill>
                  <a:srgbClr val="FF40FF"/>
                </a:solidFill>
              </a:rPr>
              <a:t>far exceeds its basic physical capacities</a:t>
            </a:r>
            <a:r>
              <a:rPr sz="2250"/>
              <a: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e.g. they should not be Abel to go as fast, turn as sharp, or excel with such force…</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Too weak by a </a:t>
            </a:r>
            <a:r>
              <a:rPr sz="2250">
                <a:solidFill>
                  <a:srgbClr val="FF40FF"/>
                </a:solidFill>
              </a:rPr>
              <a:t>factor of 7</a:t>
            </a:r>
          </a:p>
        </p:txBody>
      </p:sp>
      <p:pic>
        <p:nvPicPr>
          <p:cNvPr id="987" name="pasted-image.tiff" descr="pasted-image.tiff"/>
          <p:cNvPicPr>
            <a:picLocks noChangeAspect="1"/>
          </p:cNvPicPr>
          <p:nvPr/>
        </p:nvPicPr>
        <p:blipFill>
          <a:blip r:embed="rId3"/>
          <a:stretch>
            <a:fillRect/>
          </a:stretch>
        </p:blipFill>
        <p:spPr>
          <a:xfrm>
            <a:off x="6265990" y="3774748"/>
            <a:ext cx="1656446" cy="1242335"/>
          </a:xfrm>
          <a:prstGeom prst="rect">
            <a:avLst/>
          </a:prstGeom>
          <a:ln w="12700">
            <a:miter lim="400000"/>
          </a:ln>
        </p:spPr>
      </p:pic>
    </p:spTree>
  </p:cSld>
  <p:clrMapOvr>
    <a:masterClrMapping/>
  </p:clrMapOvr>
  <p:transition spd="med"/>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1" name="How does this work:…"/>
          <p:cNvSpPr txBox="1"/>
          <p:nvPr/>
        </p:nvSpPr>
        <p:spPr>
          <a:xfrm>
            <a:off x="1420090" y="291025"/>
            <a:ext cx="6303821" cy="18004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How does this work:</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Tuna </a:t>
            </a:r>
            <a:r>
              <a:rPr sz="2250">
                <a:solidFill>
                  <a:srgbClr val="FF40FF"/>
                </a:solidFill>
              </a:rPr>
              <a:t>makes the most of the world around them</a:t>
            </a:r>
            <a:r>
              <a:rPr sz="2250"/>
              <a:t>, using naturally occurring eddies and cortices (e.g. where water hits a rock)</a:t>
            </a:r>
          </a:p>
        </p:txBody>
      </p:sp>
      <p:pic>
        <p:nvPicPr>
          <p:cNvPr id="992" name="pasted-image.tiff" descr="pasted-image.tiff"/>
          <p:cNvPicPr>
            <a:picLocks noChangeAspect="1"/>
          </p:cNvPicPr>
          <p:nvPr/>
        </p:nvPicPr>
        <p:blipFill>
          <a:blip r:embed="rId2"/>
          <a:stretch>
            <a:fillRect/>
          </a:stretch>
        </p:blipFill>
        <p:spPr>
          <a:xfrm>
            <a:off x="4154459" y="2555748"/>
            <a:ext cx="3673407" cy="2100731"/>
          </a:xfrm>
          <a:prstGeom prst="rect">
            <a:avLst/>
          </a:prstGeom>
          <a:ln w="12700">
            <a:miter lim="400000"/>
          </a:ln>
        </p:spPr>
      </p:pic>
    </p:spTree>
  </p:cSld>
  <p:clrMapOvr>
    <a:masterClrMapping/>
  </p:clrMapOvr>
  <p:transition spd="med"/>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4" name="pasted-image.tiff" descr="pasted-image.tiff"/>
          <p:cNvPicPr>
            <a:picLocks noChangeAspect="1"/>
          </p:cNvPicPr>
          <p:nvPr/>
        </p:nvPicPr>
        <p:blipFill>
          <a:blip r:embed="rId2"/>
          <a:stretch>
            <a:fillRect/>
          </a:stretch>
        </p:blipFill>
        <p:spPr>
          <a:xfrm>
            <a:off x="4154459" y="2555748"/>
            <a:ext cx="3673407" cy="2100731"/>
          </a:xfrm>
          <a:prstGeom prst="rect">
            <a:avLst/>
          </a:prstGeom>
          <a:ln w="12700">
            <a:miter lim="400000"/>
          </a:ln>
        </p:spPr>
      </p:pic>
      <p:sp>
        <p:nvSpPr>
          <p:cNvPr id="995" name="They use their own tail-flaps to create local vortices and pressure gradients that they then exploit for power."/>
          <p:cNvSpPr txBox="1"/>
          <p:nvPr/>
        </p:nvSpPr>
        <p:spPr>
          <a:xfrm>
            <a:off x="1399078" y="2428823"/>
            <a:ext cx="2748267" cy="214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They </a:t>
            </a:r>
            <a:r>
              <a:rPr sz="2250">
                <a:solidFill>
                  <a:srgbClr val="FF40FF"/>
                </a:solidFill>
              </a:rPr>
              <a:t>use their own tail-flaps to create local vortices</a:t>
            </a:r>
            <a:r>
              <a:rPr sz="2250"/>
              <a:t> and pressure gradients that they then exploit for power.</a:t>
            </a:r>
          </a:p>
        </p:txBody>
      </p:sp>
      <p:sp>
        <p:nvSpPr>
          <p:cNvPr id="996" name="How does this work:…"/>
          <p:cNvSpPr txBox="1"/>
          <p:nvPr/>
        </p:nvSpPr>
        <p:spPr>
          <a:xfrm>
            <a:off x="1420090" y="291025"/>
            <a:ext cx="6303821" cy="18004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How does this work:</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Tuna </a:t>
            </a:r>
            <a:r>
              <a:rPr sz="2250">
                <a:solidFill>
                  <a:srgbClr val="FF40FF"/>
                </a:solidFill>
              </a:rPr>
              <a:t>makes the most of the world around them</a:t>
            </a:r>
            <a:r>
              <a:rPr sz="2250"/>
              <a:t>, using naturally occurring eddies and cortices (e.g. where water hits a rock)</a:t>
            </a:r>
          </a:p>
        </p:txBody>
      </p:sp>
    </p:spTree>
  </p:cSld>
  <p:clrMapOvr>
    <a:masterClrMapping/>
  </p:clrMapOvr>
  <p:transition spd="med"/>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8" name="Olin College Robot Tuna, 2008-2009.mp4" descr="Olin College Robot Tuna, 2008-2009.mp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743804" y="982132"/>
            <a:ext cx="5656393" cy="3179237"/>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0730010" fill="hold"/>
                                        <p:tgtEl>
                                          <p:spTgt spid="99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998"/>
                </p:tgtEl>
              </p:cMediaNode>
            </p:video>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0" name="Now we’re creeping up on higher cognition…"/>
          <p:cNvSpPr txBox="1"/>
          <p:nvPr/>
        </p:nvSpPr>
        <p:spPr>
          <a:xfrm>
            <a:off x="1569666" y="1203960"/>
            <a:ext cx="6004668" cy="4154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Now we’re creeping up on </a:t>
            </a:r>
            <a:r>
              <a:rPr sz="2250" b="1">
                <a:solidFill>
                  <a:srgbClr val="FF40FF"/>
                </a:solidFill>
              </a:rPr>
              <a:t>higher cognition</a:t>
            </a:r>
            <a:r>
              <a:rPr sz="2250"/>
              <a:t>…</a:t>
            </a:r>
          </a:p>
        </p:txBody>
      </p:sp>
    </p:spTree>
  </p:cSld>
  <p:clrMapOvr>
    <a:masterClrMapping/>
  </p:clrMapOvr>
  <p:transition spd="med"/>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4" name="Now we’re creeping up on higher cognition……"/>
          <p:cNvSpPr txBox="1"/>
          <p:nvPr/>
        </p:nvSpPr>
        <p:spPr>
          <a:xfrm>
            <a:off x="1569666" y="1203961"/>
            <a:ext cx="6004668" cy="14542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Now we’re creeping up on </a:t>
            </a:r>
            <a:r>
              <a:rPr sz="2250" b="1">
                <a:solidFill>
                  <a:srgbClr val="FF40FF"/>
                </a:solidFill>
              </a:rPr>
              <a:t>higher cognition</a:t>
            </a:r>
            <a:r>
              <a:rPr sz="2250"/>
              <a: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We also </a:t>
            </a:r>
            <a:r>
              <a:rPr sz="2250" b="1">
                <a:solidFill>
                  <a:srgbClr val="FF40FF"/>
                </a:solidFill>
              </a:rPr>
              <a:t>structure our worlds</a:t>
            </a:r>
            <a:r>
              <a:rPr sz="2250" b="1">
                <a:solidFill>
                  <a:srgbClr val="FF29C1"/>
                </a:solidFill>
              </a:rPr>
              <a:t> </a:t>
            </a:r>
            <a:r>
              <a:rPr sz="2250"/>
              <a:t>to simplify our thinking.</a:t>
            </a:r>
          </a:p>
        </p:txBody>
      </p:sp>
    </p:spTree>
  </p:cSld>
  <p:clrMapOvr>
    <a:masterClrMapping/>
  </p:clrMapOvr>
  <p:transition spd="med"/>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8" name="Now we’re creeping up on higher cognition……"/>
          <p:cNvSpPr txBox="1"/>
          <p:nvPr/>
        </p:nvSpPr>
        <p:spPr>
          <a:xfrm>
            <a:off x="1569666" y="1203960"/>
            <a:ext cx="6004668" cy="24929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Now we’re creeping up on </a:t>
            </a:r>
            <a:r>
              <a:rPr sz="2250" b="1">
                <a:solidFill>
                  <a:srgbClr val="FF40FF"/>
                </a:solidFill>
              </a:rPr>
              <a:t>higher cognition</a:t>
            </a:r>
            <a:r>
              <a:rPr sz="2250"/>
              <a: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We also </a:t>
            </a:r>
            <a:r>
              <a:rPr sz="2250" b="1">
                <a:solidFill>
                  <a:srgbClr val="FF40FF"/>
                </a:solidFill>
              </a:rPr>
              <a:t>structure our worlds</a:t>
            </a:r>
            <a:r>
              <a:rPr sz="2250" b="1">
                <a:solidFill>
                  <a:srgbClr val="FF29C1"/>
                </a:solidFill>
              </a:rPr>
              <a:t> </a:t>
            </a:r>
            <a:r>
              <a:rPr sz="2250"/>
              <a:t>to simplify our thinking.</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Consider now our own artifact-enhanced cognitive processing</a:t>
            </a:r>
          </a:p>
        </p:txBody>
      </p:sp>
    </p:spTree>
  </p:cSld>
  <p:clrMapOvr>
    <a:masterClrMapping/>
  </p:clrMapOvr>
  <p:transition spd="med"/>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2" name="Classic Example: Long Multiplication…"/>
          <p:cNvSpPr txBox="1"/>
          <p:nvPr/>
        </p:nvSpPr>
        <p:spPr>
          <a:xfrm>
            <a:off x="1783902" y="632460"/>
            <a:ext cx="5576196" cy="24929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Classic Example</a:t>
            </a:r>
            <a:r>
              <a:rPr sz="2250" b="1">
                <a:solidFill>
                  <a:srgbClr val="FF29C1"/>
                </a:solidFill>
              </a:rPr>
              <a:t>: </a:t>
            </a:r>
            <a:r>
              <a:rPr sz="2250" b="1">
                <a:solidFill>
                  <a:srgbClr val="FF40FF"/>
                </a:solidFill>
              </a:rPr>
              <a:t>Long Multiplication</a:t>
            </a:r>
          </a:p>
          <a:p>
            <a:pPr>
              <a:defRPr sz="3000" b="1">
                <a:solidFill>
                  <a:srgbClr val="FF29C1"/>
                </a:solidFill>
                <a:latin typeface="Palatino"/>
                <a:ea typeface="Palatino"/>
                <a:cs typeface="Palatino"/>
                <a:sym typeface="Palatino"/>
              </a:defRPr>
            </a:pPr>
            <a:endParaRPr sz="2250" b="1">
              <a:solidFill>
                <a:srgbClr val="FF40FF"/>
              </a:solidFill>
            </a:endParaRPr>
          </a:p>
          <a:p>
            <a:pPr>
              <a:defRPr sz="3000">
                <a:latin typeface="Palatino"/>
                <a:ea typeface="Palatino"/>
                <a:cs typeface="Palatino"/>
                <a:sym typeface="Palatino"/>
              </a:defRPr>
            </a:pPr>
            <a:r>
              <a:rPr sz="2250"/>
              <a:t>Most of us can do simple multiplications by learning a few rote patterns e.g</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7 x 7 is 49</a:t>
            </a:r>
          </a:p>
          <a:p>
            <a:pPr>
              <a:defRPr sz="3000">
                <a:latin typeface="Palatino"/>
                <a:ea typeface="Palatino"/>
                <a:cs typeface="Palatino"/>
                <a:sym typeface="Palatino"/>
              </a:defRPr>
            </a:pPr>
            <a:r>
              <a:rPr sz="2250"/>
              <a:t> </a:t>
            </a:r>
          </a:p>
        </p:txBody>
      </p:sp>
    </p:spTree>
  </p:cSld>
  <p:clrMapOvr>
    <a:masterClrMapping/>
  </p:clrMapOvr>
  <p:transition spd="med"/>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Classic Example: Long Multiplication…"/>
          <p:cNvSpPr txBox="1"/>
          <p:nvPr/>
        </p:nvSpPr>
        <p:spPr>
          <a:xfrm>
            <a:off x="1783902" y="632461"/>
            <a:ext cx="5576196" cy="35317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Classic Example</a:t>
            </a:r>
            <a:r>
              <a:rPr sz="2250" b="1">
                <a:solidFill>
                  <a:srgbClr val="FF29C1"/>
                </a:solidFill>
              </a:rPr>
              <a:t>: </a:t>
            </a:r>
            <a:r>
              <a:rPr sz="2250" b="1">
                <a:solidFill>
                  <a:srgbClr val="FF40FF"/>
                </a:solidFill>
              </a:rPr>
              <a:t>Long Multiplication</a:t>
            </a:r>
          </a:p>
          <a:p>
            <a:pPr>
              <a:defRPr sz="3000" b="1">
                <a:solidFill>
                  <a:srgbClr val="FF29C1"/>
                </a:solidFill>
                <a:latin typeface="Palatino"/>
                <a:ea typeface="Palatino"/>
                <a:cs typeface="Palatino"/>
                <a:sym typeface="Palatino"/>
              </a:defRPr>
            </a:pPr>
            <a:endParaRPr sz="2250" b="1">
              <a:solidFill>
                <a:srgbClr val="FF40FF"/>
              </a:solidFill>
            </a:endParaRPr>
          </a:p>
          <a:p>
            <a:pPr>
              <a:defRPr sz="3000">
                <a:latin typeface="Palatino"/>
                <a:ea typeface="Palatino"/>
                <a:cs typeface="Palatino"/>
                <a:sym typeface="Palatino"/>
              </a:defRPr>
            </a:pPr>
            <a:r>
              <a:rPr sz="2250"/>
              <a:t>Most of us can do simple multiplications by learning a few rote patterns e.g</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7 x 7 is 49</a:t>
            </a:r>
          </a:p>
          <a:p>
            <a:pPr>
              <a:defRPr sz="3000">
                <a:latin typeface="Palatino"/>
                <a:ea typeface="Palatino"/>
                <a:cs typeface="Palatino"/>
                <a:sym typeface="Palatino"/>
              </a:defRPr>
            </a:pPr>
            <a:r>
              <a:rPr sz="2250"/>
              <a:t> </a:t>
            </a:r>
          </a:p>
          <a:p>
            <a:pPr>
              <a:defRPr sz="3000">
                <a:latin typeface="Palatino"/>
                <a:ea typeface="Palatino"/>
                <a:cs typeface="Palatino"/>
                <a:sym typeface="Palatino"/>
              </a:defRPr>
            </a:pPr>
            <a:r>
              <a:rPr sz="2250"/>
              <a:t>But what about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7466796 X 74965</a:t>
            </a:r>
          </a:p>
        </p:txBody>
      </p:sp>
    </p:spTree>
  </p:cSld>
  <p:clrMapOvr>
    <a:masterClrMapping/>
  </p:clrMapOvr>
  <p:transition spd="med"/>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6" name="Familiar but potent trick is to combine simple neural pattern completion strategies and the use and manipulation of external symbols and media e.g. pen and paper – reducing the complex problem to a set of simpler pattern-completing operations."/>
          <p:cNvSpPr txBox="1"/>
          <p:nvPr/>
        </p:nvSpPr>
        <p:spPr>
          <a:xfrm>
            <a:off x="1390892" y="205107"/>
            <a:ext cx="6362217" cy="214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Familiar but potent trick is to </a:t>
            </a:r>
            <a:r>
              <a:rPr sz="2250" b="1">
                <a:solidFill>
                  <a:srgbClr val="FF40FF"/>
                </a:solidFill>
              </a:rPr>
              <a:t>combine</a:t>
            </a:r>
            <a:r>
              <a:rPr sz="2250"/>
              <a:t> simple neural pattern completion strategies and the </a:t>
            </a:r>
            <a:r>
              <a:rPr sz="2250" b="1">
                <a:solidFill>
                  <a:srgbClr val="FF40FF"/>
                </a:solidFill>
              </a:rPr>
              <a:t>use and manipulation of external symbols and media</a:t>
            </a:r>
            <a:r>
              <a:rPr sz="2250" b="1">
                <a:solidFill>
                  <a:srgbClr val="FF29C1"/>
                </a:solidFill>
              </a:rPr>
              <a:t> </a:t>
            </a:r>
            <a:r>
              <a:rPr sz="2250"/>
              <a:t>e.g. pen and paper – reducing the complex problem to a set of simpler pattern-completing operations.</a:t>
            </a:r>
          </a:p>
        </p:txBody>
      </p:sp>
    </p:spTree>
  </p:cSld>
  <p:clrMapOvr>
    <a:masterClrMapping/>
  </p:clrMapOvr>
  <p:transition spd="med"/>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8" name="e.g. physically shuffling the scrabble tiles to prompt word recall."/>
          <p:cNvSpPr txBox="1"/>
          <p:nvPr/>
        </p:nvSpPr>
        <p:spPr>
          <a:xfrm>
            <a:off x="1400356" y="3014644"/>
            <a:ext cx="3340676" cy="11079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e.g. physically shuffling the </a:t>
            </a:r>
            <a:r>
              <a:rPr sz="2250" b="1">
                <a:solidFill>
                  <a:srgbClr val="FF40FF"/>
                </a:solidFill>
              </a:rPr>
              <a:t>scrabble</a:t>
            </a:r>
            <a:r>
              <a:rPr sz="2250"/>
              <a:t> tiles to prompt word recall.</a:t>
            </a:r>
          </a:p>
        </p:txBody>
      </p:sp>
      <p:pic>
        <p:nvPicPr>
          <p:cNvPr id="1019" name="Picture 3" descr="Picture 3"/>
          <p:cNvPicPr>
            <a:picLocks noChangeAspect="1"/>
          </p:cNvPicPr>
          <p:nvPr/>
        </p:nvPicPr>
        <p:blipFill>
          <a:blip r:embed="rId2"/>
          <a:stretch>
            <a:fillRect/>
          </a:stretch>
        </p:blipFill>
        <p:spPr>
          <a:xfrm>
            <a:off x="4832395" y="2277163"/>
            <a:ext cx="2686541" cy="2686541"/>
          </a:xfrm>
          <a:prstGeom prst="rect">
            <a:avLst/>
          </a:prstGeom>
          <a:ln w="12700">
            <a:miter lim="400000"/>
          </a:ln>
        </p:spPr>
      </p:pic>
      <p:sp>
        <p:nvSpPr>
          <p:cNvPr id="1020" name="Familiar but potent trick is to combine simple neural pattern completion strategies and the use and manipulation of external symbols and media e.g. pen and paper – reducing the complex problem to a set of simpler pattern-completing operations."/>
          <p:cNvSpPr txBox="1"/>
          <p:nvPr/>
        </p:nvSpPr>
        <p:spPr>
          <a:xfrm>
            <a:off x="1390892" y="205107"/>
            <a:ext cx="6362217" cy="214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a:latin typeface="Palatino"/>
                <a:ea typeface="Palatino"/>
                <a:cs typeface="Palatino"/>
                <a:sym typeface="Palatino"/>
              </a:defRPr>
            </a:pPr>
            <a:r>
              <a:rPr sz="2250"/>
              <a:t>Familiar but potent trick is to </a:t>
            </a:r>
            <a:r>
              <a:rPr sz="2250" b="1">
                <a:solidFill>
                  <a:srgbClr val="FF40FF"/>
                </a:solidFill>
              </a:rPr>
              <a:t>combine</a:t>
            </a:r>
            <a:r>
              <a:rPr sz="2250"/>
              <a:t> simple neural pattern completion strategies and the </a:t>
            </a:r>
            <a:r>
              <a:rPr sz="2250" b="1">
                <a:solidFill>
                  <a:srgbClr val="FF40FF"/>
                </a:solidFill>
              </a:rPr>
              <a:t>use and manipulation of external symbols and media</a:t>
            </a:r>
            <a:r>
              <a:rPr sz="2250" b="1">
                <a:solidFill>
                  <a:srgbClr val="FF29C1"/>
                </a:solidFill>
              </a:rPr>
              <a:t> </a:t>
            </a:r>
            <a:r>
              <a:rPr sz="2250"/>
              <a:t>e.g. pen and paper – reducing the complex problem to a set of simpler pattern-completing operations.</a:t>
            </a:r>
          </a:p>
        </p:txBody>
      </p:sp>
    </p:spTree>
  </p:cSld>
  <p:clrMapOvr>
    <a:masterClrMapping/>
  </p:clrMapOvr>
  <p:transition spd="med"/>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2" name="Text Box 2"/>
          <p:cNvSpPr txBox="1"/>
          <p:nvPr/>
        </p:nvSpPr>
        <p:spPr>
          <a:xfrm>
            <a:off x="1257300" y="171451"/>
            <a:ext cx="6686550" cy="6232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lgn="just" defTabSz="685800">
              <a:defRPr sz="2400">
                <a:latin typeface="Palatino"/>
                <a:ea typeface="Palatino"/>
                <a:cs typeface="Palatino"/>
                <a:sym typeface="Palatino"/>
              </a:defRPr>
            </a:pPr>
            <a:r>
              <a:rPr sz="1800"/>
              <a:t>Famous exchange between </a:t>
            </a:r>
            <a:r>
              <a:rPr sz="1800" b="1">
                <a:solidFill>
                  <a:srgbClr val="FF40FF"/>
                </a:solidFill>
              </a:rPr>
              <a:t>Richard Feynman</a:t>
            </a:r>
            <a:r>
              <a:rPr sz="1800" b="1">
                <a:solidFill>
                  <a:srgbClr val="FF458F"/>
                </a:solidFill>
              </a:rPr>
              <a:t> </a:t>
            </a:r>
            <a:r>
              <a:rPr sz="1800"/>
              <a:t>(the Nobel laureate physicist) and the historian </a:t>
            </a:r>
            <a:r>
              <a:rPr sz="1800" b="1">
                <a:solidFill>
                  <a:srgbClr val="FF40FF"/>
                </a:solidFill>
              </a:rPr>
              <a:t>Charles Weiner</a:t>
            </a:r>
          </a:p>
        </p:txBody>
      </p:sp>
      <p:sp>
        <p:nvSpPr>
          <p:cNvPr id="1023" name="TextBox 1"/>
          <p:cNvSpPr txBox="1"/>
          <p:nvPr/>
        </p:nvSpPr>
        <p:spPr>
          <a:xfrm>
            <a:off x="1514475" y="1037493"/>
            <a:ext cx="6172200" cy="31162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lgn="just" defTabSz="685800">
              <a:defRPr sz="2400">
                <a:latin typeface="Palatino"/>
                <a:ea typeface="Palatino"/>
                <a:cs typeface="Palatino"/>
                <a:sym typeface="Palatino"/>
              </a:defRPr>
            </a:pPr>
            <a:r>
              <a:rPr sz="1800"/>
              <a:t>“ Weiner once remarked casually that [a batch of notes and sketches] represented “a record of [Feynman’s] day-to-day work,” and Feynman reacted sharply.</a:t>
            </a:r>
          </a:p>
          <a:p>
            <a:pPr algn="just" defTabSz="685800">
              <a:defRPr sz="2400">
                <a:latin typeface="Palatino"/>
                <a:ea typeface="Palatino"/>
                <a:cs typeface="Palatino"/>
                <a:sym typeface="Palatino"/>
              </a:defRPr>
            </a:pPr>
            <a:endParaRPr sz="1800"/>
          </a:p>
          <a:p>
            <a:pPr algn="just" defTabSz="685800">
              <a:defRPr sz="2400">
                <a:latin typeface="Palatino"/>
                <a:ea typeface="Palatino"/>
                <a:cs typeface="Palatino"/>
                <a:sym typeface="Palatino"/>
              </a:defRPr>
            </a:pPr>
            <a:r>
              <a:rPr sz="1800"/>
              <a:t>“I actually did the work on the paper,” he said.</a:t>
            </a:r>
          </a:p>
          <a:p>
            <a:pPr algn="just" defTabSz="685800">
              <a:defRPr sz="2400">
                <a:latin typeface="Palatino"/>
                <a:ea typeface="Palatino"/>
                <a:cs typeface="Palatino"/>
                <a:sym typeface="Palatino"/>
              </a:defRPr>
            </a:pPr>
            <a:endParaRPr sz="1800"/>
          </a:p>
          <a:p>
            <a:pPr algn="just" defTabSz="685800">
              <a:defRPr sz="2400">
                <a:latin typeface="Palatino"/>
                <a:ea typeface="Palatino"/>
                <a:cs typeface="Palatino"/>
                <a:sym typeface="Palatino"/>
              </a:defRPr>
            </a:pPr>
            <a:r>
              <a:rPr sz="1800"/>
              <a:t>“Well,” Weiner said, “the work was done in your head, but the record of it is still here.”</a:t>
            </a:r>
          </a:p>
          <a:p>
            <a:pPr algn="just" defTabSz="685800">
              <a:defRPr sz="2400">
                <a:latin typeface="Palatino"/>
                <a:ea typeface="Palatino"/>
                <a:cs typeface="Palatino"/>
                <a:sym typeface="Palatino"/>
              </a:defRPr>
            </a:pPr>
            <a:endParaRPr sz="1800"/>
          </a:p>
          <a:p>
            <a:pPr algn="just" defTabSz="685800">
              <a:defRPr sz="2400">
                <a:latin typeface="Palatino"/>
                <a:ea typeface="Palatino"/>
                <a:cs typeface="Palatino"/>
                <a:sym typeface="Palatino"/>
              </a:defRPr>
            </a:pPr>
            <a:r>
              <a:rPr sz="1800"/>
              <a:t>“No, it’s not a </a:t>
            </a:r>
            <a:r>
              <a:rPr sz="1800" i="1"/>
              <a:t>record</a:t>
            </a:r>
            <a:r>
              <a:rPr sz="1800"/>
              <a:t>, not really.  It’s </a:t>
            </a:r>
            <a:r>
              <a:rPr sz="1800" i="1"/>
              <a:t>working</a:t>
            </a:r>
            <a:r>
              <a:rPr sz="1800"/>
              <a:t>.  You have to work on paper and this is the paper. Okay?” “</a:t>
            </a:r>
          </a:p>
        </p:txBody>
      </p:sp>
      <p:sp>
        <p:nvSpPr>
          <p:cNvPr id="1024" name="TextBox 2"/>
          <p:cNvSpPr txBox="1"/>
          <p:nvPr/>
        </p:nvSpPr>
        <p:spPr>
          <a:xfrm>
            <a:off x="1226527" y="4769827"/>
            <a:ext cx="6400801" cy="2539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defTabSz="685800">
              <a:defRPr sz="1600">
                <a:latin typeface="Palatino"/>
                <a:ea typeface="Palatino"/>
                <a:cs typeface="Palatino"/>
                <a:sym typeface="Palatino"/>
              </a:defRPr>
            </a:pPr>
            <a:r>
              <a:rPr sz="1200"/>
              <a:t>As quoted in </a:t>
            </a:r>
            <a:r>
              <a:rPr sz="1200" i="1"/>
              <a:t>Genius</a:t>
            </a:r>
            <a:r>
              <a:rPr sz="1200"/>
              <a:t> (Gleick’s biography of Feynman)</a:t>
            </a:r>
          </a:p>
        </p:txBody>
      </p:sp>
    </p:spTree>
  </p:cSld>
  <p:clrMapOvr>
    <a:masterClrMapping/>
  </p:clrMapOvr>
  <p:transition spd="med"/>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Stronger Claim: The Embodied/Extended Mind…"/>
          <p:cNvSpPr txBox="1"/>
          <p:nvPr/>
        </p:nvSpPr>
        <p:spPr>
          <a:xfrm>
            <a:off x="1396926" y="1203960"/>
            <a:ext cx="6350148" cy="24929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b="1">
                <a:solidFill>
                  <a:srgbClr val="FF40FF"/>
                </a:solidFill>
                <a:latin typeface="Palatino"/>
                <a:ea typeface="Palatino"/>
                <a:cs typeface="Palatino"/>
                <a:sym typeface="Palatino"/>
              </a:defRPr>
            </a:pPr>
            <a:r>
              <a:rPr sz="2250"/>
              <a:t>Stronger Claim: The Embodied/Extended Mind</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Its not that all the real thinking happens inside the head and loops out into the body, and external media is just for offloading or storage</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But all of these things </a:t>
            </a:r>
            <a:r>
              <a:rPr sz="2250" b="1">
                <a:solidFill>
                  <a:srgbClr val="FF40FF"/>
                </a:solidFill>
              </a:rPr>
              <a:t>become part of thinking</a:t>
            </a:r>
          </a:p>
        </p:txBody>
      </p:sp>
    </p:spTree>
  </p:cSld>
  <p:clrMapOvr>
    <a:masterClrMapping/>
  </p:clrMapOvr>
  <p:transition spd="med"/>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TextBox 1"/>
          <p:cNvSpPr txBox="1"/>
          <p:nvPr/>
        </p:nvSpPr>
        <p:spPr>
          <a:xfrm>
            <a:off x="1476279" y="251459"/>
            <a:ext cx="6191442" cy="4154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lvl1pPr>
              <a:defRPr sz="3000" b="1">
                <a:solidFill>
                  <a:srgbClr val="FF40FF"/>
                </a:solidFill>
                <a:latin typeface="Palatino"/>
                <a:ea typeface="Palatino"/>
                <a:cs typeface="Palatino"/>
                <a:sym typeface="Palatino"/>
              </a:defRPr>
            </a:lvl1pPr>
          </a:lstStyle>
          <a:p>
            <a:r>
              <a:rPr sz="2250"/>
              <a:t>Questions to ponder:</a:t>
            </a:r>
          </a:p>
        </p:txBody>
      </p:sp>
    </p:spTree>
  </p:cSld>
  <p:clrMapOvr>
    <a:masterClrMapping/>
  </p:clrMapOvr>
  <p:transition spd="med"/>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 name="TextBox 1"/>
          <p:cNvSpPr txBox="1"/>
          <p:nvPr/>
        </p:nvSpPr>
        <p:spPr>
          <a:xfrm>
            <a:off x="1476279" y="251460"/>
            <a:ext cx="6191442" cy="14542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b="1">
                <a:solidFill>
                  <a:srgbClr val="FF40FF"/>
                </a:solidFill>
                <a:latin typeface="Palatino"/>
                <a:ea typeface="Palatino"/>
                <a:cs typeface="Palatino"/>
                <a:sym typeface="Palatino"/>
              </a:defRPr>
            </a:pPr>
            <a:r>
              <a:rPr sz="2250"/>
              <a:t>Questions to ponder:</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Can high-level reason do without </a:t>
            </a:r>
            <a:r>
              <a:rPr sz="2250" b="1">
                <a:solidFill>
                  <a:srgbClr val="FF40FF"/>
                </a:solidFill>
              </a:rPr>
              <a:t>richly reconstructive inner world-models</a:t>
            </a:r>
            <a:r>
              <a:rPr sz="2250"/>
              <a:t>?</a:t>
            </a:r>
          </a:p>
        </p:txBody>
      </p:sp>
    </p:spTree>
  </p:cSld>
  <p:clrMapOvr>
    <a:masterClrMapping/>
  </p:clrMapOvr>
  <p:transition spd="med"/>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 name="TextBox 1"/>
          <p:cNvSpPr txBox="1"/>
          <p:nvPr/>
        </p:nvSpPr>
        <p:spPr>
          <a:xfrm>
            <a:off x="1476279" y="251460"/>
            <a:ext cx="6191442" cy="24929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b="1">
                <a:solidFill>
                  <a:srgbClr val="FF40FF"/>
                </a:solidFill>
                <a:latin typeface="Palatino"/>
                <a:ea typeface="Palatino"/>
                <a:cs typeface="Palatino"/>
                <a:sym typeface="Palatino"/>
              </a:defRPr>
            </a:pPr>
            <a:r>
              <a:rPr sz="2250"/>
              <a:t>Questions to ponder:</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Can high-level reason do without </a:t>
            </a:r>
            <a:r>
              <a:rPr sz="2250" b="1">
                <a:solidFill>
                  <a:srgbClr val="FF40FF"/>
                </a:solidFill>
              </a:rPr>
              <a:t>richly reconstructive inner world-models</a:t>
            </a:r>
            <a:r>
              <a:rPr sz="2250"/>
              <a: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What </a:t>
            </a:r>
            <a:r>
              <a:rPr sz="2250" b="1">
                <a:solidFill>
                  <a:srgbClr val="FF40FF"/>
                </a:solidFill>
              </a:rPr>
              <a:t>role</a:t>
            </a:r>
            <a:r>
              <a:rPr sz="2250"/>
              <a:t> (if any) does embodiment play in cases of higher-level reasoning?</a:t>
            </a:r>
          </a:p>
        </p:txBody>
      </p:sp>
    </p:spTree>
  </p:cSld>
  <p:clrMapOvr>
    <a:masterClrMapping/>
  </p:clrMapOvr>
  <p:transition spd="med"/>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6" name="TextBox 1"/>
          <p:cNvSpPr txBox="1"/>
          <p:nvPr/>
        </p:nvSpPr>
        <p:spPr>
          <a:xfrm>
            <a:off x="1476279" y="251459"/>
            <a:ext cx="6191442" cy="42242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spAutoFit/>
          </a:bodyPr>
          <a:lstStyle/>
          <a:p>
            <a:pPr>
              <a:defRPr sz="3000" b="1">
                <a:solidFill>
                  <a:srgbClr val="FF40FF"/>
                </a:solidFill>
                <a:latin typeface="Palatino"/>
                <a:ea typeface="Palatino"/>
                <a:cs typeface="Palatino"/>
                <a:sym typeface="Palatino"/>
              </a:defRPr>
            </a:pPr>
            <a:r>
              <a:rPr sz="2250"/>
              <a:t>Questions to ponder:</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Can high-level reason do without </a:t>
            </a:r>
            <a:r>
              <a:rPr sz="2250" b="1">
                <a:solidFill>
                  <a:srgbClr val="FF40FF"/>
                </a:solidFill>
              </a:rPr>
              <a:t>richly reconstructive inner world-models</a:t>
            </a:r>
            <a:r>
              <a:rPr sz="2250"/>
              <a:t>?</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What </a:t>
            </a:r>
            <a:r>
              <a:rPr sz="2250" b="1">
                <a:solidFill>
                  <a:srgbClr val="FF40FF"/>
                </a:solidFill>
              </a:rPr>
              <a:t>role</a:t>
            </a:r>
            <a:r>
              <a:rPr sz="2250"/>
              <a:t> (if any) does embodiment play in cases of higher-level reasoning?</a:t>
            </a:r>
          </a:p>
          <a:p>
            <a:pPr>
              <a:defRPr sz="3000">
                <a:latin typeface="Palatino"/>
                <a:ea typeface="Palatino"/>
                <a:cs typeface="Palatino"/>
                <a:sym typeface="Palatino"/>
              </a:defRPr>
            </a:pPr>
            <a:endParaRPr sz="2250"/>
          </a:p>
          <a:p>
            <a:pPr>
              <a:defRPr sz="3000">
                <a:latin typeface="Palatino"/>
                <a:ea typeface="Palatino"/>
                <a:cs typeface="Palatino"/>
                <a:sym typeface="Palatino"/>
              </a:defRPr>
            </a:pPr>
            <a:r>
              <a:rPr sz="2250"/>
              <a:t>In what ways might the presence of </a:t>
            </a:r>
            <a:r>
              <a:rPr sz="2250" b="1">
                <a:solidFill>
                  <a:srgbClr val="FF40FF"/>
                </a:solidFill>
              </a:rPr>
              <a:t>spoken language</a:t>
            </a:r>
            <a:r>
              <a:rPr sz="2250"/>
              <a:t> and other cognitive technologies transform the tasks involved in higher-level reasoning?</a:t>
            </a:r>
          </a:p>
        </p:txBody>
      </p:sp>
    </p:spTree>
  </p:cSld>
  <p:clrMapOvr>
    <a:masterClrMapping/>
  </p:clrMapOvr>
  <p:transition spd="med"/>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8" name="Picture 2" descr="Picture 2"/>
          <p:cNvPicPr>
            <a:picLocks noChangeAspect="1"/>
          </p:cNvPicPr>
          <p:nvPr/>
        </p:nvPicPr>
        <p:blipFill>
          <a:blip r:embed="rId2"/>
          <a:stretch>
            <a:fillRect/>
          </a:stretch>
        </p:blipFill>
        <p:spPr>
          <a:xfrm>
            <a:off x="2127574" y="132794"/>
            <a:ext cx="4882646" cy="4882646"/>
          </a:xfrm>
          <a:prstGeom prst="rect">
            <a:avLst/>
          </a:prstGeom>
          <a:ln w="12700">
            <a:miter lim="400000"/>
          </a:ln>
        </p:spPr>
      </p:pic>
    </p:spTree>
  </p:cSld>
  <p:clrMapOvr>
    <a:masterClrMapping/>
  </p:clrMapOvr>
  <p:transition spd="med"/>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0" name="Picture 1" descr="Picture 1"/>
          <p:cNvPicPr>
            <a:picLocks noChangeAspect="1"/>
          </p:cNvPicPr>
          <p:nvPr/>
        </p:nvPicPr>
        <p:blipFill>
          <a:blip r:embed="rId3"/>
          <a:stretch>
            <a:fillRect/>
          </a:stretch>
        </p:blipFill>
        <p:spPr>
          <a:xfrm>
            <a:off x="2321842" y="580996"/>
            <a:ext cx="4452766" cy="2911232"/>
          </a:xfrm>
          <a:prstGeom prst="rect">
            <a:avLst/>
          </a:prstGeom>
          <a:ln w="12700">
            <a:miter lim="400000"/>
          </a:ln>
        </p:spPr>
      </p:pic>
      <p:sp>
        <p:nvSpPr>
          <p:cNvPr id="1041" name="The End"/>
          <p:cNvSpPr txBox="1"/>
          <p:nvPr/>
        </p:nvSpPr>
        <p:spPr>
          <a:xfrm>
            <a:off x="3847315" y="3958685"/>
            <a:ext cx="1406152" cy="4847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4289" tIns="34289" rIns="34289" bIns="34289">
            <a:spAutoFit/>
          </a:bodyPr>
          <a:lstStyle>
            <a:lvl1pPr defTabSz="914400">
              <a:defRPr sz="3600" b="1">
                <a:solidFill>
                  <a:srgbClr val="FF40FF"/>
                </a:solidFill>
                <a:latin typeface="Palatino"/>
                <a:ea typeface="Palatino"/>
                <a:cs typeface="Palatino"/>
                <a:sym typeface="Palatino"/>
              </a:defRPr>
            </a:lvl1pPr>
          </a:lstStyle>
          <a:p>
            <a:r>
              <a:rPr sz="2700"/>
              <a:t>The End</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Embodied Cognition:">
            <a:extLst>
              <a:ext uri="{FF2B5EF4-FFF2-40B4-BE49-F238E27FC236}">
                <a16:creationId xmlns:a16="http://schemas.microsoft.com/office/drawing/2014/main" id="{59AFD981-2273-7FE9-6F5A-140141FDDF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519" y="350657"/>
            <a:ext cx="2712706" cy="152542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08FA6BF-BD4E-9DF8-4F46-FDDED9D75579}"/>
              </a:ext>
            </a:extLst>
          </p:cNvPr>
          <p:cNvSpPr txBox="1"/>
          <p:nvPr/>
        </p:nvSpPr>
        <p:spPr>
          <a:xfrm>
            <a:off x="3638146" y="350657"/>
            <a:ext cx="5071902" cy="1077218"/>
          </a:xfrm>
          <a:prstGeom prst="rect">
            <a:avLst/>
          </a:prstGeom>
          <a:noFill/>
        </p:spPr>
        <p:txBody>
          <a:bodyPr wrap="square">
            <a:spAutoFit/>
          </a:bodyPr>
          <a:lstStyle/>
          <a:p>
            <a:r>
              <a:rPr lang="en-CA" sz="1600" dirty="0">
                <a:effectLst/>
                <a:latin typeface="Helvetica Neue" panose="02000503000000020004" pitchFamily="2" charset="0"/>
              </a:rPr>
              <a:t>Classical Computational frameworks provide a powerful </a:t>
            </a:r>
            <a:r>
              <a:rPr lang="en-CA" sz="1600" dirty="0">
                <a:latin typeface="Helvetica Neue" panose="02000503000000020004" pitchFamily="2" charset="0"/>
              </a:rPr>
              <a:t>start</a:t>
            </a:r>
            <a:r>
              <a:rPr lang="en-CA" sz="1600" dirty="0">
                <a:effectLst/>
                <a:latin typeface="Helvetica Neue" panose="02000503000000020004" pitchFamily="2" charset="0"/>
              </a:rPr>
              <a:t> for understanding the mind, but they potentially falls short when we consider </a:t>
            </a:r>
            <a:r>
              <a:rPr lang="en-CA" sz="1600" b="1" dirty="0">
                <a:solidFill>
                  <a:schemeClr val="accent4"/>
                </a:solidFill>
                <a:effectLst/>
                <a:latin typeface="Helvetica Neue" panose="02000503000000020004" pitchFamily="2" charset="0"/>
              </a:rPr>
              <a:t>real-world fluency</a:t>
            </a:r>
            <a:r>
              <a:rPr lang="en-CA" sz="1600" dirty="0">
                <a:effectLst/>
                <a:latin typeface="Helvetica Neue" panose="02000503000000020004" pitchFamily="2" charset="0"/>
              </a:rPr>
              <a:t> and </a:t>
            </a:r>
            <a:r>
              <a:rPr lang="en-CA" sz="1600" b="1" dirty="0">
                <a:solidFill>
                  <a:schemeClr val="accent5"/>
                </a:solidFill>
                <a:effectLst/>
                <a:latin typeface="Helvetica Neue" panose="02000503000000020004" pitchFamily="2" charset="0"/>
              </a:rPr>
              <a:t>the intricacies of embodied thought.</a:t>
            </a:r>
          </a:p>
        </p:txBody>
      </p:sp>
    </p:spTree>
    <p:extLst>
      <p:ext uri="{BB962C8B-B14F-4D97-AF65-F5344CB8AC3E}">
        <p14:creationId xmlns:p14="http://schemas.microsoft.com/office/powerpoint/2010/main" val="1112978520"/>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Embodied Cognition:">
            <a:extLst>
              <a:ext uri="{FF2B5EF4-FFF2-40B4-BE49-F238E27FC236}">
                <a16:creationId xmlns:a16="http://schemas.microsoft.com/office/drawing/2014/main" id="{59AFD981-2273-7FE9-6F5A-140141FDDF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519" y="350657"/>
            <a:ext cx="2712706" cy="152542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08FA6BF-BD4E-9DF8-4F46-FDDED9D75579}"/>
              </a:ext>
            </a:extLst>
          </p:cNvPr>
          <p:cNvSpPr txBox="1"/>
          <p:nvPr/>
        </p:nvSpPr>
        <p:spPr>
          <a:xfrm>
            <a:off x="3638146" y="350657"/>
            <a:ext cx="5071902" cy="2800767"/>
          </a:xfrm>
          <a:prstGeom prst="rect">
            <a:avLst/>
          </a:prstGeom>
          <a:noFill/>
        </p:spPr>
        <p:txBody>
          <a:bodyPr wrap="square">
            <a:spAutoFit/>
          </a:bodyPr>
          <a:lstStyle/>
          <a:p>
            <a:endParaRPr lang="en-CA" sz="1600" b="1" dirty="0">
              <a:solidFill>
                <a:schemeClr val="accent5"/>
              </a:solidFill>
              <a:latin typeface="Helvetica Neue" panose="02000503000000020004" pitchFamily="2" charset="0"/>
            </a:endParaRPr>
          </a:p>
          <a:p>
            <a:endParaRPr lang="en-CA" sz="1600" b="1" dirty="0">
              <a:solidFill>
                <a:schemeClr val="accent5"/>
              </a:solidFill>
              <a:latin typeface="Helvetica Neue" panose="02000503000000020004" pitchFamily="2" charset="0"/>
            </a:endParaRPr>
          </a:p>
          <a:p>
            <a:endParaRPr lang="en-CA" sz="1600" b="1" dirty="0">
              <a:solidFill>
                <a:schemeClr val="accent5"/>
              </a:solidFill>
              <a:latin typeface="Helvetica Neue" panose="02000503000000020004" pitchFamily="2" charset="0"/>
            </a:endParaRPr>
          </a:p>
          <a:p>
            <a:endParaRPr lang="en-CA" sz="1600" b="1" dirty="0">
              <a:solidFill>
                <a:schemeClr val="accent5"/>
              </a:solidFill>
              <a:latin typeface="Helvetica Neue" panose="02000503000000020004" pitchFamily="2" charset="0"/>
            </a:endParaRPr>
          </a:p>
          <a:p>
            <a:endParaRPr lang="en-CA" sz="1600" b="1" dirty="0">
              <a:solidFill>
                <a:schemeClr val="accent5"/>
              </a:solidFill>
              <a:latin typeface="Helvetica Neue" panose="02000503000000020004" pitchFamily="2" charset="0"/>
            </a:endParaRPr>
          </a:p>
          <a:p>
            <a:r>
              <a:rPr lang="en-CA" sz="1600" dirty="0">
                <a:effectLst/>
                <a:latin typeface="Helvetica Neue" panose="02000503000000020004" pitchFamily="2" charset="0"/>
              </a:rPr>
              <a:t>Cognitive science is moving toward viewing the mind as </a:t>
            </a:r>
            <a:r>
              <a:rPr lang="en-CA" sz="1600" b="1" i="1" dirty="0">
                <a:solidFill>
                  <a:schemeClr val="accent4"/>
                </a:solidFill>
                <a:effectLst/>
                <a:latin typeface="Helvetica Neue" panose="02000503000000020004" pitchFamily="2" charset="0"/>
              </a:rPr>
              <a:t>fine-grained, multipurpose, and embodied</a:t>
            </a:r>
            <a:r>
              <a:rPr lang="en-CA" sz="1600" dirty="0">
                <a:effectLst/>
                <a:latin typeface="Helvetica Neue" panose="02000503000000020004" pitchFamily="2" charset="0"/>
              </a:rPr>
              <a:t> – not a centralized, abstract system, but a fluid, distributed one, constantly shaped by interactions with the world.</a:t>
            </a:r>
          </a:p>
          <a:p>
            <a:endParaRPr lang="en-CA" sz="1600" b="1" dirty="0">
              <a:solidFill>
                <a:schemeClr val="accent5"/>
              </a:solidFill>
              <a:effectLst/>
              <a:latin typeface="Helvetica Neue" panose="02000503000000020004" pitchFamily="2" charset="0"/>
            </a:endParaRPr>
          </a:p>
        </p:txBody>
      </p:sp>
      <p:sp>
        <p:nvSpPr>
          <p:cNvPr id="5" name="TextBox 4">
            <a:extLst>
              <a:ext uri="{FF2B5EF4-FFF2-40B4-BE49-F238E27FC236}">
                <a16:creationId xmlns:a16="http://schemas.microsoft.com/office/drawing/2014/main" id="{778BEE54-7C44-7F74-DB29-397E2A18A915}"/>
              </a:ext>
            </a:extLst>
          </p:cNvPr>
          <p:cNvSpPr txBox="1"/>
          <p:nvPr/>
        </p:nvSpPr>
        <p:spPr>
          <a:xfrm>
            <a:off x="3638146" y="350657"/>
            <a:ext cx="5071902" cy="1077218"/>
          </a:xfrm>
          <a:prstGeom prst="rect">
            <a:avLst/>
          </a:prstGeom>
          <a:noFill/>
        </p:spPr>
        <p:txBody>
          <a:bodyPr wrap="square">
            <a:spAutoFit/>
          </a:bodyPr>
          <a:lstStyle/>
          <a:p>
            <a:r>
              <a:rPr lang="en-CA" sz="1600" dirty="0">
                <a:effectLst/>
                <a:latin typeface="Helvetica Neue" panose="02000503000000020004" pitchFamily="2" charset="0"/>
              </a:rPr>
              <a:t>Classical Computational frameworks provide a powerful </a:t>
            </a:r>
            <a:r>
              <a:rPr lang="en-CA" sz="1600" dirty="0">
                <a:latin typeface="Helvetica Neue" panose="02000503000000020004" pitchFamily="2" charset="0"/>
              </a:rPr>
              <a:t>start</a:t>
            </a:r>
            <a:r>
              <a:rPr lang="en-CA" sz="1600" dirty="0">
                <a:effectLst/>
                <a:latin typeface="Helvetica Neue" panose="02000503000000020004" pitchFamily="2" charset="0"/>
              </a:rPr>
              <a:t> for understanding the mind, but they potentially falls short when we consider </a:t>
            </a:r>
            <a:r>
              <a:rPr lang="en-CA" sz="1600" b="1" dirty="0">
                <a:solidFill>
                  <a:schemeClr val="accent4"/>
                </a:solidFill>
                <a:effectLst/>
                <a:latin typeface="Helvetica Neue" panose="02000503000000020004" pitchFamily="2" charset="0"/>
              </a:rPr>
              <a:t>real-world fluency</a:t>
            </a:r>
            <a:r>
              <a:rPr lang="en-CA" sz="1600" dirty="0">
                <a:effectLst/>
                <a:latin typeface="Helvetica Neue" panose="02000503000000020004" pitchFamily="2" charset="0"/>
              </a:rPr>
              <a:t> and </a:t>
            </a:r>
            <a:r>
              <a:rPr lang="en-CA" sz="1600" b="1" dirty="0">
                <a:solidFill>
                  <a:schemeClr val="accent5"/>
                </a:solidFill>
                <a:effectLst/>
                <a:latin typeface="Helvetica Neue" panose="02000503000000020004" pitchFamily="2" charset="0"/>
              </a:rPr>
              <a:t>the intricacies of embodied thought.</a:t>
            </a:r>
          </a:p>
        </p:txBody>
      </p:sp>
    </p:spTree>
    <p:extLst>
      <p:ext uri="{BB962C8B-B14F-4D97-AF65-F5344CB8AC3E}">
        <p14:creationId xmlns:p14="http://schemas.microsoft.com/office/powerpoint/2010/main" val="253958627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Embodied Cognition:">
            <a:extLst>
              <a:ext uri="{FF2B5EF4-FFF2-40B4-BE49-F238E27FC236}">
                <a16:creationId xmlns:a16="http://schemas.microsoft.com/office/drawing/2014/main" id="{59AFD981-2273-7FE9-6F5A-140141FDDF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519" y="350657"/>
            <a:ext cx="2712706" cy="152542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15267574-9391-9E3D-D85E-4E489BE346B2}"/>
              </a:ext>
            </a:extLst>
          </p:cNvPr>
          <p:cNvSpPr txBox="1"/>
          <p:nvPr/>
        </p:nvSpPr>
        <p:spPr>
          <a:xfrm>
            <a:off x="3661393" y="3105257"/>
            <a:ext cx="5048655" cy="1077218"/>
          </a:xfrm>
          <a:prstGeom prst="rect">
            <a:avLst/>
          </a:prstGeom>
          <a:noFill/>
        </p:spPr>
        <p:txBody>
          <a:bodyPr wrap="square">
            <a:spAutoFit/>
          </a:bodyPr>
          <a:lstStyle/>
          <a:p>
            <a:r>
              <a:rPr lang="en-CA" sz="1600" dirty="0">
                <a:effectLst/>
                <a:latin typeface="Helvetica Neue" panose="02000503000000020004" pitchFamily="2" charset="0"/>
              </a:rPr>
              <a:t>As we integrate insights from </a:t>
            </a:r>
            <a:r>
              <a:rPr lang="en-CA" sz="1600" b="1" dirty="0">
                <a:solidFill>
                  <a:schemeClr val="accent5"/>
                </a:solidFill>
                <a:effectLst/>
                <a:latin typeface="Helvetica Neue" panose="02000503000000020004" pitchFamily="2" charset="0"/>
              </a:rPr>
              <a:t>connectionism</a:t>
            </a:r>
            <a:r>
              <a:rPr lang="en-CA" sz="1600" dirty="0">
                <a:effectLst/>
                <a:latin typeface="Helvetica Neue" panose="02000503000000020004" pitchFamily="2" charset="0"/>
              </a:rPr>
              <a:t> and </a:t>
            </a:r>
            <a:r>
              <a:rPr lang="en-CA" sz="1600" dirty="0">
                <a:solidFill>
                  <a:schemeClr val="accent4"/>
                </a:solidFill>
                <a:effectLst/>
                <a:latin typeface="Helvetica Neue" panose="02000503000000020004" pitchFamily="2" charset="0"/>
              </a:rPr>
              <a:t>embodied cognition</a:t>
            </a:r>
            <a:r>
              <a:rPr lang="en-CA" sz="1600" dirty="0">
                <a:effectLst/>
                <a:latin typeface="Helvetica Neue" panose="02000503000000020004" pitchFamily="2" charset="0"/>
              </a:rPr>
              <a:t>, we edge closer to understanding human cognition as </a:t>
            </a:r>
            <a:r>
              <a:rPr lang="en-CA" sz="1600" i="1" dirty="0">
                <a:effectLst/>
                <a:latin typeface="Helvetica Neue" panose="02000503000000020004" pitchFamily="2" charset="0"/>
              </a:rPr>
              <a:t>fine-grained, multipurpose, and deeply embodied</a:t>
            </a:r>
            <a:r>
              <a:rPr lang="en-CA" sz="1600" dirty="0">
                <a:effectLst/>
                <a:latin typeface="Helvetica Neue" panose="02000503000000020004" pitchFamily="2" charset="0"/>
              </a:rPr>
              <a:t>.</a:t>
            </a:r>
          </a:p>
        </p:txBody>
      </p:sp>
      <p:sp>
        <p:nvSpPr>
          <p:cNvPr id="2" name="TextBox 1">
            <a:extLst>
              <a:ext uri="{FF2B5EF4-FFF2-40B4-BE49-F238E27FC236}">
                <a16:creationId xmlns:a16="http://schemas.microsoft.com/office/drawing/2014/main" id="{7C2A9490-BD8E-D2C6-FB7E-2C69A596801E}"/>
              </a:ext>
            </a:extLst>
          </p:cNvPr>
          <p:cNvSpPr txBox="1"/>
          <p:nvPr/>
        </p:nvSpPr>
        <p:spPr>
          <a:xfrm>
            <a:off x="3638146" y="350657"/>
            <a:ext cx="5071902" cy="2800767"/>
          </a:xfrm>
          <a:prstGeom prst="rect">
            <a:avLst/>
          </a:prstGeom>
          <a:noFill/>
        </p:spPr>
        <p:txBody>
          <a:bodyPr wrap="square">
            <a:spAutoFit/>
          </a:bodyPr>
          <a:lstStyle/>
          <a:p>
            <a:endParaRPr lang="en-CA" sz="1600" b="1" dirty="0">
              <a:solidFill>
                <a:schemeClr val="accent5"/>
              </a:solidFill>
              <a:latin typeface="Helvetica Neue" panose="02000503000000020004" pitchFamily="2" charset="0"/>
            </a:endParaRPr>
          </a:p>
          <a:p>
            <a:endParaRPr lang="en-CA" sz="1600" b="1" dirty="0">
              <a:solidFill>
                <a:schemeClr val="accent5"/>
              </a:solidFill>
              <a:latin typeface="Helvetica Neue" panose="02000503000000020004" pitchFamily="2" charset="0"/>
            </a:endParaRPr>
          </a:p>
          <a:p>
            <a:endParaRPr lang="en-CA" sz="1600" b="1" dirty="0">
              <a:solidFill>
                <a:schemeClr val="accent5"/>
              </a:solidFill>
              <a:latin typeface="Helvetica Neue" panose="02000503000000020004" pitchFamily="2" charset="0"/>
            </a:endParaRPr>
          </a:p>
          <a:p>
            <a:endParaRPr lang="en-CA" sz="1600" b="1" dirty="0">
              <a:solidFill>
                <a:schemeClr val="accent5"/>
              </a:solidFill>
              <a:latin typeface="Helvetica Neue" panose="02000503000000020004" pitchFamily="2" charset="0"/>
            </a:endParaRPr>
          </a:p>
          <a:p>
            <a:endParaRPr lang="en-CA" sz="1600" b="1" dirty="0">
              <a:solidFill>
                <a:schemeClr val="accent5"/>
              </a:solidFill>
              <a:latin typeface="Helvetica Neue" panose="02000503000000020004" pitchFamily="2" charset="0"/>
            </a:endParaRPr>
          </a:p>
          <a:p>
            <a:r>
              <a:rPr lang="en-CA" sz="1600" dirty="0">
                <a:effectLst/>
                <a:latin typeface="Helvetica Neue" panose="02000503000000020004" pitchFamily="2" charset="0"/>
              </a:rPr>
              <a:t>Cognitive science is moving toward viewing the mind as </a:t>
            </a:r>
            <a:r>
              <a:rPr lang="en-CA" sz="1600" b="1" i="1" dirty="0">
                <a:solidFill>
                  <a:schemeClr val="accent4"/>
                </a:solidFill>
                <a:effectLst/>
                <a:latin typeface="Helvetica Neue" panose="02000503000000020004" pitchFamily="2" charset="0"/>
              </a:rPr>
              <a:t>fine-grained, multipurpose, and embodied</a:t>
            </a:r>
            <a:r>
              <a:rPr lang="en-CA" sz="1600" dirty="0">
                <a:effectLst/>
                <a:latin typeface="Helvetica Neue" panose="02000503000000020004" pitchFamily="2" charset="0"/>
              </a:rPr>
              <a:t> – not a centralized, abstract system, but a fluid, distributed one, constantly shaped by interactions with the world.</a:t>
            </a:r>
          </a:p>
          <a:p>
            <a:endParaRPr lang="en-CA" sz="1600" b="1" dirty="0">
              <a:solidFill>
                <a:schemeClr val="accent5"/>
              </a:solidFill>
              <a:effectLst/>
              <a:latin typeface="Helvetica Neue" panose="02000503000000020004" pitchFamily="2" charset="0"/>
            </a:endParaRPr>
          </a:p>
        </p:txBody>
      </p:sp>
      <p:sp>
        <p:nvSpPr>
          <p:cNvPr id="3" name="TextBox 2">
            <a:extLst>
              <a:ext uri="{FF2B5EF4-FFF2-40B4-BE49-F238E27FC236}">
                <a16:creationId xmlns:a16="http://schemas.microsoft.com/office/drawing/2014/main" id="{F3ADCCC5-2B7C-5EFB-90FD-11A167E44B0B}"/>
              </a:ext>
            </a:extLst>
          </p:cNvPr>
          <p:cNvSpPr txBox="1"/>
          <p:nvPr/>
        </p:nvSpPr>
        <p:spPr>
          <a:xfrm>
            <a:off x="3638146" y="350657"/>
            <a:ext cx="5071902" cy="1077218"/>
          </a:xfrm>
          <a:prstGeom prst="rect">
            <a:avLst/>
          </a:prstGeom>
          <a:noFill/>
        </p:spPr>
        <p:txBody>
          <a:bodyPr wrap="square">
            <a:spAutoFit/>
          </a:bodyPr>
          <a:lstStyle/>
          <a:p>
            <a:r>
              <a:rPr lang="en-CA" sz="1600" dirty="0">
                <a:effectLst/>
                <a:latin typeface="Helvetica Neue" panose="02000503000000020004" pitchFamily="2" charset="0"/>
              </a:rPr>
              <a:t>Classical Computational frameworks provide a powerful </a:t>
            </a:r>
            <a:r>
              <a:rPr lang="en-CA" sz="1600" dirty="0">
                <a:latin typeface="Helvetica Neue" panose="02000503000000020004" pitchFamily="2" charset="0"/>
              </a:rPr>
              <a:t>start</a:t>
            </a:r>
            <a:r>
              <a:rPr lang="en-CA" sz="1600" dirty="0">
                <a:effectLst/>
                <a:latin typeface="Helvetica Neue" panose="02000503000000020004" pitchFamily="2" charset="0"/>
              </a:rPr>
              <a:t> for understanding the mind, but they potentially falls short when we consider </a:t>
            </a:r>
            <a:r>
              <a:rPr lang="en-CA" sz="1600" b="1" dirty="0">
                <a:solidFill>
                  <a:schemeClr val="accent4"/>
                </a:solidFill>
                <a:effectLst/>
                <a:latin typeface="Helvetica Neue" panose="02000503000000020004" pitchFamily="2" charset="0"/>
              </a:rPr>
              <a:t>real-world fluency</a:t>
            </a:r>
            <a:r>
              <a:rPr lang="en-CA" sz="1600" dirty="0">
                <a:effectLst/>
                <a:latin typeface="Helvetica Neue" panose="02000503000000020004" pitchFamily="2" charset="0"/>
              </a:rPr>
              <a:t> and </a:t>
            </a:r>
            <a:r>
              <a:rPr lang="en-CA" sz="1600" b="1" dirty="0">
                <a:solidFill>
                  <a:schemeClr val="accent5"/>
                </a:solidFill>
                <a:effectLst/>
                <a:latin typeface="Helvetica Neue" panose="02000503000000020004" pitchFamily="2" charset="0"/>
              </a:rPr>
              <a:t>the intricacies of embodied thought.</a:t>
            </a:r>
          </a:p>
        </p:txBody>
      </p:sp>
    </p:spTree>
    <p:extLst>
      <p:ext uri="{BB962C8B-B14F-4D97-AF65-F5344CB8AC3E}">
        <p14:creationId xmlns:p14="http://schemas.microsoft.com/office/powerpoint/2010/main" val="4181512528"/>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Embodied Cognition:">
            <a:extLst>
              <a:ext uri="{FF2B5EF4-FFF2-40B4-BE49-F238E27FC236}">
                <a16:creationId xmlns:a16="http://schemas.microsoft.com/office/drawing/2014/main" id="{59AFD981-2273-7FE9-6F5A-140141FDDF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519" y="350657"/>
            <a:ext cx="2712706" cy="152542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08FA6BF-BD4E-9DF8-4F46-FDDED9D75579}"/>
              </a:ext>
            </a:extLst>
          </p:cNvPr>
          <p:cNvSpPr txBox="1"/>
          <p:nvPr/>
        </p:nvSpPr>
        <p:spPr>
          <a:xfrm>
            <a:off x="3638146" y="1535597"/>
            <a:ext cx="5071902" cy="1569660"/>
          </a:xfrm>
          <a:prstGeom prst="rect">
            <a:avLst/>
          </a:prstGeom>
          <a:noFill/>
        </p:spPr>
        <p:txBody>
          <a:bodyPr wrap="square">
            <a:spAutoFit/>
          </a:bodyPr>
          <a:lstStyle/>
          <a:p>
            <a:r>
              <a:rPr lang="en-CA" sz="1600" dirty="0">
                <a:effectLst/>
                <a:latin typeface="Helvetica Neue" panose="02000503000000020004" pitchFamily="2" charset="0"/>
              </a:rPr>
              <a:t>Cognitive science is moving toward viewing the mind as </a:t>
            </a:r>
            <a:r>
              <a:rPr lang="en-CA" sz="1600" b="1" i="1" dirty="0">
                <a:solidFill>
                  <a:schemeClr val="accent4"/>
                </a:solidFill>
                <a:effectLst/>
                <a:latin typeface="Helvetica Neue" panose="02000503000000020004" pitchFamily="2" charset="0"/>
              </a:rPr>
              <a:t>fine-grained, multipurpose, and embodied</a:t>
            </a:r>
            <a:r>
              <a:rPr lang="en-CA" sz="1600" dirty="0">
                <a:effectLst/>
                <a:latin typeface="Helvetica Neue" panose="02000503000000020004" pitchFamily="2" charset="0"/>
              </a:rPr>
              <a:t> – not a centralized, abstract system, but a fluid, distributed one, constantly shaped by interactions with the world.</a:t>
            </a:r>
          </a:p>
          <a:p>
            <a:endParaRPr lang="en-CA" sz="1600" b="1" dirty="0">
              <a:solidFill>
                <a:schemeClr val="accent5"/>
              </a:solidFill>
              <a:effectLst/>
              <a:latin typeface="Helvetica Neue" panose="02000503000000020004" pitchFamily="2" charset="0"/>
            </a:endParaRPr>
          </a:p>
        </p:txBody>
      </p:sp>
      <p:sp>
        <p:nvSpPr>
          <p:cNvPr id="10" name="TextBox 9">
            <a:extLst>
              <a:ext uri="{FF2B5EF4-FFF2-40B4-BE49-F238E27FC236}">
                <a16:creationId xmlns:a16="http://schemas.microsoft.com/office/drawing/2014/main" id="{15267574-9391-9E3D-D85E-4E489BE346B2}"/>
              </a:ext>
            </a:extLst>
          </p:cNvPr>
          <p:cNvSpPr txBox="1"/>
          <p:nvPr/>
        </p:nvSpPr>
        <p:spPr>
          <a:xfrm>
            <a:off x="3661393" y="3105257"/>
            <a:ext cx="5048655" cy="1077218"/>
          </a:xfrm>
          <a:prstGeom prst="rect">
            <a:avLst/>
          </a:prstGeom>
          <a:noFill/>
        </p:spPr>
        <p:txBody>
          <a:bodyPr wrap="square">
            <a:spAutoFit/>
          </a:bodyPr>
          <a:lstStyle/>
          <a:p>
            <a:r>
              <a:rPr lang="en-CA" sz="1600" dirty="0">
                <a:effectLst/>
                <a:latin typeface="Helvetica Neue" panose="02000503000000020004" pitchFamily="2" charset="0"/>
              </a:rPr>
              <a:t>As we integrate insights from </a:t>
            </a:r>
            <a:r>
              <a:rPr lang="en-CA" sz="1600" b="1" dirty="0">
                <a:solidFill>
                  <a:schemeClr val="accent5"/>
                </a:solidFill>
                <a:effectLst/>
                <a:latin typeface="Helvetica Neue" panose="02000503000000020004" pitchFamily="2" charset="0"/>
              </a:rPr>
              <a:t>connectionism</a:t>
            </a:r>
            <a:r>
              <a:rPr lang="en-CA" sz="1600" dirty="0">
                <a:effectLst/>
                <a:latin typeface="Helvetica Neue" panose="02000503000000020004" pitchFamily="2" charset="0"/>
              </a:rPr>
              <a:t> and </a:t>
            </a:r>
            <a:r>
              <a:rPr lang="en-CA" sz="1600" dirty="0">
                <a:solidFill>
                  <a:schemeClr val="accent4"/>
                </a:solidFill>
                <a:effectLst/>
                <a:latin typeface="Helvetica Neue" panose="02000503000000020004" pitchFamily="2" charset="0"/>
              </a:rPr>
              <a:t>embodied cognition</a:t>
            </a:r>
            <a:r>
              <a:rPr lang="en-CA" sz="1600" dirty="0">
                <a:effectLst/>
                <a:latin typeface="Helvetica Neue" panose="02000503000000020004" pitchFamily="2" charset="0"/>
              </a:rPr>
              <a:t>, we edge closer to understanding human cognition as </a:t>
            </a:r>
            <a:r>
              <a:rPr lang="en-CA" sz="1600" i="1" dirty="0">
                <a:effectLst/>
                <a:latin typeface="Helvetica Neue" panose="02000503000000020004" pitchFamily="2" charset="0"/>
              </a:rPr>
              <a:t>fine-grained, multipurpose, and deeply embodied</a:t>
            </a:r>
            <a:r>
              <a:rPr lang="en-CA" sz="1600" dirty="0">
                <a:effectLst/>
                <a:latin typeface="Helvetica Neue" panose="02000503000000020004" pitchFamily="2" charset="0"/>
              </a:rPr>
              <a:t>.</a:t>
            </a:r>
          </a:p>
        </p:txBody>
      </p:sp>
      <p:sp>
        <p:nvSpPr>
          <p:cNvPr id="2" name="TextBox 1">
            <a:extLst>
              <a:ext uri="{FF2B5EF4-FFF2-40B4-BE49-F238E27FC236}">
                <a16:creationId xmlns:a16="http://schemas.microsoft.com/office/drawing/2014/main" id="{5B28FE66-B527-D1B1-875F-4A05C7643D2E}"/>
              </a:ext>
            </a:extLst>
          </p:cNvPr>
          <p:cNvSpPr txBox="1"/>
          <p:nvPr/>
        </p:nvSpPr>
        <p:spPr>
          <a:xfrm>
            <a:off x="3638146" y="350657"/>
            <a:ext cx="5071902" cy="1077218"/>
          </a:xfrm>
          <a:prstGeom prst="rect">
            <a:avLst/>
          </a:prstGeom>
          <a:noFill/>
        </p:spPr>
        <p:txBody>
          <a:bodyPr wrap="square">
            <a:spAutoFit/>
          </a:bodyPr>
          <a:lstStyle/>
          <a:p>
            <a:r>
              <a:rPr lang="en-CA" sz="1600" dirty="0">
                <a:effectLst/>
                <a:latin typeface="Helvetica Neue" panose="02000503000000020004" pitchFamily="2" charset="0"/>
              </a:rPr>
              <a:t>Classical Computational frameworks provide a powerful </a:t>
            </a:r>
            <a:r>
              <a:rPr lang="en-CA" sz="1600" dirty="0">
                <a:latin typeface="Helvetica Neue" panose="02000503000000020004" pitchFamily="2" charset="0"/>
              </a:rPr>
              <a:t>start</a:t>
            </a:r>
            <a:r>
              <a:rPr lang="en-CA" sz="1600" dirty="0">
                <a:effectLst/>
                <a:latin typeface="Helvetica Neue" panose="02000503000000020004" pitchFamily="2" charset="0"/>
              </a:rPr>
              <a:t> for understanding the mind, but they potentially falls short when we consider </a:t>
            </a:r>
            <a:r>
              <a:rPr lang="en-CA" sz="1600" b="1" dirty="0">
                <a:solidFill>
                  <a:schemeClr val="accent4"/>
                </a:solidFill>
                <a:effectLst/>
                <a:latin typeface="Helvetica Neue" panose="02000503000000020004" pitchFamily="2" charset="0"/>
              </a:rPr>
              <a:t>real-world fluency</a:t>
            </a:r>
            <a:r>
              <a:rPr lang="en-CA" sz="1600" dirty="0">
                <a:effectLst/>
                <a:latin typeface="Helvetica Neue" panose="02000503000000020004" pitchFamily="2" charset="0"/>
              </a:rPr>
              <a:t> and </a:t>
            </a:r>
            <a:r>
              <a:rPr lang="en-CA" sz="1600" b="1" dirty="0">
                <a:solidFill>
                  <a:schemeClr val="accent5"/>
                </a:solidFill>
                <a:effectLst/>
                <a:latin typeface="Helvetica Neue" panose="02000503000000020004" pitchFamily="2" charset="0"/>
              </a:rPr>
              <a:t>the intricacies of embodied thought.</a:t>
            </a:r>
          </a:p>
        </p:txBody>
      </p:sp>
      <p:pic>
        <p:nvPicPr>
          <p:cNvPr id="3" name="Picture 6" descr="Robot Is A Dancer Stock Photo - Download Image Now - Robot, Dancing,  Gymnastics - iStock">
            <a:extLst>
              <a:ext uri="{FF2B5EF4-FFF2-40B4-BE49-F238E27FC236}">
                <a16:creationId xmlns:a16="http://schemas.microsoft.com/office/drawing/2014/main" id="{06249394-4D4B-44CE-A593-C0BA4DE2C8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997" y="2308178"/>
            <a:ext cx="3237749" cy="2158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443418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4381</TotalTime>
  <Words>18256</Words>
  <Application>Microsoft Macintosh PowerPoint</Application>
  <PresentationFormat>On-screen Show (16:9)</PresentationFormat>
  <Paragraphs>1133</Paragraphs>
  <Slides>200</Slides>
  <Notes>102</Notes>
  <HiddenSlides>0</HiddenSlides>
  <MMClips>14</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200</vt:i4>
      </vt:variant>
    </vt:vector>
  </HeadingPairs>
  <TitlesOfParts>
    <vt:vector size="208" baseType="lpstr">
      <vt:lpstr>Arial</vt:lpstr>
      <vt:lpstr>Times New Roman</vt:lpstr>
      <vt:lpstr>Avenir Next</vt:lpstr>
      <vt:lpstr>Helvetica Neue</vt:lpstr>
      <vt:lpstr>Helvetica Neue Light</vt:lpstr>
      <vt:lpstr>Roboto Mono</vt:lpstr>
      <vt:lpstr>Palatino</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37</cp:revision>
  <dcterms:modified xsi:type="dcterms:W3CDTF">2024-11-04T17:20:35Z</dcterms:modified>
</cp:coreProperties>
</file>